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7" r:id="rId2"/>
    <p:sldId id="258" r:id="rId3"/>
    <p:sldId id="283" r:id="rId4"/>
    <p:sldId id="265" r:id="rId5"/>
    <p:sldId id="267" r:id="rId6"/>
    <p:sldId id="284" r:id="rId7"/>
    <p:sldId id="286" r:id="rId8"/>
    <p:sldId id="285" r:id="rId9"/>
    <p:sldId id="278" r:id="rId10"/>
    <p:sldId id="282" r:id="rId11"/>
    <p:sldId id="259"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1BEAF"/>
    <a:srgbClr val="02594C"/>
    <a:srgbClr val="196A4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65" d="100"/>
          <a:sy n="65" d="100"/>
        </p:scale>
        <p:origin x="93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HP\Desktop\EMAAR\The%20Valley_Data%20Mapping.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HP\Desktop\EMAAR\The%20Valley_Data%20Mapping.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HP\Desktop\EMAAR\The%20Valley_Data%20Mapping.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title>
      <c:tx>
        <c:rich>
          <a:bodyPr rot="0" spcFirstLastPara="1" vertOverflow="ellipsis" vert="horz" wrap="square" anchor="ctr" anchorCtr="1"/>
          <a:lstStyle/>
          <a:p>
            <a:pPr>
              <a:defRPr sz="1800" b="0" i="0" u="none" strike="noStrike" kern="1200" cap="all" spc="0" baseline="0">
                <a:gradFill>
                  <a:gsLst>
                    <a:gs pos="0">
                      <a:schemeClr val="dk1">
                        <a:lumMod val="50000"/>
                        <a:lumOff val="50000"/>
                      </a:schemeClr>
                    </a:gs>
                    <a:gs pos="100000">
                      <a:schemeClr val="dk1">
                        <a:lumMod val="85000"/>
                        <a:lumOff val="15000"/>
                      </a:schemeClr>
                    </a:gs>
                  </a:gsLst>
                  <a:lin ang="5400000" scaled="0"/>
                </a:gradFill>
                <a:latin typeface="+mn-lt"/>
                <a:ea typeface="+mn-ea"/>
                <a:cs typeface="+mn-cs"/>
              </a:defRPr>
            </a:pPr>
            <a:r>
              <a:rPr lang="en-US" sz="1800" dirty="0"/>
              <a:t>Rate of Appreciation</a:t>
            </a:r>
          </a:p>
        </c:rich>
      </c:tx>
      <c:overlay val="0"/>
      <c:spPr>
        <a:noFill/>
        <a:ln>
          <a:noFill/>
        </a:ln>
        <a:effectLst/>
      </c:spPr>
      <c:txPr>
        <a:bodyPr rot="0" spcFirstLastPara="1" vertOverflow="ellipsis" vert="horz" wrap="square" anchor="ctr" anchorCtr="1"/>
        <a:lstStyle/>
        <a:p>
          <a:pPr>
            <a:defRPr sz="1800" b="0" i="0" u="none" strike="noStrike" kern="1200" cap="all" spc="0" baseline="0">
              <a:gradFill>
                <a:gsLst>
                  <a:gs pos="0">
                    <a:schemeClr val="dk1">
                      <a:lumMod val="50000"/>
                      <a:lumOff val="50000"/>
                    </a:schemeClr>
                  </a:gs>
                  <a:gs pos="100000">
                    <a:schemeClr val="dk1">
                      <a:lumMod val="85000"/>
                      <a:lumOff val="15000"/>
                    </a:schemeClr>
                  </a:gs>
                </a:gsLst>
                <a:lin ang="5400000" scaled="0"/>
              </a:gradFill>
              <a:latin typeface="+mn-lt"/>
              <a:ea typeface="+mn-ea"/>
              <a:cs typeface="+mn-cs"/>
            </a:defRPr>
          </a:pPr>
          <a:endParaRPr lang="en-US"/>
        </a:p>
      </c:txPr>
    </c:title>
    <c:autoTitleDeleted val="0"/>
    <c:plotArea>
      <c:layout/>
      <c:lineChart>
        <c:grouping val="standard"/>
        <c:varyColors val="0"/>
        <c:ser>
          <c:idx val="0"/>
          <c:order val="0"/>
          <c:tx>
            <c:strRef>
              <c:f>Sheet2!$B$5</c:f>
              <c:strCache>
                <c:ptCount val="1"/>
                <c:pt idx="0">
                  <c:v>Appreciation Rates</c:v>
                </c:pt>
              </c:strCache>
            </c:strRef>
          </c:tx>
          <c:spPr>
            <a:ln w="19050" cap="rnd" cmpd="sng" algn="ctr">
              <a:solidFill>
                <a:schemeClr val="accent3">
                  <a:shade val="95000"/>
                  <a:satMod val="105000"/>
                </a:schemeClr>
              </a:solidFill>
              <a:round/>
            </a:ln>
            <a:effectLst/>
          </c:spPr>
          <c:marker>
            <c:symbol val="circle"/>
            <c:size val="17"/>
            <c:spPr>
              <a:solidFill>
                <a:schemeClr val="lt1"/>
              </a:solidFill>
              <a:ln>
                <a:noFill/>
              </a:ln>
              <a:effectLst/>
            </c:spPr>
          </c:marker>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accent3"/>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Sheet2!$D$3:$J$3</c:f>
              <c:numCache>
                <c:formatCode>General</c:formatCode>
                <c:ptCount val="7"/>
                <c:pt idx="0">
                  <c:v>2021</c:v>
                </c:pt>
                <c:pt idx="1">
                  <c:v>2022</c:v>
                </c:pt>
                <c:pt idx="2">
                  <c:v>2023</c:v>
                </c:pt>
                <c:pt idx="3">
                  <c:v>2024</c:v>
                </c:pt>
                <c:pt idx="4">
                  <c:v>2025</c:v>
                </c:pt>
                <c:pt idx="5">
                  <c:v>2026</c:v>
                </c:pt>
                <c:pt idx="6">
                  <c:v>2027</c:v>
                </c:pt>
              </c:numCache>
            </c:numRef>
          </c:cat>
          <c:val>
            <c:numRef>
              <c:f>Sheet2!$D$5:$J$5</c:f>
              <c:numCache>
                <c:formatCode>0%</c:formatCode>
                <c:ptCount val="7"/>
                <c:pt idx="0">
                  <c:v>0.17235772357723578</c:v>
                </c:pt>
                <c:pt idx="1">
                  <c:v>0.1400832177531206</c:v>
                </c:pt>
                <c:pt idx="2">
                  <c:v>0.2116788321167884</c:v>
                </c:pt>
                <c:pt idx="3">
                  <c:v>0.19377510040160639</c:v>
                </c:pt>
                <c:pt idx="4">
                  <c:v>0.20200000000000001</c:v>
                </c:pt>
                <c:pt idx="5">
                  <c:v>0.21970000000000001</c:v>
                </c:pt>
                <c:pt idx="6">
                  <c:v>0.245</c:v>
                </c:pt>
              </c:numCache>
            </c:numRef>
          </c:val>
          <c:smooth val="0"/>
          <c:extLst>
            <c:ext xmlns:c16="http://schemas.microsoft.com/office/drawing/2014/chart" uri="{C3380CC4-5D6E-409C-BE32-E72D297353CC}">
              <c16:uniqueId val="{00000000-A8D2-495D-BE1D-87667EAFE0BE}"/>
            </c:ext>
          </c:extLst>
        </c:ser>
        <c:dLbls>
          <c:dLblPos val="ctr"/>
          <c:showLegendKey val="0"/>
          <c:showVal val="1"/>
          <c:showCatName val="0"/>
          <c:showSerName val="0"/>
          <c:showPercent val="0"/>
          <c:showBubbleSize val="0"/>
        </c:dLbls>
        <c:marker val="1"/>
        <c:smooth val="0"/>
        <c:axId val="774168511"/>
        <c:axId val="774168991"/>
      </c:lineChart>
      <c:catAx>
        <c:axId val="774168511"/>
        <c:scaling>
          <c:orientation val="minMax"/>
        </c:scaling>
        <c:delete val="0"/>
        <c:axPos val="b"/>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dk1">
                    <a:lumMod val="65000"/>
                    <a:lumOff val="35000"/>
                  </a:schemeClr>
                </a:solidFill>
                <a:latin typeface="+mn-lt"/>
                <a:ea typeface="+mn-ea"/>
                <a:cs typeface="+mn-cs"/>
              </a:defRPr>
            </a:pPr>
            <a:endParaRPr lang="en-US"/>
          </a:p>
        </c:txPr>
        <c:crossAx val="774168991"/>
        <c:crosses val="autoZero"/>
        <c:auto val="1"/>
        <c:lblAlgn val="ctr"/>
        <c:lblOffset val="100"/>
        <c:noMultiLvlLbl val="0"/>
      </c:catAx>
      <c:valAx>
        <c:axId val="774168991"/>
        <c:scaling>
          <c:orientation val="minMax"/>
        </c:scaling>
        <c:delete val="1"/>
        <c:axPos val="l"/>
        <c:numFmt formatCode="0%" sourceLinked="1"/>
        <c:majorTickMark val="none"/>
        <c:minorTickMark val="none"/>
        <c:tickLblPos val="nextTo"/>
        <c:crossAx val="77416851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dk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sz="1800"/>
              <a:t>Recent Sales Transactions (2024)</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tx>
            <c:strRef>
              <c:f>'Recent Sales Transactions'!$C$4</c:f>
              <c:strCache>
                <c:ptCount val="1"/>
                <c:pt idx="0">
                  <c:v>Date</c:v>
                </c:pt>
              </c:strCache>
            </c:strRef>
          </c:tx>
          <c:spPr>
            <a:ln w="25400" cap="rnd">
              <a:noFill/>
              <a:round/>
            </a:ln>
            <a:effectLst/>
          </c:spPr>
          <c:marker>
            <c:symbol val="circle"/>
            <c:size val="5"/>
            <c:spPr>
              <a:solidFill>
                <a:schemeClr val="accent3"/>
              </a:solidFill>
              <a:ln w="9525">
                <a:solidFill>
                  <a:schemeClr val="accent3"/>
                </a:solidFill>
              </a:ln>
              <a:effectLst/>
            </c:spPr>
          </c:marker>
          <c:xVal>
            <c:numRef>
              <c:f>'Recent Sales Transactions'!$C$5:$C$254</c:f>
              <c:numCache>
                <c:formatCode>d\-mmm\-yy</c:formatCode>
                <c:ptCount val="250"/>
                <c:pt idx="0">
                  <c:v>45589</c:v>
                </c:pt>
                <c:pt idx="1">
                  <c:v>45588</c:v>
                </c:pt>
                <c:pt idx="2">
                  <c:v>45583</c:v>
                </c:pt>
                <c:pt idx="3">
                  <c:v>45583</c:v>
                </c:pt>
                <c:pt idx="4">
                  <c:v>45582</c:v>
                </c:pt>
                <c:pt idx="5">
                  <c:v>45582</c:v>
                </c:pt>
                <c:pt idx="6">
                  <c:v>45581</c:v>
                </c:pt>
                <c:pt idx="7">
                  <c:v>45575</c:v>
                </c:pt>
                <c:pt idx="8">
                  <c:v>45572</c:v>
                </c:pt>
                <c:pt idx="9">
                  <c:v>45568</c:v>
                </c:pt>
                <c:pt idx="10">
                  <c:v>45568</c:v>
                </c:pt>
                <c:pt idx="11">
                  <c:v>45568</c:v>
                </c:pt>
                <c:pt idx="12">
                  <c:v>45568</c:v>
                </c:pt>
                <c:pt idx="13">
                  <c:v>45567</c:v>
                </c:pt>
                <c:pt idx="14">
                  <c:v>45562</c:v>
                </c:pt>
                <c:pt idx="15">
                  <c:v>45558</c:v>
                </c:pt>
                <c:pt idx="16">
                  <c:v>45548</c:v>
                </c:pt>
                <c:pt idx="17">
                  <c:v>45548</c:v>
                </c:pt>
                <c:pt idx="18">
                  <c:v>45547</c:v>
                </c:pt>
                <c:pt idx="19">
                  <c:v>45544</c:v>
                </c:pt>
                <c:pt idx="20">
                  <c:v>45540</c:v>
                </c:pt>
                <c:pt idx="21">
                  <c:v>45539</c:v>
                </c:pt>
                <c:pt idx="22">
                  <c:v>45538</c:v>
                </c:pt>
                <c:pt idx="23">
                  <c:v>45538</c:v>
                </c:pt>
                <c:pt idx="24">
                  <c:v>45538</c:v>
                </c:pt>
                <c:pt idx="25">
                  <c:v>45531</c:v>
                </c:pt>
                <c:pt idx="26">
                  <c:v>45526</c:v>
                </c:pt>
                <c:pt idx="27">
                  <c:v>45519</c:v>
                </c:pt>
                <c:pt idx="28">
                  <c:v>45518</c:v>
                </c:pt>
                <c:pt idx="29">
                  <c:v>45516</c:v>
                </c:pt>
                <c:pt idx="30">
                  <c:v>45513</c:v>
                </c:pt>
                <c:pt idx="31">
                  <c:v>45511</c:v>
                </c:pt>
                <c:pt idx="32">
                  <c:v>45504</c:v>
                </c:pt>
                <c:pt idx="33">
                  <c:v>45503</c:v>
                </c:pt>
                <c:pt idx="34">
                  <c:v>45503</c:v>
                </c:pt>
                <c:pt idx="35">
                  <c:v>45503</c:v>
                </c:pt>
                <c:pt idx="36">
                  <c:v>45496</c:v>
                </c:pt>
                <c:pt idx="37">
                  <c:v>45495</c:v>
                </c:pt>
                <c:pt idx="38">
                  <c:v>45495</c:v>
                </c:pt>
                <c:pt idx="39">
                  <c:v>45495</c:v>
                </c:pt>
                <c:pt idx="40">
                  <c:v>45492</c:v>
                </c:pt>
                <c:pt idx="41">
                  <c:v>45492</c:v>
                </c:pt>
                <c:pt idx="42">
                  <c:v>45492</c:v>
                </c:pt>
                <c:pt idx="43">
                  <c:v>45491</c:v>
                </c:pt>
                <c:pt idx="44">
                  <c:v>45491</c:v>
                </c:pt>
                <c:pt idx="45">
                  <c:v>45491</c:v>
                </c:pt>
                <c:pt idx="46">
                  <c:v>45490</c:v>
                </c:pt>
                <c:pt idx="47">
                  <c:v>45490</c:v>
                </c:pt>
                <c:pt idx="48">
                  <c:v>45488</c:v>
                </c:pt>
                <c:pt idx="49">
                  <c:v>45488</c:v>
                </c:pt>
                <c:pt idx="50">
                  <c:v>45482</c:v>
                </c:pt>
                <c:pt idx="51">
                  <c:v>45478</c:v>
                </c:pt>
                <c:pt idx="52">
                  <c:v>45476</c:v>
                </c:pt>
                <c:pt idx="53">
                  <c:v>45474</c:v>
                </c:pt>
                <c:pt idx="54">
                  <c:v>45474</c:v>
                </c:pt>
                <c:pt idx="55">
                  <c:v>45474</c:v>
                </c:pt>
                <c:pt idx="56">
                  <c:v>45474</c:v>
                </c:pt>
                <c:pt idx="57">
                  <c:v>45468</c:v>
                </c:pt>
                <c:pt idx="58">
                  <c:v>45467</c:v>
                </c:pt>
                <c:pt idx="59">
                  <c:v>45467</c:v>
                </c:pt>
                <c:pt idx="60">
                  <c:v>45453</c:v>
                </c:pt>
                <c:pt idx="61">
                  <c:v>45446</c:v>
                </c:pt>
                <c:pt idx="62">
                  <c:v>45440</c:v>
                </c:pt>
                <c:pt idx="63">
                  <c:v>45440</c:v>
                </c:pt>
                <c:pt idx="64">
                  <c:v>45440</c:v>
                </c:pt>
                <c:pt idx="65">
                  <c:v>45440</c:v>
                </c:pt>
                <c:pt idx="66">
                  <c:v>45436</c:v>
                </c:pt>
                <c:pt idx="67">
                  <c:v>45436</c:v>
                </c:pt>
                <c:pt idx="68">
                  <c:v>45435</c:v>
                </c:pt>
                <c:pt idx="69">
                  <c:v>45435</c:v>
                </c:pt>
                <c:pt idx="70">
                  <c:v>45435</c:v>
                </c:pt>
                <c:pt idx="71">
                  <c:v>45434</c:v>
                </c:pt>
                <c:pt idx="72">
                  <c:v>45434</c:v>
                </c:pt>
                <c:pt idx="73">
                  <c:v>45434</c:v>
                </c:pt>
                <c:pt idx="74">
                  <c:v>45434</c:v>
                </c:pt>
                <c:pt idx="75">
                  <c:v>45434</c:v>
                </c:pt>
                <c:pt idx="76">
                  <c:v>45433</c:v>
                </c:pt>
                <c:pt idx="77">
                  <c:v>45432</c:v>
                </c:pt>
                <c:pt idx="78">
                  <c:v>45431</c:v>
                </c:pt>
                <c:pt idx="79">
                  <c:v>45428</c:v>
                </c:pt>
                <c:pt idx="80">
                  <c:v>45428</c:v>
                </c:pt>
                <c:pt idx="81">
                  <c:v>45428</c:v>
                </c:pt>
                <c:pt idx="82">
                  <c:v>45428</c:v>
                </c:pt>
                <c:pt idx="83">
                  <c:v>45428</c:v>
                </c:pt>
                <c:pt idx="84">
                  <c:v>45427</c:v>
                </c:pt>
                <c:pt idx="85">
                  <c:v>45426</c:v>
                </c:pt>
                <c:pt idx="86">
                  <c:v>45425</c:v>
                </c:pt>
                <c:pt idx="87">
                  <c:v>45421</c:v>
                </c:pt>
                <c:pt idx="88">
                  <c:v>45421</c:v>
                </c:pt>
                <c:pt idx="89">
                  <c:v>45421</c:v>
                </c:pt>
                <c:pt idx="90">
                  <c:v>45421</c:v>
                </c:pt>
                <c:pt idx="91">
                  <c:v>45420</c:v>
                </c:pt>
                <c:pt idx="92">
                  <c:v>45419</c:v>
                </c:pt>
                <c:pt idx="93">
                  <c:v>45418</c:v>
                </c:pt>
                <c:pt idx="94">
                  <c:v>45418</c:v>
                </c:pt>
                <c:pt idx="95">
                  <c:v>45418</c:v>
                </c:pt>
                <c:pt idx="96">
                  <c:v>45414</c:v>
                </c:pt>
                <c:pt idx="97">
                  <c:v>45413</c:v>
                </c:pt>
                <c:pt idx="98">
                  <c:v>45412</c:v>
                </c:pt>
                <c:pt idx="99">
                  <c:v>45411</c:v>
                </c:pt>
                <c:pt idx="100">
                  <c:v>45405</c:v>
                </c:pt>
                <c:pt idx="101">
                  <c:v>45405</c:v>
                </c:pt>
                <c:pt idx="102">
                  <c:v>45405</c:v>
                </c:pt>
                <c:pt idx="103">
                  <c:v>45403</c:v>
                </c:pt>
                <c:pt idx="104">
                  <c:v>45401</c:v>
                </c:pt>
                <c:pt idx="105">
                  <c:v>45401</c:v>
                </c:pt>
                <c:pt idx="106">
                  <c:v>45401</c:v>
                </c:pt>
                <c:pt idx="107">
                  <c:v>45401</c:v>
                </c:pt>
                <c:pt idx="108">
                  <c:v>45398</c:v>
                </c:pt>
                <c:pt idx="109">
                  <c:v>45398</c:v>
                </c:pt>
                <c:pt idx="110">
                  <c:v>45398</c:v>
                </c:pt>
                <c:pt idx="111">
                  <c:v>45398</c:v>
                </c:pt>
                <c:pt idx="112">
                  <c:v>45398</c:v>
                </c:pt>
                <c:pt idx="113">
                  <c:v>45398</c:v>
                </c:pt>
                <c:pt idx="114">
                  <c:v>45398</c:v>
                </c:pt>
                <c:pt idx="115">
                  <c:v>45398</c:v>
                </c:pt>
                <c:pt idx="116">
                  <c:v>45398</c:v>
                </c:pt>
                <c:pt idx="117">
                  <c:v>45398</c:v>
                </c:pt>
                <c:pt idx="118">
                  <c:v>45397</c:v>
                </c:pt>
                <c:pt idx="119">
                  <c:v>45397</c:v>
                </c:pt>
                <c:pt idx="120">
                  <c:v>45397</c:v>
                </c:pt>
                <c:pt idx="121">
                  <c:v>45397</c:v>
                </c:pt>
                <c:pt idx="122">
                  <c:v>45397</c:v>
                </c:pt>
                <c:pt idx="123">
                  <c:v>45397</c:v>
                </c:pt>
                <c:pt idx="124">
                  <c:v>45397</c:v>
                </c:pt>
                <c:pt idx="125">
                  <c:v>45397</c:v>
                </c:pt>
                <c:pt idx="126">
                  <c:v>45397</c:v>
                </c:pt>
                <c:pt idx="127">
                  <c:v>45397</c:v>
                </c:pt>
                <c:pt idx="128">
                  <c:v>45397</c:v>
                </c:pt>
                <c:pt idx="129">
                  <c:v>45397</c:v>
                </c:pt>
                <c:pt idx="130">
                  <c:v>45397</c:v>
                </c:pt>
                <c:pt idx="131">
                  <c:v>45397</c:v>
                </c:pt>
                <c:pt idx="132">
                  <c:v>45397</c:v>
                </c:pt>
                <c:pt idx="133">
                  <c:v>45397</c:v>
                </c:pt>
                <c:pt idx="134">
                  <c:v>45397</c:v>
                </c:pt>
                <c:pt idx="135">
                  <c:v>45397</c:v>
                </c:pt>
                <c:pt idx="136">
                  <c:v>45397</c:v>
                </c:pt>
                <c:pt idx="137">
                  <c:v>45397</c:v>
                </c:pt>
                <c:pt idx="138">
                  <c:v>45397</c:v>
                </c:pt>
                <c:pt idx="139">
                  <c:v>45397</c:v>
                </c:pt>
                <c:pt idx="140">
                  <c:v>45397</c:v>
                </c:pt>
                <c:pt idx="141">
                  <c:v>45397</c:v>
                </c:pt>
                <c:pt idx="142">
                  <c:v>45397</c:v>
                </c:pt>
                <c:pt idx="143">
                  <c:v>45397</c:v>
                </c:pt>
                <c:pt idx="144">
                  <c:v>45397</c:v>
                </c:pt>
                <c:pt idx="145">
                  <c:v>45397</c:v>
                </c:pt>
                <c:pt idx="146">
                  <c:v>45397</c:v>
                </c:pt>
                <c:pt idx="147">
                  <c:v>45397</c:v>
                </c:pt>
                <c:pt idx="148">
                  <c:v>45397</c:v>
                </c:pt>
                <c:pt idx="149">
                  <c:v>45397</c:v>
                </c:pt>
                <c:pt idx="150">
                  <c:v>45397</c:v>
                </c:pt>
                <c:pt idx="151">
                  <c:v>45385</c:v>
                </c:pt>
                <c:pt idx="152">
                  <c:v>45385</c:v>
                </c:pt>
                <c:pt idx="153">
                  <c:v>45385</c:v>
                </c:pt>
                <c:pt idx="154">
                  <c:v>45385</c:v>
                </c:pt>
                <c:pt idx="155">
                  <c:v>45385</c:v>
                </c:pt>
                <c:pt idx="156">
                  <c:v>45385</c:v>
                </c:pt>
                <c:pt idx="157">
                  <c:v>45385</c:v>
                </c:pt>
                <c:pt idx="158">
                  <c:v>45385</c:v>
                </c:pt>
                <c:pt idx="159">
                  <c:v>45385</c:v>
                </c:pt>
                <c:pt idx="160">
                  <c:v>45385</c:v>
                </c:pt>
                <c:pt idx="161">
                  <c:v>45385</c:v>
                </c:pt>
                <c:pt idx="162">
                  <c:v>45383</c:v>
                </c:pt>
                <c:pt idx="163">
                  <c:v>45383</c:v>
                </c:pt>
                <c:pt idx="164">
                  <c:v>45379</c:v>
                </c:pt>
                <c:pt idx="165">
                  <c:v>45379</c:v>
                </c:pt>
                <c:pt idx="166">
                  <c:v>45379</c:v>
                </c:pt>
                <c:pt idx="167">
                  <c:v>45379</c:v>
                </c:pt>
                <c:pt idx="168">
                  <c:v>45379</c:v>
                </c:pt>
                <c:pt idx="169">
                  <c:v>45379</c:v>
                </c:pt>
                <c:pt idx="170">
                  <c:v>45379</c:v>
                </c:pt>
                <c:pt idx="171">
                  <c:v>45379</c:v>
                </c:pt>
                <c:pt idx="172">
                  <c:v>45376</c:v>
                </c:pt>
                <c:pt idx="173">
                  <c:v>45376</c:v>
                </c:pt>
                <c:pt idx="174">
                  <c:v>45376</c:v>
                </c:pt>
                <c:pt idx="175">
                  <c:v>45376</c:v>
                </c:pt>
                <c:pt idx="176">
                  <c:v>45376</c:v>
                </c:pt>
                <c:pt idx="177">
                  <c:v>45376</c:v>
                </c:pt>
                <c:pt idx="178">
                  <c:v>45376</c:v>
                </c:pt>
                <c:pt idx="179">
                  <c:v>45376</c:v>
                </c:pt>
                <c:pt idx="180">
                  <c:v>45373</c:v>
                </c:pt>
                <c:pt idx="181">
                  <c:v>45373</c:v>
                </c:pt>
                <c:pt idx="182">
                  <c:v>45373</c:v>
                </c:pt>
                <c:pt idx="183">
                  <c:v>45373</c:v>
                </c:pt>
                <c:pt idx="184">
                  <c:v>45373</c:v>
                </c:pt>
                <c:pt idx="185">
                  <c:v>45373</c:v>
                </c:pt>
                <c:pt idx="186">
                  <c:v>45373</c:v>
                </c:pt>
                <c:pt idx="187">
                  <c:v>45373</c:v>
                </c:pt>
                <c:pt idx="188">
                  <c:v>45373</c:v>
                </c:pt>
                <c:pt idx="189">
                  <c:v>45373</c:v>
                </c:pt>
                <c:pt idx="190">
                  <c:v>45373</c:v>
                </c:pt>
                <c:pt idx="191">
                  <c:v>45373</c:v>
                </c:pt>
                <c:pt idx="192">
                  <c:v>45373</c:v>
                </c:pt>
                <c:pt idx="193">
                  <c:v>45373</c:v>
                </c:pt>
                <c:pt idx="194">
                  <c:v>45373</c:v>
                </c:pt>
                <c:pt idx="195">
                  <c:v>45373</c:v>
                </c:pt>
                <c:pt idx="196">
                  <c:v>45373</c:v>
                </c:pt>
                <c:pt idx="197">
                  <c:v>45373</c:v>
                </c:pt>
                <c:pt idx="198">
                  <c:v>45373</c:v>
                </c:pt>
                <c:pt idx="199">
                  <c:v>45372</c:v>
                </c:pt>
                <c:pt idx="200">
                  <c:v>45372</c:v>
                </c:pt>
                <c:pt idx="201">
                  <c:v>45372</c:v>
                </c:pt>
                <c:pt idx="202">
                  <c:v>45372</c:v>
                </c:pt>
                <c:pt idx="203">
                  <c:v>45372</c:v>
                </c:pt>
                <c:pt idx="204">
                  <c:v>45372</c:v>
                </c:pt>
                <c:pt idx="205">
                  <c:v>45372</c:v>
                </c:pt>
                <c:pt idx="206">
                  <c:v>45372</c:v>
                </c:pt>
                <c:pt idx="207">
                  <c:v>45372</c:v>
                </c:pt>
                <c:pt idx="208">
                  <c:v>45372</c:v>
                </c:pt>
                <c:pt idx="209">
                  <c:v>45372</c:v>
                </c:pt>
                <c:pt idx="210">
                  <c:v>45372</c:v>
                </c:pt>
                <c:pt idx="211">
                  <c:v>45372</c:v>
                </c:pt>
                <c:pt idx="212">
                  <c:v>45372</c:v>
                </c:pt>
                <c:pt idx="213">
                  <c:v>45372</c:v>
                </c:pt>
                <c:pt idx="214">
                  <c:v>45372</c:v>
                </c:pt>
                <c:pt idx="215">
                  <c:v>45370</c:v>
                </c:pt>
                <c:pt idx="216">
                  <c:v>45369</c:v>
                </c:pt>
                <c:pt idx="217">
                  <c:v>45369</c:v>
                </c:pt>
                <c:pt idx="218">
                  <c:v>45369</c:v>
                </c:pt>
                <c:pt idx="219">
                  <c:v>45366</c:v>
                </c:pt>
                <c:pt idx="220">
                  <c:v>45366</c:v>
                </c:pt>
                <c:pt idx="221">
                  <c:v>45366</c:v>
                </c:pt>
                <c:pt idx="222">
                  <c:v>45366</c:v>
                </c:pt>
                <c:pt idx="223">
                  <c:v>45366</c:v>
                </c:pt>
                <c:pt idx="224">
                  <c:v>45366</c:v>
                </c:pt>
                <c:pt idx="225">
                  <c:v>45366</c:v>
                </c:pt>
                <c:pt idx="226">
                  <c:v>45366</c:v>
                </c:pt>
                <c:pt idx="227">
                  <c:v>45365</c:v>
                </c:pt>
                <c:pt idx="228">
                  <c:v>45365</c:v>
                </c:pt>
                <c:pt idx="229">
                  <c:v>45365</c:v>
                </c:pt>
                <c:pt idx="230">
                  <c:v>45365</c:v>
                </c:pt>
                <c:pt idx="231">
                  <c:v>45365</c:v>
                </c:pt>
                <c:pt idx="232">
                  <c:v>45365</c:v>
                </c:pt>
                <c:pt idx="233">
                  <c:v>45364</c:v>
                </c:pt>
                <c:pt idx="234">
                  <c:v>45364</c:v>
                </c:pt>
                <c:pt idx="235">
                  <c:v>45364</c:v>
                </c:pt>
                <c:pt idx="236">
                  <c:v>45363</c:v>
                </c:pt>
                <c:pt idx="237">
                  <c:v>45363</c:v>
                </c:pt>
                <c:pt idx="238">
                  <c:v>45362</c:v>
                </c:pt>
                <c:pt idx="239">
                  <c:v>45362</c:v>
                </c:pt>
                <c:pt idx="240">
                  <c:v>45362</c:v>
                </c:pt>
                <c:pt idx="241">
                  <c:v>45362</c:v>
                </c:pt>
                <c:pt idx="242">
                  <c:v>45362</c:v>
                </c:pt>
                <c:pt idx="243">
                  <c:v>45362</c:v>
                </c:pt>
                <c:pt idx="244">
                  <c:v>45359</c:v>
                </c:pt>
                <c:pt idx="245">
                  <c:v>45359</c:v>
                </c:pt>
                <c:pt idx="246">
                  <c:v>45359</c:v>
                </c:pt>
                <c:pt idx="247">
                  <c:v>45359</c:v>
                </c:pt>
                <c:pt idx="248">
                  <c:v>45359</c:v>
                </c:pt>
                <c:pt idx="249">
                  <c:v>45359</c:v>
                </c:pt>
              </c:numCache>
            </c:numRef>
          </c:xVal>
          <c:yVal>
            <c:numRef>
              <c:f>'Recent Sales Transactions'!$B$5:$B$254</c:f>
              <c:numCache>
                <c:formatCode>General</c:formatCode>
                <c:ptCount val="250"/>
                <c:pt idx="0">
                  <c:v>1057.82</c:v>
                </c:pt>
                <c:pt idx="1">
                  <c:v>952.71</c:v>
                </c:pt>
                <c:pt idx="2">
                  <c:v>1073.03</c:v>
                </c:pt>
                <c:pt idx="3">
                  <c:v>1036.73</c:v>
                </c:pt>
                <c:pt idx="4">
                  <c:v>998.1</c:v>
                </c:pt>
                <c:pt idx="5">
                  <c:v>952.71</c:v>
                </c:pt>
                <c:pt idx="6">
                  <c:v>1073.02</c:v>
                </c:pt>
                <c:pt idx="7">
                  <c:v>952.71</c:v>
                </c:pt>
                <c:pt idx="8">
                  <c:v>898.99</c:v>
                </c:pt>
                <c:pt idx="9">
                  <c:v>952.71</c:v>
                </c:pt>
                <c:pt idx="10">
                  <c:v>957.4</c:v>
                </c:pt>
                <c:pt idx="11">
                  <c:v>1078.3800000000001</c:v>
                </c:pt>
                <c:pt idx="12">
                  <c:v>1011.07</c:v>
                </c:pt>
                <c:pt idx="13">
                  <c:v>957.4</c:v>
                </c:pt>
                <c:pt idx="14">
                  <c:v>957.4</c:v>
                </c:pt>
                <c:pt idx="15">
                  <c:v>957.4</c:v>
                </c:pt>
                <c:pt idx="16">
                  <c:v>954.18</c:v>
                </c:pt>
                <c:pt idx="17">
                  <c:v>1028.78</c:v>
                </c:pt>
                <c:pt idx="18">
                  <c:v>1016.18</c:v>
                </c:pt>
                <c:pt idx="19">
                  <c:v>947.8</c:v>
                </c:pt>
                <c:pt idx="20">
                  <c:v>869.82</c:v>
                </c:pt>
                <c:pt idx="21">
                  <c:v>994.55</c:v>
                </c:pt>
                <c:pt idx="22">
                  <c:v>1035.3800000000001</c:v>
                </c:pt>
                <c:pt idx="23">
                  <c:v>989.26</c:v>
                </c:pt>
                <c:pt idx="24">
                  <c:v>1026.23</c:v>
                </c:pt>
                <c:pt idx="25">
                  <c:v>1035.4000000000001</c:v>
                </c:pt>
                <c:pt idx="26">
                  <c:v>931.38</c:v>
                </c:pt>
                <c:pt idx="27">
                  <c:v>1018.37</c:v>
                </c:pt>
                <c:pt idx="28">
                  <c:v>947.8</c:v>
                </c:pt>
                <c:pt idx="29">
                  <c:v>939.55</c:v>
                </c:pt>
                <c:pt idx="30">
                  <c:v>1055.94</c:v>
                </c:pt>
                <c:pt idx="31">
                  <c:v>955.79</c:v>
                </c:pt>
                <c:pt idx="32">
                  <c:v>983.41</c:v>
                </c:pt>
                <c:pt idx="33">
                  <c:v>1030.94</c:v>
                </c:pt>
                <c:pt idx="34">
                  <c:v>1035.8599999999999</c:v>
                </c:pt>
                <c:pt idx="35">
                  <c:v>1039.21</c:v>
                </c:pt>
                <c:pt idx="36">
                  <c:v>954.13</c:v>
                </c:pt>
                <c:pt idx="37">
                  <c:v>1018.55</c:v>
                </c:pt>
                <c:pt idx="38">
                  <c:v>952.8</c:v>
                </c:pt>
                <c:pt idx="39">
                  <c:v>961.16</c:v>
                </c:pt>
                <c:pt idx="40">
                  <c:v>1052.6600000000001</c:v>
                </c:pt>
                <c:pt idx="41">
                  <c:v>884.96</c:v>
                </c:pt>
                <c:pt idx="42">
                  <c:v>1058.3399999999999</c:v>
                </c:pt>
                <c:pt idx="43">
                  <c:v>754.88</c:v>
                </c:pt>
                <c:pt idx="44">
                  <c:v>1004.11</c:v>
                </c:pt>
                <c:pt idx="45">
                  <c:v>935.17</c:v>
                </c:pt>
                <c:pt idx="46">
                  <c:v>1021.27</c:v>
                </c:pt>
                <c:pt idx="47">
                  <c:v>998.42</c:v>
                </c:pt>
                <c:pt idx="48">
                  <c:v>924.25</c:v>
                </c:pt>
                <c:pt idx="49">
                  <c:v>1006.76</c:v>
                </c:pt>
                <c:pt idx="50">
                  <c:v>1028.54</c:v>
                </c:pt>
                <c:pt idx="51">
                  <c:v>977.69</c:v>
                </c:pt>
                <c:pt idx="52">
                  <c:v>765.44</c:v>
                </c:pt>
                <c:pt idx="53">
                  <c:v>895.31</c:v>
                </c:pt>
                <c:pt idx="54">
                  <c:v>1048.51</c:v>
                </c:pt>
                <c:pt idx="55">
                  <c:v>964.16</c:v>
                </c:pt>
                <c:pt idx="56">
                  <c:v>977.21</c:v>
                </c:pt>
                <c:pt idx="57">
                  <c:v>865.24</c:v>
                </c:pt>
                <c:pt idx="58">
                  <c:v>1096.67</c:v>
                </c:pt>
                <c:pt idx="59">
                  <c:v>1079.29</c:v>
                </c:pt>
                <c:pt idx="60">
                  <c:v>980.39</c:v>
                </c:pt>
                <c:pt idx="61">
                  <c:v>1054.98</c:v>
                </c:pt>
                <c:pt idx="62">
                  <c:v>1018.11</c:v>
                </c:pt>
                <c:pt idx="63">
                  <c:v>1053.6300000000001</c:v>
                </c:pt>
                <c:pt idx="64">
                  <c:v>834.02</c:v>
                </c:pt>
                <c:pt idx="65">
                  <c:v>1097.83</c:v>
                </c:pt>
                <c:pt idx="66">
                  <c:v>1067.58</c:v>
                </c:pt>
                <c:pt idx="67">
                  <c:v>1087.44</c:v>
                </c:pt>
                <c:pt idx="68">
                  <c:v>1085.44</c:v>
                </c:pt>
                <c:pt idx="69">
                  <c:v>1082.77</c:v>
                </c:pt>
                <c:pt idx="70">
                  <c:v>1072.9000000000001</c:v>
                </c:pt>
                <c:pt idx="71">
                  <c:v>959.38</c:v>
                </c:pt>
                <c:pt idx="72">
                  <c:v>1036.4100000000001</c:v>
                </c:pt>
                <c:pt idx="73">
                  <c:v>865.84</c:v>
                </c:pt>
                <c:pt idx="74">
                  <c:v>797.32</c:v>
                </c:pt>
                <c:pt idx="75">
                  <c:v>1097.9000000000001</c:v>
                </c:pt>
                <c:pt idx="76">
                  <c:v>869.72</c:v>
                </c:pt>
                <c:pt idx="77">
                  <c:v>880.06</c:v>
                </c:pt>
                <c:pt idx="78">
                  <c:v>1042.53</c:v>
                </c:pt>
                <c:pt idx="79">
                  <c:v>856.24</c:v>
                </c:pt>
                <c:pt idx="80">
                  <c:v>947.8</c:v>
                </c:pt>
                <c:pt idx="81">
                  <c:v>862.74</c:v>
                </c:pt>
                <c:pt idx="82">
                  <c:v>856.12</c:v>
                </c:pt>
                <c:pt idx="83">
                  <c:v>1088.4000000000001</c:v>
                </c:pt>
                <c:pt idx="84">
                  <c:v>1031.48</c:v>
                </c:pt>
                <c:pt idx="85">
                  <c:v>1030.21</c:v>
                </c:pt>
                <c:pt idx="86">
                  <c:v>987.05</c:v>
                </c:pt>
                <c:pt idx="87">
                  <c:v>879.04</c:v>
                </c:pt>
                <c:pt idx="88">
                  <c:v>994.4</c:v>
                </c:pt>
                <c:pt idx="89">
                  <c:v>876.86</c:v>
                </c:pt>
                <c:pt idx="90">
                  <c:v>841.51</c:v>
                </c:pt>
                <c:pt idx="91">
                  <c:v>849.77</c:v>
                </c:pt>
                <c:pt idx="92">
                  <c:v>903.22</c:v>
                </c:pt>
                <c:pt idx="93">
                  <c:v>1049.4100000000001</c:v>
                </c:pt>
                <c:pt idx="94">
                  <c:v>985.92</c:v>
                </c:pt>
                <c:pt idx="95">
                  <c:v>1005.88</c:v>
                </c:pt>
                <c:pt idx="96">
                  <c:v>834.02</c:v>
                </c:pt>
                <c:pt idx="97">
                  <c:v>856.24</c:v>
                </c:pt>
                <c:pt idx="98">
                  <c:v>773.66</c:v>
                </c:pt>
                <c:pt idx="99">
                  <c:v>880.06</c:v>
                </c:pt>
                <c:pt idx="100">
                  <c:v>885.26</c:v>
                </c:pt>
                <c:pt idx="101">
                  <c:v>934.74</c:v>
                </c:pt>
                <c:pt idx="102">
                  <c:v>874.99</c:v>
                </c:pt>
                <c:pt idx="103">
                  <c:v>884.96</c:v>
                </c:pt>
                <c:pt idx="104">
                  <c:v>1059.22</c:v>
                </c:pt>
                <c:pt idx="105">
                  <c:v>961.27</c:v>
                </c:pt>
                <c:pt idx="106">
                  <c:v>864.05</c:v>
                </c:pt>
                <c:pt idx="107">
                  <c:v>986.2</c:v>
                </c:pt>
                <c:pt idx="108">
                  <c:v>947.8</c:v>
                </c:pt>
                <c:pt idx="109">
                  <c:v>884.96</c:v>
                </c:pt>
                <c:pt idx="110">
                  <c:v>947.8</c:v>
                </c:pt>
                <c:pt idx="111">
                  <c:v>880.06</c:v>
                </c:pt>
                <c:pt idx="112">
                  <c:v>1055.18</c:v>
                </c:pt>
                <c:pt idx="113">
                  <c:v>884.96</c:v>
                </c:pt>
                <c:pt idx="114">
                  <c:v>811.92</c:v>
                </c:pt>
                <c:pt idx="115">
                  <c:v>936.32</c:v>
                </c:pt>
                <c:pt idx="116">
                  <c:v>880.06</c:v>
                </c:pt>
                <c:pt idx="117">
                  <c:v>936.64</c:v>
                </c:pt>
                <c:pt idx="118">
                  <c:v>1072.1199999999999</c:v>
                </c:pt>
                <c:pt idx="119">
                  <c:v>776.25</c:v>
                </c:pt>
                <c:pt idx="120">
                  <c:v>866.64</c:v>
                </c:pt>
                <c:pt idx="121">
                  <c:v>996.5</c:v>
                </c:pt>
                <c:pt idx="122">
                  <c:v>879.91</c:v>
                </c:pt>
                <c:pt idx="123">
                  <c:v>869.88</c:v>
                </c:pt>
                <c:pt idx="124">
                  <c:v>869.67</c:v>
                </c:pt>
                <c:pt idx="125">
                  <c:v>869.82</c:v>
                </c:pt>
                <c:pt idx="126">
                  <c:v>1043.5999999999999</c:v>
                </c:pt>
                <c:pt idx="127">
                  <c:v>869.23</c:v>
                </c:pt>
                <c:pt idx="128">
                  <c:v>1004.26</c:v>
                </c:pt>
                <c:pt idx="129">
                  <c:v>1026.0999999999999</c:v>
                </c:pt>
                <c:pt idx="130">
                  <c:v>1102.0999999999999</c:v>
                </c:pt>
                <c:pt idx="131">
                  <c:v>852.98</c:v>
                </c:pt>
                <c:pt idx="132">
                  <c:v>957.83</c:v>
                </c:pt>
                <c:pt idx="133">
                  <c:v>987.64</c:v>
                </c:pt>
                <c:pt idx="134">
                  <c:v>886.75</c:v>
                </c:pt>
                <c:pt idx="135">
                  <c:v>988.52</c:v>
                </c:pt>
                <c:pt idx="136">
                  <c:v>1053</c:v>
                </c:pt>
                <c:pt idx="137">
                  <c:v>882.3</c:v>
                </c:pt>
                <c:pt idx="138">
                  <c:v>893.38</c:v>
                </c:pt>
                <c:pt idx="139">
                  <c:v>1008.8</c:v>
                </c:pt>
                <c:pt idx="140">
                  <c:v>1016.96</c:v>
                </c:pt>
                <c:pt idx="141">
                  <c:v>1097.31</c:v>
                </c:pt>
                <c:pt idx="142">
                  <c:v>1070.42</c:v>
                </c:pt>
                <c:pt idx="143">
                  <c:v>943.11</c:v>
                </c:pt>
                <c:pt idx="144">
                  <c:v>811.85</c:v>
                </c:pt>
                <c:pt idx="145">
                  <c:v>834.02</c:v>
                </c:pt>
                <c:pt idx="146">
                  <c:v>829.35</c:v>
                </c:pt>
                <c:pt idx="147">
                  <c:v>851.44</c:v>
                </c:pt>
                <c:pt idx="148">
                  <c:v>856.27</c:v>
                </c:pt>
                <c:pt idx="149">
                  <c:v>869.23</c:v>
                </c:pt>
                <c:pt idx="150">
                  <c:v>958.49</c:v>
                </c:pt>
                <c:pt idx="151">
                  <c:v>1054.33</c:v>
                </c:pt>
                <c:pt idx="152">
                  <c:v>828.71</c:v>
                </c:pt>
                <c:pt idx="153">
                  <c:v>992.57</c:v>
                </c:pt>
                <c:pt idx="154">
                  <c:v>1075.69</c:v>
                </c:pt>
                <c:pt idx="155">
                  <c:v>864.46</c:v>
                </c:pt>
                <c:pt idx="156">
                  <c:v>1025.47</c:v>
                </c:pt>
                <c:pt idx="157">
                  <c:v>1041.1500000000001</c:v>
                </c:pt>
                <c:pt idx="158">
                  <c:v>1087.4100000000001</c:v>
                </c:pt>
                <c:pt idx="159">
                  <c:v>858.29</c:v>
                </c:pt>
                <c:pt idx="160">
                  <c:v>1031.3800000000001</c:v>
                </c:pt>
                <c:pt idx="161">
                  <c:v>872.65</c:v>
                </c:pt>
                <c:pt idx="162">
                  <c:v>1102.0999999999999</c:v>
                </c:pt>
                <c:pt idx="163">
                  <c:v>817.47</c:v>
                </c:pt>
                <c:pt idx="164">
                  <c:v>987.18</c:v>
                </c:pt>
                <c:pt idx="165">
                  <c:v>830.76</c:v>
                </c:pt>
                <c:pt idx="166">
                  <c:v>1105.6600000000001</c:v>
                </c:pt>
                <c:pt idx="167">
                  <c:v>878.84</c:v>
                </c:pt>
                <c:pt idx="168">
                  <c:v>898.04</c:v>
                </c:pt>
                <c:pt idx="169">
                  <c:v>856.24</c:v>
                </c:pt>
                <c:pt idx="170">
                  <c:v>1043.25</c:v>
                </c:pt>
                <c:pt idx="171">
                  <c:v>958.76</c:v>
                </c:pt>
                <c:pt idx="172">
                  <c:v>833.36</c:v>
                </c:pt>
                <c:pt idx="173">
                  <c:v>880.06</c:v>
                </c:pt>
                <c:pt idx="174">
                  <c:v>1076.55</c:v>
                </c:pt>
                <c:pt idx="175">
                  <c:v>949.6</c:v>
                </c:pt>
                <c:pt idx="176">
                  <c:v>1023.33</c:v>
                </c:pt>
                <c:pt idx="177">
                  <c:v>1046.79</c:v>
                </c:pt>
                <c:pt idx="178">
                  <c:v>869.23</c:v>
                </c:pt>
                <c:pt idx="179">
                  <c:v>829.35</c:v>
                </c:pt>
                <c:pt idx="180">
                  <c:v>834.02</c:v>
                </c:pt>
                <c:pt idx="181">
                  <c:v>893.66</c:v>
                </c:pt>
                <c:pt idx="182">
                  <c:v>888.37</c:v>
                </c:pt>
                <c:pt idx="183">
                  <c:v>829.35</c:v>
                </c:pt>
                <c:pt idx="184">
                  <c:v>831.07</c:v>
                </c:pt>
                <c:pt idx="185">
                  <c:v>1016.11</c:v>
                </c:pt>
                <c:pt idx="186">
                  <c:v>1042.06</c:v>
                </c:pt>
                <c:pt idx="187">
                  <c:v>984.72</c:v>
                </c:pt>
                <c:pt idx="188">
                  <c:v>869.23</c:v>
                </c:pt>
                <c:pt idx="189">
                  <c:v>867.51</c:v>
                </c:pt>
                <c:pt idx="190">
                  <c:v>912.13</c:v>
                </c:pt>
                <c:pt idx="191">
                  <c:v>984.72</c:v>
                </c:pt>
                <c:pt idx="192">
                  <c:v>829.07</c:v>
                </c:pt>
                <c:pt idx="193">
                  <c:v>999.95</c:v>
                </c:pt>
                <c:pt idx="194">
                  <c:v>857.17</c:v>
                </c:pt>
                <c:pt idx="195">
                  <c:v>1075.93</c:v>
                </c:pt>
                <c:pt idx="196">
                  <c:v>875.52</c:v>
                </c:pt>
                <c:pt idx="197">
                  <c:v>823.2</c:v>
                </c:pt>
                <c:pt idx="198">
                  <c:v>847.17</c:v>
                </c:pt>
                <c:pt idx="199">
                  <c:v>1060.71</c:v>
                </c:pt>
                <c:pt idx="200">
                  <c:v>1028.93</c:v>
                </c:pt>
                <c:pt idx="201">
                  <c:v>869.23</c:v>
                </c:pt>
                <c:pt idx="202">
                  <c:v>1052.1199999999999</c:v>
                </c:pt>
                <c:pt idx="203">
                  <c:v>787.22</c:v>
                </c:pt>
                <c:pt idx="204">
                  <c:v>812.54</c:v>
                </c:pt>
                <c:pt idx="205">
                  <c:v>1072.01</c:v>
                </c:pt>
                <c:pt idx="206">
                  <c:v>1101.72</c:v>
                </c:pt>
                <c:pt idx="207">
                  <c:v>1082.79</c:v>
                </c:pt>
                <c:pt idx="208">
                  <c:v>1078.3599999999999</c:v>
                </c:pt>
                <c:pt idx="209">
                  <c:v>1061.54</c:v>
                </c:pt>
                <c:pt idx="210">
                  <c:v>1080.93</c:v>
                </c:pt>
                <c:pt idx="211">
                  <c:v>869.64</c:v>
                </c:pt>
                <c:pt idx="212">
                  <c:v>1012.51</c:v>
                </c:pt>
                <c:pt idx="213">
                  <c:v>998.17</c:v>
                </c:pt>
                <c:pt idx="214">
                  <c:v>1016.54</c:v>
                </c:pt>
                <c:pt idx="215">
                  <c:v>911.88</c:v>
                </c:pt>
                <c:pt idx="216">
                  <c:v>1082.56</c:v>
                </c:pt>
                <c:pt idx="217">
                  <c:v>1010.9</c:v>
                </c:pt>
                <c:pt idx="218">
                  <c:v>827.73</c:v>
                </c:pt>
                <c:pt idx="219">
                  <c:v>1091.07</c:v>
                </c:pt>
                <c:pt idx="220">
                  <c:v>1024.71</c:v>
                </c:pt>
                <c:pt idx="221">
                  <c:v>858.27</c:v>
                </c:pt>
                <c:pt idx="222">
                  <c:v>1043.5999999999999</c:v>
                </c:pt>
                <c:pt idx="223">
                  <c:v>1029.1300000000001</c:v>
                </c:pt>
                <c:pt idx="224">
                  <c:v>1102.51</c:v>
                </c:pt>
                <c:pt idx="225">
                  <c:v>1047.8399999999999</c:v>
                </c:pt>
                <c:pt idx="226">
                  <c:v>1055.04</c:v>
                </c:pt>
                <c:pt idx="227">
                  <c:v>873.07</c:v>
                </c:pt>
                <c:pt idx="228">
                  <c:v>1071.32</c:v>
                </c:pt>
                <c:pt idx="229">
                  <c:v>874.59</c:v>
                </c:pt>
                <c:pt idx="230">
                  <c:v>856.24</c:v>
                </c:pt>
                <c:pt idx="231">
                  <c:v>989.2</c:v>
                </c:pt>
                <c:pt idx="232">
                  <c:v>984.04</c:v>
                </c:pt>
                <c:pt idx="233">
                  <c:v>864.46</c:v>
                </c:pt>
                <c:pt idx="234">
                  <c:v>869.23</c:v>
                </c:pt>
                <c:pt idx="235">
                  <c:v>873.59</c:v>
                </c:pt>
                <c:pt idx="236">
                  <c:v>832.57</c:v>
                </c:pt>
                <c:pt idx="237">
                  <c:v>885.48</c:v>
                </c:pt>
                <c:pt idx="238">
                  <c:v>827.74</c:v>
                </c:pt>
                <c:pt idx="239">
                  <c:v>937.83</c:v>
                </c:pt>
                <c:pt idx="240">
                  <c:v>778.65</c:v>
                </c:pt>
                <c:pt idx="241">
                  <c:v>1018.52</c:v>
                </c:pt>
                <c:pt idx="242">
                  <c:v>840.96</c:v>
                </c:pt>
                <c:pt idx="243">
                  <c:v>892.53</c:v>
                </c:pt>
                <c:pt idx="244">
                  <c:v>878.51</c:v>
                </c:pt>
                <c:pt idx="245">
                  <c:v>912.13</c:v>
                </c:pt>
                <c:pt idx="246">
                  <c:v>882.88</c:v>
                </c:pt>
                <c:pt idx="247">
                  <c:v>864.95</c:v>
                </c:pt>
                <c:pt idx="248">
                  <c:v>1080.1600000000001</c:v>
                </c:pt>
                <c:pt idx="249">
                  <c:v>1034.1400000000001</c:v>
                </c:pt>
              </c:numCache>
            </c:numRef>
          </c:yVal>
          <c:smooth val="0"/>
          <c:extLst>
            <c:ext xmlns:c16="http://schemas.microsoft.com/office/drawing/2014/chart" uri="{C3380CC4-5D6E-409C-BE32-E72D297353CC}">
              <c16:uniqueId val="{00000000-FAD5-46B8-9034-8DC5F2351AD4}"/>
            </c:ext>
          </c:extLst>
        </c:ser>
        <c:dLbls>
          <c:showLegendKey val="0"/>
          <c:showVal val="0"/>
          <c:showCatName val="0"/>
          <c:showSerName val="0"/>
          <c:showPercent val="0"/>
          <c:showBubbleSize val="0"/>
        </c:dLbls>
        <c:axId val="2073266175"/>
        <c:axId val="2073270015"/>
      </c:scatterChart>
      <c:valAx>
        <c:axId val="2073266175"/>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IN" sz="1200"/>
                  <a:t>Month</a:t>
                </a:r>
              </a:p>
            </c:rich>
          </c:tx>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d\-mmm\-yy"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2073270015"/>
        <c:crosses val="autoZero"/>
        <c:crossBetween val="midCat"/>
      </c:valAx>
      <c:valAx>
        <c:axId val="2073270015"/>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IN" sz="1200"/>
                  <a:t>AED/Sq ft</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2073266175"/>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title>
      <c:overlay val="0"/>
      <c:spPr>
        <a:noFill/>
        <a:ln>
          <a:noFill/>
        </a:ln>
        <a:effectLst/>
      </c:spPr>
      <c:txPr>
        <a:bodyPr rot="0" spcFirstLastPara="1" vertOverflow="ellipsis" vert="horz" wrap="square" anchor="ctr" anchorCtr="1"/>
        <a:lstStyle/>
        <a:p>
          <a:pPr>
            <a:defRPr sz="1800" b="1" i="0" u="none" strike="noStrike" kern="1200" cap="none" spc="0" normalizeH="0" baseline="0">
              <a:solidFill>
                <a:schemeClr val="dk1">
                  <a:lumMod val="50000"/>
                  <a:lumOff val="50000"/>
                </a:schemeClr>
              </a:solidFill>
              <a:latin typeface="+mj-lt"/>
              <a:ea typeface="+mj-ea"/>
              <a:cs typeface="+mj-cs"/>
            </a:defRPr>
          </a:pPr>
          <a:endParaRPr lang="en-US"/>
        </a:p>
      </c:txPr>
    </c:title>
    <c:autoTitleDeleted val="0"/>
    <c:plotArea>
      <c:layout/>
      <c:barChart>
        <c:barDir val="col"/>
        <c:grouping val="clustered"/>
        <c:varyColors val="0"/>
        <c:ser>
          <c:idx val="0"/>
          <c:order val="0"/>
          <c:tx>
            <c:v>Return On Investment</c:v>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dk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trendline>
            <c:spPr>
              <a:ln w="19050" cap="rnd">
                <a:solidFill>
                  <a:schemeClr val="accent3"/>
                </a:solidFill>
              </a:ln>
              <a:effectLst/>
            </c:spPr>
            <c:trendlineType val="exp"/>
            <c:dispRSqr val="0"/>
            <c:dispEq val="0"/>
          </c:trendline>
          <c:cat>
            <c:numRef>
              <c:f>Sheet2!$B$28:$B$30</c:f>
              <c:numCache>
                <c:formatCode>General</c:formatCode>
                <c:ptCount val="3"/>
                <c:pt idx="0">
                  <c:v>2025</c:v>
                </c:pt>
                <c:pt idx="1">
                  <c:v>2026</c:v>
                </c:pt>
                <c:pt idx="2">
                  <c:v>2027</c:v>
                </c:pt>
              </c:numCache>
            </c:numRef>
          </c:cat>
          <c:val>
            <c:numRef>
              <c:f>Sheet2!$F$28:$F$30</c:f>
              <c:numCache>
                <c:formatCode>0%</c:formatCode>
                <c:ptCount val="3"/>
                <c:pt idx="0">
                  <c:v>0.33629999999999999</c:v>
                </c:pt>
                <c:pt idx="1">
                  <c:v>0.58230000000000004</c:v>
                </c:pt>
                <c:pt idx="2">
                  <c:v>0.82499999999999996</c:v>
                </c:pt>
              </c:numCache>
            </c:numRef>
          </c:val>
          <c:extLst>
            <c:ext xmlns:c16="http://schemas.microsoft.com/office/drawing/2014/chart" uri="{C3380CC4-5D6E-409C-BE32-E72D297353CC}">
              <c16:uniqueId val="{00000001-5748-48D1-BBDF-A202FA9EDD0D}"/>
            </c:ext>
          </c:extLst>
        </c:ser>
        <c:dLbls>
          <c:dLblPos val="outEnd"/>
          <c:showLegendKey val="0"/>
          <c:showVal val="1"/>
          <c:showCatName val="0"/>
          <c:showSerName val="0"/>
          <c:showPercent val="0"/>
          <c:showBubbleSize val="0"/>
        </c:dLbls>
        <c:gapWidth val="267"/>
        <c:overlap val="-43"/>
        <c:axId val="768828111"/>
        <c:axId val="774169471"/>
      </c:barChart>
      <c:catAx>
        <c:axId val="768828111"/>
        <c:scaling>
          <c:orientation val="minMax"/>
        </c:scaling>
        <c:delete val="0"/>
        <c:axPos val="b"/>
        <c:majorGridlines>
          <c:spPr>
            <a:ln w="9525" cap="flat" cmpd="sng" algn="ctr">
              <a:solidFill>
                <a:schemeClr val="dk1">
                  <a:lumMod val="15000"/>
                  <a:lumOff val="85000"/>
                </a:schemeClr>
              </a:solidFill>
              <a:round/>
            </a:ln>
            <a:effectLst/>
          </c:spPr>
        </c:majorGridlines>
        <c:title>
          <c:tx>
            <c:rich>
              <a:bodyPr rot="0" spcFirstLastPara="1" vertOverflow="ellipsis" vert="horz" wrap="square" anchor="ctr" anchorCtr="1"/>
              <a:lstStyle/>
              <a:p>
                <a:pPr>
                  <a:defRPr sz="1200" b="1" i="0" u="none" strike="noStrike" kern="1200" baseline="0">
                    <a:solidFill>
                      <a:schemeClr val="dk1">
                        <a:lumMod val="65000"/>
                        <a:lumOff val="35000"/>
                      </a:schemeClr>
                    </a:solidFill>
                    <a:latin typeface="+mn-lt"/>
                    <a:ea typeface="+mn-ea"/>
                    <a:cs typeface="+mn-cs"/>
                  </a:defRPr>
                </a:pPr>
                <a:r>
                  <a:rPr lang="en-IN" sz="1200"/>
                  <a:t>Years</a:t>
                </a:r>
              </a:p>
            </c:rich>
          </c:tx>
          <c:overlay val="0"/>
          <c:spPr>
            <a:noFill/>
            <a:ln>
              <a:noFill/>
            </a:ln>
            <a:effectLst/>
          </c:spPr>
          <c:txPr>
            <a:bodyPr rot="0" spcFirstLastPara="1" vertOverflow="ellipsis" vert="horz" wrap="square" anchor="ctr" anchorCtr="1"/>
            <a:lstStyle/>
            <a:p>
              <a:pPr>
                <a:defRPr sz="1200" b="1" i="0" u="none" strike="noStrike" kern="1200" baseline="0">
                  <a:solidFill>
                    <a:schemeClr val="dk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200" b="0" i="0" u="none" strike="noStrike" kern="1200" cap="none" spc="0" normalizeH="0" baseline="0">
                <a:solidFill>
                  <a:schemeClr val="dk1">
                    <a:lumMod val="65000"/>
                    <a:lumOff val="35000"/>
                  </a:schemeClr>
                </a:solidFill>
                <a:latin typeface="+mn-lt"/>
                <a:ea typeface="+mn-ea"/>
                <a:cs typeface="+mn-cs"/>
              </a:defRPr>
            </a:pPr>
            <a:endParaRPr lang="en-US"/>
          </a:p>
        </c:txPr>
        <c:crossAx val="774169471"/>
        <c:crosses val="autoZero"/>
        <c:auto val="1"/>
        <c:lblAlgn val="ctr"/>
        <c:lblOffset val="100"/>
        <c:noMultiLvlLbl val="0"/>
      </c:catAx>
      <c:valAx>
        <c:axId val="774169471"/>
        <c:scaling>
          <c:orientation val="minMax"/>
        </c:scaling>
        <c:delete val="0"/>
        <c:axPos val="l"/>
        <c:majorGridlines>
          <c:spPr>
            <a:ln w="9525" cap="flat" cmpd="sng" algn="ctr">
              <a:solidFill>
                <a:schemeClr val="dk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dk1">
                        <a:lumMod val="65000"/>
                        <a:lumOff val="35000"/>
                      </a:schemeClr>
                    </a:solidFill>
                    <a:latin typeface="+mn-lt"/>
                    <a:ea typeface="+mn-ea"/>
                    <a:cs typeface="+mn-cs"/>
                  </a:defRPr>
                </a:pPr>
                <a:r>
                  <a:rPr lang="en-IN"/>
                  <a:t>ROI %</a:t>
                </a:r>
              </a:p>
            </c:rich>
          </c:tx>
          <c:overlay val="0"/>
          <c:spPr>
            <a:noFill/>
            <a:ln>
              <a:noFill/>
            </a:ln>
            <a:effectLst/>
          </c:spPr>
          <c:txPr>
            <a:bodyPr rot="-5400000" spcFirstLastPara="1" vertOverflow="ellipsis" vert="horz" wrap="square" anchor="ctr" anchorCtr="1"/>
            <a:lstStyle/>
            <a:p>
              <a:pPr>
                <a:defRPr sz="900" b="1" i="0" u="none" strike="noStrike" kern="1200" baseline="0">
                  <a:solidFill>
                    <a:schemeClr val="dk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dk1">
                    <a:lumMod val="65000"/>
                    <a:lumOff val="35000"/>
                  </a:schemeClr>
                </a:solidFill>
                <a:latin typeface="+mn-lt"/>
                <a:ea typeface="+mn-ea"/>
                <a:cs typeface="+mn-cs"/>
              </a:defRPr>
            </a:pPr>
            <a:endParaRPr lang="en-US"/>
          </a:p>
        </c:txPr>
        <c:crossAx val="768828111"/>
        <c:crosses val="autoZero"/>
        <c:crossBetween val="between"/>
        <c:majorUnit val="0.2"/>
      </c:valAx>
      <c:spPr>
        <a:pattFill prst="ltDnDiag">
          <a:fgClr>
            <a:schemeClr val="dk1">
              <a:lumMod val="15000"/>
              <a:lumOff val="85000"/>
            </a:schemeClr>
          </a:fgClr>
          <a:bgClr>
            <a:schemeClr val="lt1"/>
          </a:bgClr>
        </a:patt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6">
  <a:schemeClr val="accent3"/>
</cs:colorStyle>
</file>

<file path=ppt/charts/colors2.xml><?xml version="1.0" encoding="utf-8"?>
<cs:colorStyle xmlns:cs="http://schemas.microsoft.com/office/drawing/2012/chartStyle" xmlns:a="http://schemas.openxmlformats.org/drawingml/2006/main" meth="withinLinearReversed" id="23">
  <a:schemeClr val="accent3"/>
</cs:colorStyle>
</file>

<file path=ppt/charts/colors3.xml><?xml version="1.0" encoding="utf-8"?>
<cs:colorStyle xmlns:cs="http://schemas.microsoft.com/office/drawing/2012/chartStyle" xmlns:a="http://schemas.openxmlformats.org/drawingml/2006/main" meth="withinLinear" id="16">
  <a:schemeClr val="accent3"/>
</cs:colorStyle>
</file>

<file path=ppt/charts/style1.xml><?xml version="1.0" encoding="utf-8"?>
<cs:chartStyle xmlns:cs="http://schemas.microsoft.com/office/drawing/2012/chartStyle" xmlns:a="http://schemas.openxmlformats.org/drawingml/2006/main" id="234">
  <cs:axisTitle>
    <cs:lnRef idx="0"/>
    <cs:fillRef idx="0"/>
    <cs:effectRef idx="0"/>
    <cs:fontRef idx="minor">
      <a:schemeClr val="dk1">
        <a:lumMod val="65000"/>
        <a:lumOff val="35000"/>
      </a:schemeClr>
    </cs:fontRef>
    <cs:defRPr sz="900"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00" kern="120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cs:styleClr val="auto"/>
    </cs:fontRef>
    <cs:spPr/>
    <cs:defRPr sz="900" b="1" i="0" u="none" strike="noStrike" kern="1200" baseline="0"/>
  </cs:dataLabel>
  <cs:dataLabelCallout>
    <cs:lnRef idx="0"/>
    <cs:fillRef idx="0"/>
    <cs:effectRef idx="0"/>
    <cs:fontRef idx="minor">
      <a:schemeClr val="dk1">
        <a:lumMod val="65000"/>
        <a:lumOff val="35000"/>
      </a:schemeClr>
    </cs:fontRef>
    <cs:spPr>
      <a:solidFill>
        <a:schemeClr val="lt1"/>
      </a:solidFill>
      <a:ln w="9575">
        <a:solidFill>
          <a:schemeClr val="lt1">
            <a:lumMod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19050" cap="rnd" cmpd="sng" algn="ctr">
        <a:solidFill>
          <a:schemeClr val="phClr">
            <a:shade val="95000"/>
            <a:satMod val="105000"/>
          </a:schemeClr>
        </a:solidFill>
        <a:round/>
      </a:ln>
    </cs:spPr>
  </cs:dataPointLine>
  <cs:dataPointMarker>
    <cs:lnRef idx="0"/>
    <cs:fillRef idx="0"/>
    <cs:effectRef idx="0"/>
    <cs:fontRef idx="minor">
      <a:schemeClr val="dk1"/>
    </cs:fontRef>
    <cs:spPr>
      <a:solidFill>
        <a:schemeClr val="lt1"/>
      </a:solidFill>
    </cs:spPr>
  </cs:dataPointMarker>
  <cs:dataPointMarkerLayout symbol="circle" size="17"/>
  <cs:dataPointWireframe>
    <cs:lnRef idx="0">
      <cs:styleClr val="auto"/>
    </cs:lnRef>
    <cs:fillRef idx="1"/>
    <cs:effectRef idx="0"/>
    <cs:fontRef idx="minor">
      <a:schemeClr val="dk1"/>
    </cs:fontRef>
    <cs:spPr>
      <a:ln w="9525">
        <a:solidFill>
          <a:schemeClr val="phClr"/>
        </a:solidFill>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35000"/>
            <a:lumOff val="65000"/>
          </a:schemeClr>
        </a:solidFill>
      </a:ln>
    </cs:spPr>
  </cs:dropLine>
  <cs:errorBar>
    <cs:lnRef idx="0"/>
    <cs:fillRef idx="0"/>
    <cs:effectRef idx="0"/>
    <cs:fontRef idx="minor">
      <a:schemeClr val="dk1"/>
    </cs:fontRef>
    <cs:spPr>
      <a:ln w="9525">
        <a:solidFill>
          <a:schemeClr val="dk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ln>
    </cs:spPr>
  </cs:seriesLine>
  <cs:title>
    <cs:lnRef idx="0"/>
    <cs:fillRef idx="0"/>
    <cs:effectRef idx="0"/>
    <cs:fontRef idx="minor">
      <a:schemeClr val="dk1"/>
    </cs:fontRef>
    <cs:defRPr sz="1440" b="0" kern="1200" cap="all" spc="0" baseline="0">
      <a:gradFill>
        <a:gsLst>
          <a:gs pos="0">
            <a:schemeClr val="dk1">
              <a:lumMod val="50000"/>
              <a:lumOff val="50000"/>
            </a:schemeClr>
          </a:gs>
          <a:gs pos="100000">
            <a:schemeClr val="dk1">
              <a:lumMod val="85000"/>
              <a:lumOff val="15000"/>
            </a:schemeClr>
          </a:gs>
        </a:gsLst>
        <a:lin ang="5400000" scaled="0"/>
      </a:gradFill>
    </cs:defRPr>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50000"/>
            <a:lumOff val="50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8">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800"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900"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1600"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26F7F0-4A67-4EB7-943F-146E58781CFF}" type="datetimeFigureOut">
              <a:rPr lang="en-IN" smtClean="0"/>
              <a:t>19-11-2024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DBEF5B-6017-4F29-B091-3809CEADE26E}" type="slidenum">
              <a:rPr lang="en-IN" smtClean="0"/>
              <a:t>‹#›</a:t>
            </a:fld>
            <a:endParaRPr lang="en-IN"/>
          </a:p>
        </p:txBody>
      </p:sp>
    </p:spTree>
    <p:extLst>
      <p:ext uri="{BB962C8B-B14F-4D97-AF65-F5344CB8AC3E}">
        <p14:creationId xmlns:p14="http://schemas.microsoft.com/office/powerpoint/2010/main" val="16906414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Ranked among top 20 brokerages for all real estate developers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Ranked among top 20 brokerages for all real estate developers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4667963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Ranked among top 20 brokerages for all real estate developers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040973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Ranked among top 20 brokerages for all real estate developers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267196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Ranked among top 20 brokerages for all real estate developers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0679529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Ranked among top 20 brokerages for all real estate developers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5425996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Ranked among top 20 brokerages for all real estate developers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0427963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Ranked among top 20 brokerages for all real estate developers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3669741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Ranked among top 20 brokerages for all real estate developers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9315468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Ranked among top 20 brokerages for all real estate developers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8310173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94ED8-DFB3-CCD0-CF18-911F31559DB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CACAC52B-E93F-E24B-1CFE-5E26B8AF4B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FB30A07E-964F-F9DE-785B-90C4811C6A13}"/>
              </a:ext>
            </a:extLst>
          </p:cNvPr>
          <p:cNvSpPr>
            <a:spLocks noGrp="1"/>
          </p:cNvSpPr>
          <p:nvPr>
            <p:ph type="dt" sz="half" idx="10"/>
          </p:nvPr>
        </p:nvSpPr>
        <p:spPr/>
        <p:txBody>
          <a:bodyPr/>
          <a:lstStyle/>
          <a:p>
            <a:fld id="{A7C99FAF-48AA-43AB-8BDD-EF61C5F32513}" type="datetimeFigureOut">
              <a:rPr lang="en-IN" smtClean="0"/>
              <a:t>19-11-2024</a:t>
            </a:fld>
            <a:endParaRPr lang="en-IN"/>
          </a:p>
        </p:txBody>
      </p:sp>
      <p:sp>
        <p:nvSpPr>
          <p:cNvPr id="5" name="Footer Placeholder 4">
            <a:extLst>
              <a:ext uri="{FF2B5EF4-FFF2-40B4-BE49-F238E27FC236}">
                <a16:creationId xmlns:a16="http://schemas.microsoft.com/office/drawing/2014/main" id="{B4CC730C-545F-9881-ECD2-9F52FE2262B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51342AD-58DC-57F4-FABA-7921C658CA49}"/>
              </a:ext>
            </a:extLst>
          </p:cNvPr>
          <p:cNvSpPr>
            <a:spLocks noGrp="1"/>
          </p:cNvSpPr>
          <p:nvPr>
            <p:ph type="sldNum" sz="quarter" idx="12"/>
          </p:nvPr>
        </p:nvSpPr>
        <p:spPr/>
        <p:txBody>
          <a:bodyPr/>
          <a:lstStyle/>
          <a:p>
            <a:fld id="{68E13394-222F-4E16-86C1-BE042F85CAA1}" type="slidenum">
              <a:rPr lang="en-IN" smtClean="0"/>
              <a:t>‹#›</a:t>
            </a:fld>
            <a:endParaRPr lang="en-IN"/>
          </a:p>
        </p:txBody>
      </p:sp>
    </p:spTree>
    <p:extLst>
      <p:ext uri="{BB962C8B-B14F-4D97-AF65-F5344CB8AC3E}">
        <p14:creationId xmlns:p14="http://schemas.microsoft.com/office/powerpoint/2010/main" val="12977841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5FA63-4CCB-4F91-CBB9-EF021EB1CA29}"/>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99C3ADF9-E953-D5F3-26E4-F70B5A990B3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E5DB02F-BD9E-B5F9-F3A9-07AB01724FF3}"/>
              </a:ext>
            </a:extLst>
          </p:cNvPr>
          <p:cNvSpPr>
            <a:spLocks noGrp="1"/>
          </p:cNvSpPr>
          <p:nvPr>
            <p:ph type="dt" sz="half" idx="10"/>
          </p:nvPr>
        </p:nvSpPr>
        <p:spPr/>
        <p:txBody>
          <a:bodyPr/>
          <a:lstStyle/>
          <a:p>
            <a:fld id="{A7C99FAF-48AA-43AB-8BDD-EF61C5F32513}" type="datetimeFigureOut">
              <a:rPr lang="en-IN" smtClean="0"/>
              <a:t>19-11-2024</a:t>
            </a:fld>
            <a:endParaRPr lang="en-IN"/>
          </a:p>
        </p:txBody>
      </p:sp>
      <p:sp>
        <p:nvSpPr>
          <p:cNvPr id="5" name="Footer Placeholder 4">
            <a:extLst>
              <a:ext uri="{FF2B5EF4-FFF2-40B4-BE49-F238E27FC236}">
                <a16:creationId xmlns:a16="http://schemas.microsoft.com/office/drawing/2014/main" id="{697D5008-0F14-AC20-7C2C-A06ABA045F9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7C81F02-26A6-D4E3-10D4-A8395AE96AA7}"/>
              </a:ext>
            </a:extLst>
          </p:cNvPr>
          <p:cNvSpPr>
            <a:spLocks noGrp="1"/>
          </p:cNvSpPr>
          <p:nvPr>
            <p:ph type="sldNum" sz="quarter" idx="12"/>
          </p:nvPr>
        </p:nvSpPr>
        <p:spPr/>
        <p:txBody>
          <a:bodyPr/>
          <a:lstStyle/>
          <a:p>
            <a:fld id="{68E13394-222F-4E16-86C1-BE042F85CAA1}" type="slidenum">
              <a:rPr lang="en-IN" smtClean="0"/>
              <a:t>‹#›</a:t>
            </a:fld>
            <a:endParaRPr lang="en-IN"/>
          </a:p>
        </p:txBody>
      </p:sp>
    </p:spTree>
    <p:extLst>
      <p:ext uri="{BB962C8B-B14F-4D97-AF65-F5344CB8AC3E}">
        <p14:creationId xmlns:p14="http://schemas.microsoft.com/office/powerpoint/2010/main" val="25784536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32ED6-B14A-25C4-A670-D02F1F49917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A98B32CE-9D93-5BC1-85D8-19EAEF6946B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6BCE73C-603D-F733-1A58-B2A8FD507C0B}"/>
              </a:ext>
            </a:extLst>
          </p:cNvPr>
          <p:cNvSpPr>
            <a:spLocks noGrp="1"/>
          </p:cNvSpPr>
          <p:nvPr>
            <p:ph type="dt" sz="half" idx="10"/>
          </p:nvPr>
        </p:nvSpPr>
        <p:spPr/>
        <p:txBody>
          <a:bodyPr/>
          <a:lstStyle/>
          <a:p>
            <a:fld id="{A7C99FAF-48AA-43AB-8BDD-EF61C5F32513}" type="datetimeFigureOut">
              <a:rPr lang="en-IN" smtClean="0"/>
              <a:t>19-11-2024</a:t>
            </a:fld>
            <a:endParaRPr lang="en-IN"/>
          </a:p>
        </p:txBody>
      </p:sp>
      <p:sp>
        <p:nvSpPr>
          <p:cNvPr id="5" name="Footer Placeholder 4">
            <a:extLst>
              <a:ext uri="{FF2B5EF4-FFF2-40B4-BE49-F238E27FC236}">
                <a16:creationId xmlns:a16="http://schemas.microsoft.com/office/drawing/2014/main" id="{C6841C94-8DFD-238C-EFBC-5F97A3ABC19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31465A0-11A4-6151-4FD9-AB8FD40B0096}"/>
              </a:ext>
            </a:extLst>
          </p:cNvPr>
          <p:cNvSpPr>
            <a:spLocks noGrp="1"/>
          </p:cNvSpPr>
          <p:nvPr>
            <p:ph type="sldNum" sz="quarter" idx="12"/>
          </p:nvPr>
        </p:nvSpPr>
        <p:spPr/>
        <p:txBody>
          <a:bodyPr/>
          <a:lstStyle/>
          <a:p>
            <a:fld id="{68E13394-222F-4E16-86C1-BE042F85CAA1}" type="slidenum">
              <a:rPr lang="en-IN" smtClean="0"/>
              <a:t>‹#›</a:t>
            </a:fld>
            <a:endParaRPr lang="en-IN"/>
          </a:p>
        </p:txBody>
      </p:sp>
    </p:spTree>
    <p:extLst>
      <p:ext uri="{BB962C8B-B14F-4D97-AF65-F5344CB8AC3E}">
        <p14:creationId xmlns:p14="http://schemas.microsoft.com/office/powerpoint/2010/main" val="10235217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28BE0-CDD3-4314-598A-7834D015BED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F7E80018-B02C-9E8C-5755-6B03612E4C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457F4CC0-DCBC-1143-522B-865D02802D5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39568D3C-15D0-31B7-22D4-BA7BA03E3505}"/>
              </a:ext>
            </a:extLst>
          </p:cNvPr>
          <p:cNvSpPr>
            <a:spLocks noGrp="1"/>
          </p:cNvSpPr>
          <p:nvPr>
            <p:ph type="dt" sz="half" idx="10"/>
          </p:nvPr>
        </p:nvSpPr>
        <p:spPr/>
        <p:txBody>
          <a:bodyPr/>
          <a:lstStyle/>
          <a:p>
            <a:fld id="{A7C99FAF-48AA-43AB-8BDD-EF61C5F32513}" type="datetimeFigureOut">
              <a:rPr lang="en-IN" smtClean="0"/>
              <a:t>19-11-2024</a:t>
            </a:fld>
            <a:endParaRPr lang="en-IN"/>
          </a:p>
        </p:txBody>
      </p:sp>
      <p:sp>
        <p:nvSpPr>
          <p:cNvPr id="6" name="Footer Placeholder 5">
            <a:extLst>
              <a:ext uri="{FF2B5EF4-FFF2-40B4-BE49-F238E27FC236}">
                <a16:creationId xmlns:a16="http://schemas.microsoft.com/office/drawing/2014/main" id="{ABFCEC1A-CEC7-D35B-E57F-FCAA90A279B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FF4D6872-6B81-7B51-B754-BF0E52B1E8A4}"/>
              </a:ext>
            </a:extLst>
          </p:cNvPr>
          <p:cNvSpPr>
            <a:spLocks noGrp="1"/>
          </p:cNvSpPr>
          <p:nvPr>
            <p:ph type="sldNum" sz="quarter" idx="12"/>
          </p:nvPr>
        </p:nvSpPr>
        <p:spPr/>
        <p:txBody>
          <a:bodyPr/>
          <a:lstStyle/>
          <a:p>
            <a:fld id="{68E13394-222F-4E16-86C1-BE042F85CAA1}" type="slidenum">
              <a:rPr lang="en-IN" smtClean="0"/>
              <a:t>‹#›</a:t>
            </a:fld>
            <a:endParaRPr lang="en-IN"/>
          </a:p>
        </p:txBody>
      </p:sp>
    </p:spTree>
    <p:extLst>
      <p:ext uri="{BB962C8B-B14F-4D97-AF65-F5344CB8AC3E}">
        <p14:creationId xmlns:p14="http://schemas.microsoft.com/office/powerpoint/2010/main" val="2295388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6DE83-9F0B-046E-5EF1-52241354F12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26E932CF-5BC0-4185-1E12-1659E7EEBE0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C24AB88-8A19-6F4D-39DF-42CA354DCBE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B2785919-8583-2EFD-2471-8802966038E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9909B43-3A6E-63FC-20BC-2C2A5680B4D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F36B0A62-16B9-6642-8AF1-B337FFB4489D}"/>
              </a:ext>
            </a:extLst>
          </p:cNvPr>
          <p:cNvSpPr>
            <a:spLocks noGrp="1"/>
          </p:cNvSpPr>
          <p:nvPr>
            <p:ph type="dt" sz="half" idx="10"/>
          </p:nvPr>
        </p:nvSpPr>
        <p:spPr/>
        <p:txBody>
          <a:bodyPr/>
          <a:lstStyle/>
          <a:p>
            <a:fld id="{A7C99FAF-48AA-43AB-8BDD-EF61C5F32513}" type="datetimeFigureOut">
              <a:rPr lang="en-IN" smtClean="0"/>
              <a:t>19-11-2024</a:t>
            </a:fld>
            <a:endParaRPr lang="en-IN"/>
          </a:p>
        </p:txBody>
      </p:sp>
      <p:sp>
        <p:nvSpPr>
          <p:cNvPr id="8" name="Footer Placeholder 7">
            <a:extLst>
              <a:ext uri="{FF2B5EF4-FFF2-40B4-BE49-F238E27FC236}">
                <a16:creationId xmlns:a16="http://schemas.microsoft.com/office/drawing/2014/main" id="{3F045913-263A-644A-36BA-4F69529B5789}"/>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2078EF7E-070E-3BCC-9547-E05D595FA63A}"/>
              </a:ext>
            </a:extLst>
          </p:cNvPr>
          <p:cNvSpPr>
            <a:spLocks noGrp="1"/>
          </p:cNvSpPr>
          <p:nvPr>
            <p:ph type="sldNum" sz="quarter" idx="12"/>
          </p:nvPr>
        </p:nvSpPr>
        <p:spPr/>
        <p:txBody>
          <a:bodyPr/>
          <a:lstStyle/>
          <a:p>
            <a:fld id="{68E13394-222F-4E16-86C1-BE042F85CAA1}" type="slidenum">
              <a:rPr lang="en-IN" smtClean="0"/>
              <a:t>‹#›</a:t>
            </a:fld>
            <a:endParaRPr lang="en-IN"/>
          </a:p>
        </p:txBody>
      </p:sp>
    </p:spTree>
    <p:extLst>
      <p:ext uri="{BB962C8B-B14F-4D97-AF65-F5344CB8AC3E}">
        <p14:creationId xmlns:p14="http://schemas.microsoft.com/office/powerpoint/2010/main" val="38341790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1229E-1379-B82D-B5D3-BE65027DA65B}"/>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855BC682-1133-9614-98E4-E392DACBB2DC}"/>
              </a:ext>
            </a:extLst>
          </p:cNvPr>
          <p:cNvSpPr>
            <a:spLocks noGrp="1"/>
          </p:cNvSpPr>
          <p:nvPr>
            <p:ph type="dt" sz="half" idx="10"/>
          </p:nvPr>
        </p:nvSpPr>
        <p:spPr/>
        <p:txBody>
          <a:bodyPr/>
          <a:lstStyle/>
          <a:p>
            <a:fld id="{A7C99FAF-48AA-43AB-8BDD-EF61C5F32513}" type="datetimeFigureOut">
              <a:rPr lang="en-IN" smtClean="0"/>
              <a:t>19-11-2024</a:t>
            </a:fld>
            <a:endParaRPr lang="en-IN"/>
          </a:p>
        </p:txBody>
      </p:sp>
      <p:sp>
        <p:nvSpPr>
          <p:cNvPr id="4" name="Footer Placeholder 3">
            <a:extLst>
              <a:ext uri="{FF2B5EF4-FFF2-40B4-BE49-F238E27FC236}">
                <a16:creationId xmlns:a16="http://schemas.microsoft.com/office/drawing/2014/main" id="{CC645920-B47A-ACBD-5CD5-8B4E4456EA1F}"/>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214687F0-893F-C0A5-0226-B38DB5A0D125}"/>
              </a:ext>
            </a:extLst>
          </p:cNvPr>
          <p:cNvSpPr>
            <a:spLocks noGrp="1"/>
          </p:cNvSpPr>
          <p:nvPr>
            <p:ph type="sldNum" sz="quarter" idx="12"/>
          </p:nvPr>
        </p:nvSpPr>
        <p:spPr/>
        <p:txBody>
          <a:bodyPr/>
          <a:lstStyle/>
          <a:p>
            <a:fld id="{68E13394-222F-4E16-86C1-BE042F85CAA1}" type="slidenum">
              <a:rPr lang="en-IN" smtClean="0"/>
              <a:t>‹#›</a:t>
            </a:fld>
            <a:endParaRPr lang="en-IN"/>
          </a:p>
        </p:txBody>
      </p:sp>
    </p:spTree>
    <p:extLst>
      <p:ext uri="{BB962C8B-B14F-4D97-AF65-F5344CB8AC3E}">
        <p14:creationId xmlns:p14="http://schemas.microsoft.com/office/powerpoint/2010/main" val="7587448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E1578D4-3038-7839-0DD6-E2A682A557C8}"/>
              </a:ext>
            </a:extLst>
          </p:cNvPr>
          <p:cNvSpPr>
            <a:spLocks noGrp="1"/>
          </p:cNvSpPr>
          <p:nvPr>
            <p:ph type="dt" sz="half" idx="10"/>
          </p:nvPr>
        </p:nvSpPr>
        <p:spPr/>
        <p:txBody>
          <a:bodyPr/>
          <a:lstStyle/>
          <a:p>
            <a:fld id="{A7C99FAF-48AA-43AB-8BDD-EF61C5F32513}" type="datetimeFigureOut">
              <a:rPr lang="en-IN" smtClean="0"/>
              <a:t>19-11-2024</a:t>
            </a:fld>
            <a:endParaRPr lang="en-IN"/>
          </a:p>
        </p:txBody>
      </p:sp>
      <p:sp>
        <p:nvSpPr>
          <p:cNvPr id="3" name="Footer Placeholder 2">
            <a:extLst>
              <a:ext uri="{FF2B5EF4-FFF2-40B4-BE49-F238E27FC236}">
                <a16:creationId xmlns:a16="http://schemas.microsoft.com/office/drawing/2014/main" id="{230FE85C-5011-8598-19E8-CF2E5B75FB5E}"/>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2AF3E3F8-F952-29A1-33C2-79AAF76021D7}"/>
              </a:ext>
            </a:extLst>
          </p:cNvPr>
          <p:cNvSpPr>
            <a:spLocks noGrp="1"/>
          </p:cNvSpPr>
          <p:nvPr>
            <p:ph type="sldNum" sz="quarter" idx="12"/>
          </p:nvPr>
        </p:nvSpPr>
        <p:spPr/>
        <p:txBody>
          <a:bodyPr/>
          <a:lstStyle/>
          <a:p>
            <a:fld id="{68E13394-222F-4E16-86C1-BE042F85CAA1}" type="slidenum">
              <a:rPr lang="en-IN" smtClean="0"/>
              <a:t>‹#›</a:t>
            </a:fld>
            <a:endParaRPr lang="en-IN"/>
          </a:p>
        </p:txBody>
      </p:sp>
    </p:spTree>
    <p:extLst>
      <p:ext uri="{BB962C8B-B14F-4D97-AF65-F5344CB8AC3E}">
        <p14:creationId xmlns:p14="http://schemas.microsoft.com/office/powerpoint/2010/main" val="2473361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C7057-5D84-FE93-42BE-26773221DA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ABE63351-F2F1-8144-EA5B-81D803CB89D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98D072D6-4F68-D523-7DCF-1CF70693DE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E9D39C-C666-6BBA-B34B-FD167E64F928}"/>
              </a:ext>
            </a:extLst>
          </p:cNvPr>
          <p:cNvSpPr>
            <a:spLocks noGrp="1"/>
          </p:cNvSpPr>
          <p:nvPr>
            <p:ph type="dt" sz="half" idx="10"/>
          </p:nvPr>
        </p:nvSpPr>
        <p:spPr/>
        <p:txBody>
          <a:bodyPr/>
          <a:lstStyle/>
          <a:p>
            <a:fld id="{A7C99FAF-48AA-43AB-8BDD-EF61C5F32513}" type="datetimeFigureOut">
              <a:rPr lang="en-IN" smtClean="0"/>
              <a:t>19-11-2024</a:t>
            </a:fld>
            <a:endParaRPr lang="en-IN"/>
          </a:p>
        </p:txBody>
      </p:sp>
      <p:sp>
        <p:nvSpPr>
          <p:cNvPr id="6" name="Footer Placeholder 5">
            <a:extLst>
              <a:ext uri="{FF2B5EF4-FFF2-40B4-BE49-F238E27FC236}">
                <a16:creationId xmlns:a16="http://schemas.microsoft.com/office/drawing/2014/main" id="{CAF6B1AE-3F61-4EEF-6BAF-242BA15A9BD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6AECA52-BAC4-F621-3A59-92FF03CDF1EF}"/>
              </a:ext>
            </a:extLst>
          </p:cNvPr>
          <p:cNvSpPr>
            <a:spLocks noGrp="1"/>
          </p:cNvSpPr>
          <p:nvPr>
            <p:ph type="sldNum" sz="quarter" idx="12"/>
          </p:nvPr>
        </p:nvSpPr>
        <p:spPr/>
        <p:txBody>
          <a:bodyPr/>
          <a:lstStyle/>
          <a:p>
            <a:fld id="{68E13394-222F-4E16-86C1-BE042F85CAA1}" type="slidenum">
              <a:rPr lang="en-IN" smtClean="0"/>
              <a:t>‹#›</a:t>
            </a:fld>
            <a:endParaRPr lang="en-IN"/>
          </a:p>
        </p:txBody>
      </p:sp>
    </p:spTree>
    <p:extLst>
      <p:ext uri="{BB962C8B-B14F-4D97-AF65-F5344CB8AC3E}">
        <p14:creationId xmlns:p14="http://schemas.microsoft.com/office/powerpoint/2010/main" val="3195246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81D7F-D5CC-CD59-469B-9D7354DFCF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356485B6-A8BC-E9C8-77B6-59CC43CDC02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DDC89983-8D00-0E38-A1AD-5986531BFC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3C3E7D6-9609-7B99-0C6F-CD9ED12DD2BE}"/>
              </a:ext>
            </a:extLst>
          </p:cNvPr>
          <p:cNvSpPr>
            <a:spLocks noGrp="1"/>
          </p:cNvSpPr>
          <p:nvPr>
            <p:ph type="dt" sz="half" idx="10"/>
          </p:nvPr>
        </p:nvSpPr>
        <p:spPr/>
        <p:txBody>
          <a:bodyPr/>
          <a:lstStyle/>
          <a:p>
            <a:fld id="{A7C99FAF-48AA-43AB-8BDD-EF61C5F32513}" type="datetimeFigureOut">
              <a:rPr lang="en-IN" smtClean="0"/>
              <a:t>19-11-2024</a:t>
            </a:fld>
            <a:endParaRPr lang="en-IN"/>
          </a:p>
        </p:txBody>
      </p:sp>
      <p:sp>
        <p:nvSpPr>
          <p:cNvPr id="6" name="Footer Placeholder 5">
            <a:extLst>
              <a:ext uri="{FF2B5EF4-FFF2-40B4-BE49-F238E27FC236}">
                <a16:creationId xmlns:a16="http://schemas.microsoft.com/office/drawing/2014/main" id="{76C5028F-99A2-C382-DD69-63E85E9D776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BEA02446-B901-11BD-963A-EB210CFA3094}"/>
              </a:ext>
            </a:extLst>
          </p:cNvPr>
          <p:cNvSpPr>
            <a:spLocks noGrp="1"/>
          </p:cNvSpPr>
          <p:nvPr>
            <p:ph type="sldNum" sz="quarter" idx="12"/>
          </p:nvPr>
        </p:nvSpPr>
        <p:spPr/>
        <p:txBody>
          <a:bodyPr/>
          <a:lstStyle/>
          <a:p>
            <a:fld id="{68E13394-222F-4E16-86C1-BE042F85CAA1}" type="slidenum">
              <a:rPr lang="en-IN" smtClean="0"/>
              <a:t>‹#›</a:t>
            </a:fld>
            <a:endParaRPr lang="en-IN"/>
          </a:p>
        </p:txBody>
      </p:sp>
    </p:spTree>
    <p:extLst>
      <p:ext uri="{BB962C8B-B14F-4D97-AF65-F5344CB8AC3E}">
        <p14:creationId xmlns:p14="http://schemas.microsoft.com/office/powerpoint/2010/main" val="4072854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D5060-003D-B1BF-D7C8-E737627FE0F5}"/>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98EF54DF-9A5B-7131-5519-C5847388A5A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A527D75-4A6A-49EF-C55E-357D0B8B67B6}"/>
              </a:ext>
            </a:extLst>
          </p:cNvPr>
          <p:cNvSpPr>
            <a:spLocks noGrp="1"/>
          </p:cNvSpPr>
          <p:nvPr>
            <p:ph type="dt" sz="half" idx="10"/>
          </p:nvPr>
        </p:nvSpPr>
        <p:spPr/>
        <p:txBody>
          <a:bodyPr/>
          <a:lstStyle/>
          <a:p>
            <a:fld id="{A7C99FAF-48AA-43AB-8BDD-EF61C5F32513}" type="datetimeFigureOut">
              <a:rPr lang="en-IN" smtClean="0"/>
              <a:t>19-11-2024</a:t>
            </a:fld>
            <a:endParaRPr lang="en-IN"/>
          </a:p>
        </p:txBody>
      </p:sp>
      <p:sp>
        <p:nvSpPr>
          <p:cNvPr id="5" name="Footer Placeholder 4">
            <a:extLst>
              <a:ext uri="{FF2B5EF4-FFF2-40B4-BE49-F238E27FC236}">
                <a16:creationId xmlns:a16="http://schemas.microsoft.com/office/drawing/2014/main" id="{66A27631-147C-32EF-21A4-A9B95EDA930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5414C18-2931-946C-C2AB-3F37E70BFC99}"/>
              </a:ext>
            </a:extLst>
          </p:cNvPr>
          <p:cNvSpPr>
            <a:spLocks noGrp="1"/>
          </p:cNvSpPr>
          <p:nvPr>
            <p:ph type="sldNum" sz="quarter" idx="12"/>
          </p:nvPr>
        </p:nvSpPr>
        <p:spPr/>
        <p:txBody>
          <a:bodyPr/>
          <a:lstStyle/>
          <a:p>
            <a:fld id="{68E13394-222F-4E16-86C1-BE042F85CAA1}" type="slidenum">
              <a:rPr lang="en-IN" smtClean="0"/>
              <a:t>‹#›</a:t>
            </a:fld>
            <a:endParaRPr lang="en-IN"/>
          </a:p>
        </p:txBody>
      </p:sp>
    </p:spTree>
    <p:extLst>
      <p:ext uri="{BB962C8B-B14F-4D97-AF65-F5344CB8AC3E}">
        <p14:creationId xmlns:p14="http://schemas.microsoft.com/office/powerpoint/2010/main" val="6491940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26F1EDE-0F2F-7C3D-3175-E114D31C4FE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97484A02-086B-4BAB-19E2-6664FD5065A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9831D37-7F05-914D-DB81-5CA9E6E97035}"/>
              </a:ext>
            </a:extLst>
          </p:cNvPr>
          <p:cNvSpPr>
            <a:spLocks noGrp="1"/>
          </p:cNvSpPr>
          <p:nvPr>
            <p:ph type="dt" sz="half" idx="10"/>
          </p:nvPr>
        </p:nvSpPr>
        <p:spPr/>
        <p:txBody>
          <a:bodyPr/>
          <a:lstStyle/>
          <a:p>
            <a:fld id="{A7C99FAF-48AA-43AB-8BDD-EF61C5F32513}" type="datetimeFigureOut">
              <a:rPr lang="en-IN" smtClean="0"/>
              <a:t>19-11-2024</a:t>
            </a:fld>
            <a:endParaRPr lang="en-IN"/>
          </a:p>
        </p:txBody>
      </p:sp>
      <p:sp>
        <p:nvSpPr>
          <p:cNvPr id="5" name="Footer Placeholder 4">
            <a:extLst>
              <a:ext uri="{FF2B5EF4-FFF2-40B4-BE49-F238E27FC236}">
                <a16:creationId xmlns:a16="http://schemas.microsoft.com/office/drawing/2014/main" id="{A5F6CB35-0269-0587-3489-E41D8D46BE5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D6D16AF-C88F-A47D-A15D-B0E625EA8967}"/>
              </a:ext>
            </a:extLst>
          </p:cNvPr>
          <p:cNvSpPr>
            <a:spLocks noGrp="1"/>
          </p:cNvSpPr>
          <p:nvPr>
            <p:ph type="sldNum" sz="quarter" idx="12"/>
          </p:nvPr>
        </p:nvSpPr>
        <p:spPr/>
        <p:txBody>
          <a:bodyPr/>
          <a:lstStyle/>
          <a:p>
            <a:fld id="{68E13394-222F-4E16-86C1-BE042F85CAA1}" type="slidenum">
              <a:rPr lang="en-IN" smtClean="0"/>
              <a:t>‹#›</a:t>
            </a:fld>
            <a:endParaRPr lang="en-IN"/>
          </a:p>
        </p:txBody>
      </p:sp>
    </p:spTree>
    <p:extLst>
      <p:ext uri="{BB962C8B-B14F-4D97-AF65-F5344CB8AC3E}">
        <p14:creationId xmlns:p14="http://schemas.microsoft.com/office/powerpoint/2010/main" val="36814377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3CE53D9-7943-6CFB-5559-B7B8029197C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837F11EF-5055-66BB-6A68-198CB47841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EB7CD57-8559-7885-5018-010BF021A2F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7C99FAF-48AA-43AB-8BDD-EF61C5F32513}" type="datetimeFigureOut">
              <a:rPr lang="en-IN" smtClean="0"/>
              <a:t>19-11-2024</a:t>
            </a:fld>
            <a:endParaRPr lang="en-IN"/>
          </a:p>
        </p:txBody>
      </p:sp>
      <p:sp>
        <p:nvSpPr>
          <p:cNvPr id="5" name="Footer Placeholder 4">
            <a:extLst>
              <a:ext uri="{FF2B5EF4-FFF2-40B4-BE49-F238E27FC236}">
                <a16:creationId xmlns:a16="http://schemas.microsoft.com/office/drawing/2014/main" id="{D146A46B-9DE6-6884-2CD2-574F3FCDE0C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33722466-7680-33D6-388E-08431F4656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8E13394-222F-4E16-86C1-BE042F85CAA1}" type="slidenum">
              <a:rPr lang="en-IN" smtClean="0"/>
              <a:t>‹#›</a:t>
            </a:fld>
            <a:endParaRPr lang="en-IN"/>
          </a:p>
        </p:txBody>
      </p:sp>
    </p:spTree>
    <p:extLst>
      <p:ext uri="{BB962C8B-B14F-4D97-AF65-F5344CB8AC3E}">
        <p14:creationId xmlns:p14="http://schemas.microsoft.com/office/powerpoint/2010/main" val="4734427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svg"/><Relationship Id="rId13" Type="http://schemas.openxmlformats.org/officeDocument/2006/relationships/image" Target="../media/image8.png"/><Relationship Id="rId18" Type="http://schemas.openxmlformats.org/officeDocument/2006/relationships/hyperlink" Target="https://jamalakim.com" TargetMode="External"/><Relationship Id="rId3" Type="http://schemas.openxmlformats.org/officeDocument/2006/relationships/hyperlink" Target="https://jamalakim.com" TargetMode="External"/><Relationship Id="rId7" Type="http://schemas.openxmlformats.org/officeDocument/2006/relationships/image" Target="../media/image4.png"/><Relationship Id="rId12" Type="http://schemas.openxmlformats.org/officeDocument/2006/relationships/hyperlink" Target="https://www.youtube.com/@JAMALAKIMJOSEPH" TargetMode="External"/><Relationship Id="rId17" Type="http://schemas.openxmlformats.org/officeDocument/2006/relationships/image" Target="../media/image11.svg"/><Relationship Id="rId2" Type="http://schemas.openxmlformats.org/officeDocument/2006/relationships/image" Target="../media/image1.png"/><Relationship Id="rId16" Type="http://schemas.openxmlformats.org/officeDocument/2006/relationships/image" Target="../media/image10.png"/><Relationship Id="rId20" Type="http://schemas.openxmlformats.org/officeDocument/2006/relationships/image" Target="../media/image13.svg"/><Relationship Id="rId1" Type="http://schemas.openxmlformats.org/officeDocument/2006/relationships/slideLayout" Target="../slideLayouts/slideLayout7.xml"/><Relationship Id="rId6" Type="http://schemas.openxmlformats.org/officeDocument/2006/relationships/hyperlink" Target="https://www.instagram.com/jamalindxb/%20%20https://jamalakim.com" TargetMode="External"/><Relationship Id="rId11" Type="http://schemas.openxmlformats.org/officeDocument/2006/relationships/image" Target="../media/image7.svg"/><Relationship Id="rId5" Type="http://schemas.openxmlformats.org/officeDocument/2006/relationships/image" Target="../media/image3.svg"/><Relationship Id="rId15" Type="http://schemas.openxmlformats.org/officeDocument/2006/relationships/hyperlink" Target="https://jamalakim.com" TargetMode="External"/><Relationship Id="rId10" Type="http://schemas.openxmlformats.org/officeDocument/2006/relationships/image" Target="../media/image6.png"/><Relationship Id="rId19" Type="http://schemas.openxmlformats.org/officeDocument/2006/relationships/image" Target="../media/image12.png"/><Relationship Id="rId4" Type="http://schemas.openxmlformats.org/officeDocument/2006/relationships/image" Target="../media/image2.png"/><Relationship Id="rId9" Type="http://schemas.openxmlformats.org/officeDocument/2006/relationships/hyperlink" Target="https://www.linkedin.com/in/jamal-akim-joseph-marla-a3089689/" TargetMode="External"/><Relationship Id="rId14" Type="http://schemas.openxmlformats.org/officeDocument/2006/relationships/image" Target="../media/image9.svg"/></Relationships>
</file>

<file path=ppt/slides/_rels/slide2.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3" Type="http://schemas.openxmlformats.org/officeDocument/2006/relationships/image" Target="../media/image14.png"/><Relationship Id="rId7" Type="http://schemas.openxmlformats.org/officeDocument/2006/relationships/image" Target="../media/image18.svg"/><Relationship Id="rId12" Type="http://schemas.openxmlformats.org/officeDocument/2006/relationships/image" Target="../media/image23.svg"/><Relationship Id="rId2" Type="http://schemas.openxmlformats.org/officeDocument/2006/relationships/notesSlide" Target="../notesSlides/notesSlide1.xml"/><Relationship Id="rId16" Type="http://schemas.openxmlformats.org/officeDocument/2006/relationships/image" Target="../media/image27.svg"/><Relationship Id="rId1" Type="http://schemas.openxmlformats.org/officeDocument/2006/relationships/slideLayout" Target="../slideLayouts/slideLayout7.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svg"/><Relationship Id="rId15" Type="http://schemas.openxmlformats.org/officeDocument/2006/relationships/image" Target="../media/image2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svg"/><Relationship Id="rId14" Type="http://schemas.openxmlformats.org/officeDocument/2006/relationships/image" Target="../media/image25.svg"/></Relationships>
</file>

<file path=ppt/slides/_rels/slide3.xml.rels><?xml version="1.0" encoding="UTF-8" standalone="yes"?>
<Relationships xmlns="http://schemas.openxmlformats.org/package/2006/relationships"><Relationship Id="rId8" Type="http://schemas.openxmlformats.org/officeDocument/2006/relationships/image" Target="../media/image32.svg"/><Relationship Id="rId13" Type="http://schemas.openxmlformats.org/officeDocument/2006/relationships/image" Target="../media/image37.png"/><Relationship Id="rId3" Type="http://schemas.openxmlformats.org/officeDocument/2006/relationships/image" Target="../media/image14.png"/><Relationship Id="rId7" Type="http://schemas.openxmlformats.org/officeDocument/2006/relationships/image" Target="../media/image31.png"/><Relationship Id="rId12" Type="http://schemas.openxmlformats.org/officeDocument/2006/relationships/image" Target="../media/image36.svg"/><Relationship Id="rId2" Type="http://schemas.openxmlformats.org/officeDocument/2006/relationships/notesSlide" Target="../notesSlides/notesSlide2.xml"/><Relationship Id="rId16" Type="http://schemas.openxmlformats.org/officeDocument/2006/relationships/image" Target="../media/image40.svg"/><Relationship Id="rId1" Type="http://schemas.openxmlformats.org/officeDocument/2006/relationships/slideLayout" Target="../slideLayouts/slideLayout7.xml"/><Relationship Id="rId6" Type="http://schemas.openxmlformats.org/officeDocument/2006/relationships/image" Target="../media/image30.svg"/><Relationship Id="rId11" Type="http://schemas.openxmlformats.org/officeDocument/2006/relationships/image" Target="../media/image35.png"/><Relationship Id="rId5" Type="http://schemas.openxmlformats.org/officeDocument/2006/relationships/image" Target="../media/image29.png"/><Relationship Id="rId15" Type="http://schemas.openxmlformats.org/officeDocument/2006/relationships/image" Target="../media/image39.png"/><Relationship Id="rId10" Type="http://schemas.openxmlformats.org/officeDocument/2006/relationships/image" Target="../media/image34.svg"/><Relationship Id="rId4" Type="http://schemas.openxmlformats.org/officeDocument/2006/relationships/image" Target="../media/image28.png"/><Relationship Id="rId9" Type="http://schemas.openxmlformats.org/officeDocument/2006/relationships/image" Target="../media/image33.png"/><Relationship Id="rId14" Type="http://schemas.openxmlformats.org/officeDocument/2006/relationships/image" Target="../media/image38.sv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image" Target="../media/image41.png"/></Relationships>
</file>

<file path=ppt/slides/_rels/slide5.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14.png"/><Relationship Id="rId7" Type="http://schemas.openxmlformats.org/officeDocument/2006/relationships/image" Target="../media/image46.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 Id="rId9" Type="http://schemas.openxmlformats.org/officeDocument/2006/relationships/image" Target="../media/image48.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chart" Target="../charts/chart1.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chart" Target="../charts/chart3.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52.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56.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11.xml.rels><?xml version="1.0" encoding="UTF-8" standalone="yes"?>
<Relationships xmlns="http://schemas.openxmlformats.org/package/2006/relationships"><Relationship Id="rId8" Type="http://schemas.openxmlformats.org/officeDocument/2006/relationships/image" Target="../media/image62.svg"/><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60.svg"/><Relationship Id="rId5" Type="http://schemas.openxmlformats.org/officeDocument/2006/relationships/image" Target="../media/image59.png"/><Relationship Id="rId4" Type="http://schemas.openxmlformats.org/officeDocument/2006/relationships/image" Target="../media/image58.svg"/><Relationship Id="rId9"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429889" y="7112"/>
            <a:ext cx="2057400" cy="6858000"/>
            <a:chOff x="0" y="0"/>
            <a:chExt cx="812800" cy="2976105"/>
          </a:xfrm>
        </p:grpSpPr>
        <p:sp>
          <p:nvSpPr>
            <p:cNvPr id="3" name="Freeform 3"/>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02594C"/>
            </a:solidFill>
          </p:spPr>
          <p:txBody>
            <a:bodyPr/>
            <a:lstStyle/>
            <a:p>
              <a:endParaRPr lang="en-AE" sz="1200"/>
            </a:p>
          </p:txBody>
        </p:sp>
        <p:sp>
          <p:nvSpPr>
            <p:cNvPr id="4" name="TextBox 4"/>
            <p:cNvSpPr txBox="1"/>
            <p:nvPr/>
          </p:nvSpPr>
          <p:spPr>
            <a:xfrm>
              <a:off x="0" y="-19050"/>
              <a:ext cx="812800" cy="2995155"/>
            </a:xfrm>
            <a:prstGeom prst="rect">
              <a:avLst/>
            </a:prstGeom>
          </p:spPr>
          <p:txBody>
            <a:bodyPr lIns="33867" tIns="33867" rIns="33867" bIns="33867" rtlCol="0" anchor="ctr"/>
            <a:lstStyle/>
            <a:p>
              <a:pPr algn="ctr">
                <a:lnSpc>
                  <a:spcPts val="1906"/>
                </a:lnSpc>
              </a:pPr>
              <a:endParaRPr sz="1200"/>
            </a:p>
          </p:txBody>
        </p:sp>
      </p:grpSp>
      <p:grpSp>
        <p:nvGrpSpPr>
          <p:cNvPr id="23" name="Group 22">
            <a:extLst>
              <a:ext uri="{FF2B5EF4-FFF2-40B4-BE49-F238E27FC236}">
                <a16:creationId xmlns:a16="http://schemas.microsoft.com/office/drawing/2014/main" id="{EFF8EBF2-4F03-1A61-BFF8-7E5021C75113}"/>
              </a:ext>
            </a:extLst>
          </p:cNvPr>
          <p:cNvGrpSpPr/>
          <p:nvPr/>
        </p:nvGrpSpPr>
        <p:grpSpPr>
          <a:xfrm>
            <a:off x="-17351" y="-43898"/>
            <a:ext cx="2057401" cy="6909009"/>
            <a:chOff x="-2362200" y="-65847"/>
            <a:chExt cx="3086101" cy="10363514"/>
          </a:xfrm>
        </p:grpSpPr>
        <p:grpSp>
          <p:nvGrpSpPr>
            <p:cNvPr id="5" name="Group 5"/>
            <p:cNvGrpSpPr/>
            <p:nvPr/>
          </p:nvGrpSpPr>
          <p:grpSpPr>
            <a:xfrm>
              <a:off x="-2362200" y="-65847"/>
              <a:ext cx="3086100" cy="10363514"/>
              <a:chOff x="0" y="-19050"/>
              <a:chExt cx="812800" cy="2998241"/>
            </a:xfrm>
          </p:grpSpPr>
          <p:sp>
            <p:nvSpPr>
              <p:cNvPr id="6" name="Freeform 6"/>
              <p:cNvSpPr/>
              <p:nvPr/>
            </p:nvSpPr>
            <p:spPr>
              <a:xfrm>
                <a:off x="0" y="3086"/>
                <a:ext cx="610310" cy="2976105"/>
              </a:xfrm>
              <a:custGeom>
                <a:avLst/>
                <a:gdLst/>
                <a:ahLst/>
                <a:cxnLst/>
                <a:rect l="l" t="t" r="r" b="b"/>
                <a:pathLst>
                  <a:path w="812800" h="2976105">
                    <a:moveTo>
                      <a:pt x="0" y="0"/>
                    </a:moveTo>
                    <a:lnTo>
                      <a:pt x="812800" y="0"/>
                    </a:lnTo>
                    <a:lnTo>
                      <a:pt x="812800" y="2976105"/>
                    </a:lnTo>
                    <a:lnTo>
                      <a:pt x="0" y="2976105"/>
                    </a:lnTo>
                    <a:close/>
                  </a:path>
                </a:pathLst>
              </a:custGeom>
              <a:solidFill>
                <a:srgbClr val="02594C"/>
              </a:solidFill>
            </p:spPr>
            <p:txBody>
              <a:bodyPr/>
              <a:lstStyle/>
              <a:p>
                <a:endParaRPr lang="en-AE" sz="1200"/>
              </a:p>
            </p:txBody>
          </p:sp>
          <p:sp>
            <p:nvSpPr>
              <p:cNvPr id="7" name="TextBox 7"/>
              <p:cNvSpPr txBox="1"/>
              <p:nvPr/>
            </p:nvSpPr>
            <p:spPr>
              <a:xfrm>
                <a:off x="0" y="-19050"/>
                <a:ext cx="812800" cy="2995155"/>
              </a:xfrm>
              <a:prstGeom prst="rect">
                <a:avLst/>
              </a:prstGeom>
            </p:spPr>
            <p:txBody>
              <a:bodyPr lIns="33867" tIns="33867" rIns="33867" bIns="33867" rtlCol="0" anchor="ctr"/>
              <a:lstStyle/>
              <a:p>
                <a:pPr algn="ctr">
                  <a:lnSpc>
                    <a:spcPts val="1906"/>
                  </a:lnSpc>
                </a:pPr>
                <a:endParaRPr sz="1200"/>
              </a:p>
            </p:txBody>
          </p:sp>
        </p:grpSp>
        <p:grpSp>
          <p:nvGrpSpPr>
            <p:cNvPr id="8" name="Group 8"/>
            <p:cNvGrpSpPr/>
            <p:nvPr/>
          </p:nvGrpSpPr>
          <p:grpSpPr>
            <a:xfrm>
              <a:off x="-84207" y="4083810"/>
              <a:ext cx="808108" cy="2909475"/>
              <a:chOff x="-166570" y="-19050"/>
              <a:chExt cx="192882" cy="694451"/>
            </a:xfrm>
          </p:grpSpPr>
          <p:sp>
            <p:nvSpPr>
              <p:cNvPr id="9" name="Freeform 9"/>
              <p:cNvSpPr/>
              <p:nvPr/>
            </p:nvSpPr>
            <p:spPr>
              <a:xfrm>
                <a:off x="-166570" y="2546"/>
                <a:ext cx="26311" cy="672855"/>
              </a:xfrm>
              <a:custGeom>
                <a:avLst/>
                <a:gdLst/>
                <a:ahLst/>
                <a:cxnLst/>
                <a:rect l="l" t="t" r="r" b="b"/>
                <a:pathLst>
                  <a:path w="26312" h="672855">
                    <a:moveTo>
                      <a:pt x="0" y="0"/>
                    </a:moveTo>
                    <a:lnTo>
                      <a:pt x="26312" y="0"/>
                    </a:lnTo>
                    <a:lnTo>
                      <a:pt x="26312" y="672855"/>
                    </a:lnTo>
                    <a:lnTo>
                      <a:pt x="0" y="672855"/>
                    </a:lnTo>
                    <a:close/>
                  </a:path>
                </a:pathLst>
              </a:custGeom>
              <a:solidFill>
                <a:srgbClr val="D5B997"/>
              </a:solidFill>
            </p:spPr>
            <p:txBody>
              <a:bodyPr/>
              <a:lstStyle/>
              <a:p>
                <a:endParaRPr lang="en-AE" sz="1200"/>
              </a:p>
            </p:txBody>
          </p:sp>
          <p:sp>
            <p:nvSpPr>
              <p:cNvPr id="10" name="TextBox 10"/>
              <p:cNvSpPr txBox="1"/>
              <p:nvPr/>
            </p:nvSpPr>
            <p:spPr>
              <a:xfrm>
                <a:off x="0" y="-19050"/>
                <a:ext cx="26312" cy="691905"/>
              </a:xfrm>
              <a:prstGeom prst="rect">
                <a:avLst/>
              </a:prstGeom>
            </p:spPr>
            <p:txBody>
              <a:bodyPr lIns="33867" tIns="33867" rIns="33867" bIns="33867" rtlCol="0" anchor="ctr"/>
              <a:lstStyle/>
              <a:p>
                <a:pPr algn="ctr">
                  <a:lnSpc>
                    <a:spcPts val="1906"/>
                  </a:lnSpc>
                </a:pPr>
                <a:endParaRPr sz="1200"/>
              </a:p>
            </p:txBody>
          </p:sp>
        </p:grpSp>
      </p:grpSp>
      <p:sp>
        <p:nvSpPr>
          <p:cNvPr id="12" name="Freeform 12">
            <a:hlinkClick r:id="rId3" tooltip="https://jamalakim.com"/>
          </p:cNvPr>
          <p:cNvSpPr/>
          <p:nvPr/>
        </p:nvSpPr>
        <p:spPr>
          <a:xfrm>
            <a:off x="1294569" y="6474450"/>
            <a:ext cx="89463" cy="189341"/>
          </a:xfrm>
          <a:custGeom>
            <a:avLst/>
            <a:gdLst/>
            <a:ahLst/>
            <a:cxnLst/>
            <a:rect l="l" t="t" r="r" b="b"/>
            <a:pathLst>
              <a:path w="134195" h="284011">
                <a:moveTo>
                  <a:pt x="0" y="0"/>
                </a:moveTo>
                <a:lnTo>
                  <a:pt x="134195" y="0"/>
                </a:lnTo>
                <a:lnTo>
                  <a:pt x="134195" y="284011"/>
                </a:lnTo>
                <a:lnTo>
                  <a:pt x="0" y="28401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AE" sz="1200"/>
          </a:p>
        </p:txBody>
      </p:sp>
      <p:grpSp>
        <p:nvGrpSpPr>
          <p:cNvPr id="24" name="Group 23">
            <a:extLst>
              <a:ext uri="{FF2B5EF4-FFF2-40B4-BE49-F238E27FC236}">
                <a16:creationId xmlns:a16="http://schemas.microsoft.com/office/drawing/2014/main" id="{D3E77537-61DD-88C5-2452-957D28DB4780}"/>
              </a:ext>
            </a:extLst>
          </p:cNvPr>
          <p:cNvGrpSpPr/>
          <p:nvPr/>
        </p:nvGrpSpPr>
        <p:grpSpPr>
          <a:xfrm>
            <a:off x="1867597" y="6062498"/>
            <a:ext cx="1778134" cy="262102"/>
            <a:chOff x="2316073" y="9664900"/>
            <a:chExt cx="2667201" cy="393153"/>
          </a:xfrm>
        </p:grpSpPr>
        <p:sp>
          <p:nvSpPr>
            <p:cNvPr id="13" name="Freeform 13">
              <a:hlinkClick r:id="rId6" tooltip="https://www.instagram.com/jamalindxb/%20%20https://jamalakim.com"/>
            </p:cNvPr>
            <p:cNvSpPr/>
            <p:nvPr/>
          </p:nvSpPr>
          <p:spPr>
            <a:xfrm>
              <a:off x="2316073" y="9711675"/>
              <a:ext cx="315195" cy="315195"/>
            </a:xfrm>
            <a:custGeom>
              <a:avLst/>
              <a:gdLst/>
              <a:ahLst/>
              <a:cxnLst/>
              <a:rect l="l" t="t" r="r" b="b"/>
              <a:pathLst>
                <a:path w="315195" h="315195">
                  <a:moveTo>
                    <a:pt x="0" y="0"/>
                  </a:moveTo>
                  <a:lnTo>
                    <a:pt x="315195" y="0"/>
                  </a:lnTo>
                  <a:lnTo>
                    <a:pt x="315195" y="315195"/>
                  </a:lnTo>
                  <a:lnTo>
                    <a:pt x="0" y="31519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AE" sz="1200"/>
            </a:p>
          </p:txBody>
        </p:sp>
        <p:sp>
          <p:nvSpPr>
            <p:cNvPr id="14" name="Freeform 14">
              <a:hlinkClick r:id="rId9" tooltip="https://www.linkedin.com/in/jamal-akim-joseph-marla-a3089689/"/>
            </p:cNvPr>
            <p:cNvSpPr/>
            <p:nvPr/>
          </p:nvSpPr>
          <p:spPr>
            <a:xfrm>
              <a:off x="2871293" y="9664900"/>
              <a:ext cx="377562" cy="377562"/>
            </a:xfrm>
            <a:custGeom>
              <a:avLst/>
              <a:gdLst/>
              <a:ahLst/>
              <a:cxnLst/>
              <a:rect l="l" t="t" r="r" b="b"/>
              <a:pathLst>
                <a:path w="377562" h="377562">
                  <a:moveTo>
                    <a:pt x="0" y="0"/>
                  </a:moveTo>
                  <a:lnTo>
                    <a:pt x="377562" y="0"/>
                  </a:lnTo>
                  <a:lnTo>
                    <a:pt x="377562" y="377561"/>
                  </a:lnTo>
                  <a:lnTo>
                    <a:pt x="0" y="37756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AE" sz="1200"/>
            </a:p>
          </p:txBody>
        </p:sp>
        <p:sp>
          <p:nvSpPr>
            <p:cNvPr id="15" name="Freeform 15">
              <a:hlinkClick r:id="rId12" tooltip="https://www.youtube.com/@JAMALAKIMJOSEPH"/>
            </p:cNvPr>
            <p:cNvSpPr/>
            <p:nvPr/>
          </p:nvSpPr>
          <p:spPr>
            <a:xfrm>
              <a:off x="3486980" y="9688177"/>
              <a:ext cx="354285" cy="354285"/>
            </a:xfrm>
            <a:custGeom>
              <a:avLst/>
              <a:gdLst/>
              <a:ahLst/>
              <a:cxnLst/>
              <a:rect l="l" t="t" r="r" b="b"/>
              <a:pathLst>
                <a:path w="354285" h="354285">
                  <a:moveTo>
                    <a:pt x="0" y="0"/>
                  </a:moveTo>
                  <a:lnTo>
                    <a:pt x="354284" y="0"/>
                  </a:lnTo>
                  <a:lnTo>
                    <a:pt x="354284" y="354284"/>
                  </a:lnTo>
                  <a:lnTo>
                    <a:pt x="0" y="354284"/>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AE" sz="1200"/>
            </a:p>
          </p:txBody>
        </p:sp>
        <p:sp>
          <p:nvSpPr>
            <p:cNvPr id="16" name="Freeform 16">
              <a:hlinkClick r:id="rId15" tooltip="https://jamalakim.com"/>
            </p:cNvPr>
            <p:cNvSpPr/>
            <p:nvPr/>
          </p:nvSpPr>
          <p:spPr>
            <a:xfrm>
              <a:off x="4079389" y="9711675"/>
              <a:ext cx="288198" cy="330786"/>
            </a:xfrm>
            <a:custGeom>
              <a:avLst/>
              <a:gdLst/>
              <a:ahLst/>
              <a:cxnLst/>
              <a:rect l="l" t="t" r="r" b="b"/>
              <a:pathLst>
                <a:path w="288198" h="330786">
                  <a:moveTo>
                    <a:pt x="0" y="0"/>
                  </a:moveTo>
                  <a:lnTo>
                    <a:pt x="288198" y="0"/>
                  </a:lnTo>
                  <a:lnTo>
                    <a:pt x="288198" y="330786"/>
                  </a:lnTo>
                  <a:lnTo>
                    <a:pt x="0" y="330786"/>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en-AE" sz="1200"/>
            </a:p>
          </p:txBody>
        </p:sp>
        <p:sp>
          <p:nvSpPr>
            <p:cNvPr id="17" name="Freeform 17">
              <a:hlinkClick r:id="rId18" tooltip="https://jamalakim.com"/>
            </p:cNvPr>
            <p:cNvSpPr/>
            <p:nvPr/>
          </p:nvSpPr>
          <p:spPr>
            <a:xfrm>
              <a:off x="4605712" y="9680491"/>
              <a:ext cx="377562" cy="377562"/>
            </a:xfrm>
            <a:custGeom>
              <a:avLst/>
              <a:gdLst/>
              <a:ahLst/>
              <a:cxnLst/>
              <a:rect l="l" t="t" r="r" b="b"/>
              <a:pathLst>
                <a:path w="377562" h="377562">
                  <a:moveTo>
                    <a:pt x="0" y="0"/>
                  </a:moveTo>
                  <a:lnTo>
                    <a:pt x="377562" y="0"/>
                  </a:lnTo>
                  <a:lnTo>
                    <a:pt x="377562" y="377562"/>
                  </a:lnTo>
                  <a:lnTo>
                    <a:pt x="0" y="377562"/>
                  </a:lnTo>
                  <a:lnTo>
                    <a:pt x="0" y="0"/>
                  </a:lnTo>
                  <a:close/>
                </a:path>
              </a:pathLst>
            </a:custGeom>
            <a:blipFill>
              <a:blip r:embed="rId19">
                <a:extLst>
                  <a:ext uri="{96DAC541-7B7A-43D3-8B79-37D633B846F1}">
                    <asvg:svgBlip xmlns:asvg="http://schemas.microsoft.com/office/drawing/2016/SVG/main" r:embed="rId20"/>
                  </a:ext>
                </a:extLst>
              </a:blip>
              <a:stretch>
                <a:fillRect/>
              </a:stretch>
            </a:blipFill>
          </p:spPr>
          <p:txBody>
            <a:bodyPr/>
            <a:lstStyle/>
            <a:p>
              <a:endParaRPr lang="en-AE" sz="1200"/>
            </a:p>
          </p:txBody>
        </p:sp>
      </p:grpSp>
      <p:sp>
        <p:nvSpPr>
          <p:cNvPr id="19" name="TextBox 19"/>
          <p:cNvSpPr txBox="1"/>
          <p:nvPr/>
        </p:nvSpPr>
        <p:spPr>
          <a:xfrm>
            <a:off x="1867597" y="5371575"/>
            <a:ext cx="4503265" cy="246414"/>
          </a:xfrm>
          <a:prstGeom prst="rect">
            <a:avLst/>
          </a:prstGeom>
        </p:spPr>
        <p:txBody>
          <a:bodyPr lIns="0" tIns="0" rIns="0" bIns="0" rtlCol="0" anchor="t">
            <a:spAutoFit/>
          </a:bodyPr>
          <a:lstStyle/>
          <a:p>
            <a:pPr>
              <a:lnSpc>
                <a:spcPts val="2129"/>
              </a:lnSpc>
            </a:pPr>
            <a:r>
              <a:rPr lang="en-US" sz="1521" spc="76" dirty="0" err="1">
                <a:solidFill>
                  <a:srgbClr val="1C5739"/>
                </a:solidFill>
                <a:latin typeface="Open Sauce"/>
              </a:rPr>
              <a:t>www.jamalakim.com</a:t>
            </a:r>
            <a:endParaRPr lang="en-US" sz="1521" spc="76" dirty="0">
              <a:solidFill>
                <a:srgbClr val="1C5739"/>
              </a:solidFill>
              <a:latin typeface="Open Sauce"/>
            </a:endParaRPr>
          </a:p>
        </p:txBody>
      </p:sp>
      <p:sp>
        <p:nvSpPr>
          <p:cNvPr id="20" name="TextBox 20"/>
          <p:cNvSpPr txBox="1"/>
          <p:nvPr/>
        </p:nvSpPr>
        <p:spPr>
          <a:xfrm>
            <a:off x="1864263" y="5834089"/>
            <a:ext cx="1148179" cy="163443"/>
          </a:xfrm>
          <a:prstGeom prst="rect">
            <a:avLst/>
          </a:prstGeom>
        </p:spPr>
        <p:txBody>
          <a:bodyPr lIns="0" tIns="0" rIns="0" bIns="0" rtlCol="0" anchor="t">
            <a:spAutoFit/>
          </a:bodyPr>
          <a:lstStyle/>
          <a:p>
            <a:pPr>
              <a:lnSpc>
                <a:spcPts val="1383"/>
              </a:lnSpc>
            </a:pPr>
            <a:r>
              <a:rPr lang="en-US" sz="987" spc="49" dirty="0">
                <a:solidFill>
                  <a:srgbClr val="1C5739"/>
                </a:solidFill>
                <a:latin typeface="Open Sauce"/>
              </a:rPr>
              <a:t>Follow us:</a:t>
            </a:r>
          </a:p>
        </p:txBody>
      </p:sp>
      <p:sp>
        <p:nvSpPr>
          <p:cNvPr id="21" name="Text 0">
            <a:extLst>
              <a:ext uri="{FF2B5EF4-FFF2-40B4-BE49-F238E27FC236}">
                <a16:creationId xmlns:a16="http://schemas.microsoft.com/office/drawing/2014/main" id="{96A43412-FB6D-8531-63BD-A82FA80361FB}"/>
              </a:ext>
            </a:extLst>
          </p:cNvPr>
          <p:cNvSpPr/>
          <p:nvPr/>
        </p:nvSpPr>
        <p:spPr>
          <a:xfrm>
            <a:off x="1769136" y="3191510"/>
            <a:ext cx="5444465" cy="1304290"/>
          </a:xfrm>
          <a:prstGeom prst="rect">
            <a:avLst/>
          </a:prstGeom>
          <a:noFill/>
          <a:ln/>
        </p:spPr>
        <p:txBody>
          <a:bodyPr wrap="square" lIns="0" tIns="0" rIns="0" bIns="0" rtlCol="0" anchor="t"/>
          <a:lstStyle/>
          <a:p>
            <a:pPr>
              <a:lnSpc>
                <a:spcPts val="4480"/>
              </a:lnSpc>
            </a:pPr>
            <a:r>
              <a:rPr lang="en-US" sz="4379" spc="-24" dirty="0">
                <a:solidFill>
                  <a:srgbClr val="02594C"/>
                </a:solidFill>
                <a:latin typeface="Product Sans"/>
              </a:rPr>
              <a:t>The Valley: Investment Analysis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326" y="0"/>
            <a:ext cx="12173674" cy="6858000"/>
            <a:chOff x="104471" y="75972"/>
            <a:chExt cx="13467201" cy="9119997"/>
          </a:xfrm>
        </p:grpSpPr>
        <p:sp>
          <p:nvSpPr>
            <p:cNvPr id="3" name="Freeform 3"/>
            <p:cNvSpPr/>
            <p:nvPr/>
          </p:nvSpPr>
          <p:spPr>
            <a:xfrm>
              <a:off x="104471" y="75972"/>
              <a:ext cx="13467201" cy="9119997"/>
            </a:xfrm>
            <a:custGeom>
              <a:avLst/>
              <a:gdLst/>
              <a:ahLst/>
              <a:cxnLst/>
              <a:rect l="l" t="t" r="r" b="b"/>
              <a:pathLst>
                <a:path w="13296012" h="9119997">
                  <a:moveTo>
                    <a:pt x="13296012" y="0"/>
                  </a:moveTo>
                  <a:lnTo>
                    <a:pt x="0" y="0"/>
                  </a:lnTo>
                  <a:lnTo>
                    <a:pt x="0" y="9119997"/>
                  </a:lnTo>
                  <a:lnTo>
                    <a:pt x="13296012" y="9119997"/>
                  </a:lnTo>
                  <a:lnTo>
                    <a:pt x="13296012" y="0"/>
                  </a:lnTo>
                  <a:close/>
                </a:path>
              </a:pathLst>
            </a:custGeom>
            <a:solidFill>
              <a:srgbClr val="02594C"/>
            </a:solidFill>
          </p:spPr>
          <p:txBody>
            <a:bodyPr/>
            <a:lstStyle/>
            <a:p>
              <a:endParaRPr lang="en-AE" sz="1200" dirty="0"/>
            </a:p>
          </p:txBody>
        </p:sp>
      </p:grpSp>
      <p:grpSp>
        <p:nvGrpSpPr>
          <p:cNvPr id="4" name="Group 4"/>
          <p:cNvGrpSpPr/>
          <p:nvPr/>
        </p:nvGrpSpPr>
        <p:grpSpPr>
          <a:xfrm>
            <a:off x="12037253" y="3430603"/>
            <a:ext cx="154747" cy="3427397"/>
            <a:chOff x="0" y="0"/>
            <a:chExt cx="864447" cy="5184139"/>
          </a:xfrm>
        </p:grpSpPr>
        <p:sp>
          <p:nvSpPr>
            <p:cNvPr id="5" name="Freeform 5"/>
            <p:cNvSpPr/>
            <p:nvPr/>
          </p:nvSpPr>
          <p:spPr>
            <a:xfrm>
              <a:off x="0" y="0"/>
              <a:ext cx="863981" cy="5184013"/>
            </a:xfrm>
            <a:custGeom>
              <a:avLst/>
              <a:gdLst/>
              <a:ahLst/>
              <a:cxnLst/>
              <a:rect l="l" t="t" r="r" b="b"/>
              <a:pathLst>
                <a:path w="863981" h="5184013">
                  <a:moveTo>
                    <a:pt x="863981" y="0"/>
                  </a:moveTo>
                  <a:lnTo>
                    <a:pt x="0" y="0"/>
                  </a:lnTo>
                  <a:lnTo>
                    <a:pt x="0" y="5184013"/>
                  </a:lnTo>
                  <a:lnTo>
                    <a:pt x="863981" y="5184013"/>
                  </a:lnTo>
                  <a:lnTo>
                    <a:pt x="863981" y="0"/>
                  </a:lnTo>
                  <a:close/>
                </a:path>
              </a:pathLst>
            </a:custGeom>
            <a:solidFill>
              <a:srgbClr val="D5B997"/>
            </a:solidFill>
          </p:spPr>
          <p:txBody>
            <a:bodyPr/>
            <a:lstStyle/>
            <a:p>
              <a:endParaRPr lang="en-AE" sz="1200"/>
            </a:p>
          </p:txBody>
        </p:sp>
      </p:grpSp>
      <p:grpSp>
        <p:nvGrpSpPr>
          <p:cNvPr id="7" name="Group 7"/>
          <p:cNvGrpSpPr/>
          <p:nvPr/>
        </p:nvGrpSpPr>
        <p:grpSpPr>
          <a:xfrm>
            <a:off x="746335" y="0"/>
            <a:ext cx="43315" cy="1159377"/>
            <a:chOff x="0" y="0"/>
            <a:chExt cx="48260" cy="2160693"/>
          </a:xfrm>
        </p:grpSpPr>
        <p:sp>
          <p:nvSpPr>
            <p:cNvPr id="8" name="Freeform 8"/>
            <p:cNvSpPr/>
            <p:nvPr/>
          </p:nvSpPr>
          <p:spPr>
            <a:xfrm>
              <a:off x="0" y="0"/>
              <a:ext cx="48006" cy="2160016"/>
            </a:xfrm>
            <a:custGeom>
              <a:avLst/>
              <a:gdLst/>
              <a:ahLst/>
              <a:cxnLst/>
              <a:rect l="l" t="t" r="r" b="b"/>
              <a:pathLst>
                <a:path w="48006" h="2160016">
                  <a:moveTo>
                    <a:pt x="48006" y="0"/>
                  </a:moveTo>
                  <a:lnTo>
                    <a:pt x="0" y="0"/>
                  </a:lnTo>
                  <a:lnTo>
                    <a:pt x="0" y="2160016"/>
                  </a:lnTo>
                  <a:lnTo>
                    <a:pt x="48006" y="2160016"/>
                  </a:lnTo>
                  <a:lnTo>
                    <a:pt x="48006" y="0"/>
                  </a:lnTo>
                  <a:close/>
                </a:path>
              </a:pathLst>
            </a:custGeom>
            <a:solidFill>
              <a:srgbClr val="D5B997"/>
            </a:solidFill>
          </p:spPr>
          <p:txBody>
            <a:bodyPr/>
            <a:lstStyle/>
            <a:p>
              <a:endParaRPr lang="en-AE" sz="1200"/>
            </a:p>
          </p:txBody>
        </p:sp>
      </p:grpSp>
      <p:grpSp>
        <p:nvGrpSpPr>
          <p:cNvPr id="9" name="Group 9"/>
          <p:cNvGrpSpPr/>
          <p:nvPr/>
        </p:nvGrpSpPr>
        <p:grpSpPr>
          <a:xfrm>
            <a:off x="734727" y="2229517"/>
            <a:ext cx="43087" cy="4628483"/>
            <a:chOff x="0" y="0"/>
            <a:chExt cx="47753" cy="5129674"/>
          </a:xfrm>
        </p:grpSpPr>
        <p:sp>
          <p:nvSpPr>
            <p:cNvPr id="10" name="Freeform 10"/>
            <p:cNvSpPr/>
            <p:nvPr/>
          </p:nvSpPr>
          <p:spPr>
            <a:xfrm>
              <a:off x="0" y="0"/>
              <a:ext cx="47753" cy="5129674"/>
            </a:xfrm>
            <a:custGeom>
              <a:avLst/>
              <a:gdLst/>
              <a:ahLst/>
              <a:cxnLst/>
              <a:rect l="l" t="t" r="r" b="b"/>
              <a:pathLst>
                <a:path w="48006" h="5227828">
                  <a:moveTo>
                    <a:pt x="48006" y="0"/>
                  </a:moveTo>
                  <a:lnTo>
                    <a:pt x="0" y="0"/>
                  </a:lnTo>
                  <a:lnTo>
                    <a:pt x="0" y="5227828"/>
                  </a:lnTo>
                  <a:lnTo>
                    <a:pt x="48006" y="5227828"/>
                  </a:lnTo>
                  <a:lnTo>
                    <a:pt x="48006" y="0"/>
                  </a:lnTo>
                  <a:close/>
                </a:path>
              </a:pathLst>
            </a:custGeom>
            <a:solidFill>
              <a:srgbClr val="D5B997"/>
            </a:solidFill>
          </p:spPr>
          <p:txBody>
            <a:bodyPr/>
            <a:lstStyle/>
            <a:p>
              <a:endParaRPr lang="en-AE" sz="1200"/>
            </a:p>
          </p:txBody>
        </p:sp>
      </p:grpSp>
      <p:sp>
        <p:nvSpPr>
          <p:cNvPr id="12" name="TextBox 12"/>
          <p:cNvSpPr txBox="1"/>
          <p:nvPr/>
        </p:nvSpPr>
        <p:spPr>
          <a:xfrm>
            <a:off x="9489745" y="6539196"/>
            <a:ext cx="2438616" cy="180178"/>
          </a:xfrm>
          <a:prstGeom prst="rect">
            <a:avLst/>
          </a:prstGeom>
        </p:spPr>
        <p:txBody>
          <a:bodyPr lIns="0" tIns="0" rIns="0" bIns="0" rtlCol="0" anchor="t">
            <a:spAutoFit/>
          </a:bodyPr>
          <a:lstStyle/>
          <a:p>
            <a:pPr algn="r">
              <a:lnSpc>
                <a:spcPts val="1475"/>
              </a:lnSpc>
              <a:spcBef>
                <a:spcPct val="0"/>
              </a:spcBef>
            </a:pPr>
            <a:r>
              <a:rPr lang="en-US" sz="1229" spc="-22">
                <a:solidFill>
                  <a:srgbClr val="D9D9D9"/>
                </a:solidFill>
                <a:latin typeface="Product Sans"/>
              </a:rPr>
              <a:t>www.jamalakim.com</a:t>
            </a:r>
          </a:p>
        </p:txBody>
      </p:sp>
      <p:sp>
        <p:nvSpPr>
          <p:cNvPr id="13" name="TextBox 12">
            <a:extLst>
              <a:ext uri="{FF2B5EF4-FFF2-40B4-BE49-F238E27FC236}">
                <a16:creationId xmlns:a16="http://schemas.microsoft.com/office/drawing/2014/main" id="{B26A06F2-7D71-4AC6-1F8A-7F6BD3815304}"/>
              </a:ext>
            </a:extLst>
          </p:cNvPr>
          <p:cNvSpPr txBox="1"/>
          <p:nvPr/>
        </p:nvSpPr>
        <p:spPr>
          <a:xfrm>
            <a:off x="2218944" y="-1706880"/>
            <a:ext cx="184731" cy="276999"/>
          </a:xfrm>
          <a:prstGeom prst="rect">
            <a:avLst/>
          </a:prstGeom>
          <a:noFill/>
        </p:spPr>
        <p:txBody>
          <a:bodyPr wrap="none" rtlCol="0">
            <a:spAutoFit/>
          </a:bodyPr>
          <a:lstStyle/>
          <a:p>
            <a:endParaRPr lang="en-AE" sz="1200" dirty="0"/>
          </a:p>
        </p:txBody>
      </p:sp>
      <p:sp>
        <p:nvSpPr>
          <p:cNvPr id="15" name="Text 0">
            <a:extLst>
              <a:ext uri="{FF2B5EF4-FFF2-40B4-BE49-F238E27FC236}">
                <a16:creationId xmlns:a16="http://schemas.microsoft.com/office/drawing/2014/main" id="{E3AC8658-FDE5-7BF1-268E-4ABA1407043F}"/>
              </a:ext>
            </a:extLst>
          </p:cNvPr>
          <p:cNvSpPr/>
          <p:nvPr/>
        </p:nvSpPr>
        <p:spPr>
          <a:xfrm>
            <a:off x="649208" y="1499612"/>
            <a:ext cx="9894048" cy="1304290"/>
          </a:xfrm>
          <a:prstGeom prst="rect">
            <a:avLst/>
          </a:prstGeom>
          <a:noFill/>
          <a:ln/>
        </p:spPr>
        <p:txBody>
          <a:bodyPr wrap="square" lIns="0" tIns="0" rIns="0" bIns="0" rtlCol="0" anchor="t"/>
          <a:lstStyle/>
          <a:p>
            <a:pPr>
              <a:lnSpc>
                <a:spcPts val="4480"/>
              </a:lnSpc>
            </a:pPr>
            <a:r>
              <a:rPr lang="en-US" sz="3733" spc="-21" dirty="0">
                <a:solidFill>
                  <a:srgbClr val="D5B997"/>
                </a:solidFill>
                <a:latin typeface="Product Sans"/>
              </a:rPr>
              <a:t>The Valley: </a:t>
            </a:r>
            <a:r>
              <a:rPr lang="en-US" sz="3733" spc="-21" dirty="0">
                <a:solidFill>
                  <a:schemeClr val="bg1"/>
                </a:solidFill>
                <a:latin typeface="Product Sans"/>
              </a:rPr>
              <a:t>An Overview</a:t>
            </a:r>
          </a:p>
        </p:txBody>
      </p:sp>
      <p:sp>
        <p:nvSpPr>
          <p:cNvPr id="17" name="Text 1">
            <a:extLst>
              <a:ext uri="{FF2B5EF4-FFF2-40B4-BE49-F238E27FC236}">
                <a16:creationId xmlns:a16="http://schemas.microsoft.com/office/drawing/2014/main" id="{44FB7B7A-E204-25AB-7174-AD9DD75B0FB0}"/>
              </a:ext>
            </a:extLst>
          </p:cNvPr>
          <p:cNvSpPr/>
          <p:nvPr/>
        </p:nvSpPr>
        <p:spPr>
          <a:xfrm>
            <a:off x="886707" y="2311400"/>
            <a:ext cx="4421364" cy="1304289"/>
          </a:xfrm>
          <a:prstGeom prst="rect">
            <a:avLst/>
          </a:prstGeom>
          <a:noFill/>
          <a:ln/>
        </p:spPr>
        <p:txBody>
          <a:bodyPr wrap="square" lIns="0" tIns="0" rIns="0" bIns="0" rtlCol="0" anchor="t"/>
          <a:lstStyle/>
          <a:p>
            <a:pPr algn="just">
              <a:lnSpc>
                <a:spcPts val="1900"/>
              </a:lnSpc>
            </a:pPr>
            <a:r>
              <a:rPr lang="en-US" sz="1667" dirty="0">
                <a:solidFill>
                  <a:schemeClr val="bg1"/>
                </a:solidFill>
                <a:latin typeface="Product Sans" panose="020B0604020202020204" charset="0"/>
                <a:ea typeface="Nobile" pitchFamily="34" charset="-122"/>
                <a:cs typeface="Nobile" pitchFamily="34" charset="-120"/>
              </a:rPr>
              <a:t>The Valley by Emaar is a luxurious desert oasis in the UAE that seamlessly blends modern living with traditional charm. This masterfully planned community offers pristine landscapes, premium amenities, and sophisticated residences, creating an environment where urban convenience meets natural tranquility.</a:t>
            </a:r>
            <a:endParaRPr lang="en-US" sz="1667" dirty="0">
              <a:solidFill>
                <a:schemeClr val="bg1"/>
              </a:solidFill>
              <a:latin typeface="Product Sans" panose="020B0604020202020204" charset="0"/>
            </a:endParaRPr>
          </a:p>
        </p:txBody>
      </p:sp>
      <p:sp>
        <p:nvSpPr>
          <p:cNvPr id="11" name="Text 0">
            <a:extLst>
              <a:ext uri="{FF2B5EF4-FFF2-40B4-BE49-F238E27FC236}">
                <a16:creationId xmlns:a16="http://schemas.microsoft.com/office/drawing/2014/main" id="{D253ACD8-E6D6-25B7-DCF5-0A54DF852BEF}"/>
              </a:ext>
            </a:extLst>
          </p:cNvPr>
          <p:cNvSpPr/>
          <p:nvPr/>
        </p:nvSpPr>
        <p:spPr>
          <a:xfrm>
            <a:off x="886622" y="4175712"/>
            <a:ext cx="5347494" cy="357225"/>
          </a:xfrm>
          <a:prstGeom prst="rect">
            <a:avLst/>
          </a:prstGeom>
          <a:noFill/>
          <a:ln/>
        </p:spPr>
        <p:txBody>
          <a:bodyPr wrap="square" lIns="0" tIns="0" rIns="0" bIns="0" rtlCol="0" anchor="t"/>
          <a:lstStyle/>
          <a:p>
            <a:pPr>
              <a:lnSpc>
                <a:spcPts val="2600"/>
              </a:lnSpc>
            </a:pPr>
            <a:r>
              <a:rPr lang="en-US" sz="1867" b="1" dirty="0">
                <a:solidFill>
                  <a:schemeClr val="bg1"/>
                </a:solidFill>
                <a:latin typeface="Product Sans" panose="020B0604020202020204" charset="0"/>
                <a:ea typeface="Inter Bold" pitchFamily="34" charset="-122"/>
                <a:cs typeface="Inter Bold" pitchFamily="34" charset="-120"/>
              </a:rPr>
              <a:t>Key Highlights &amp; Statistics</a:t>
            </a:r>
            <a:endParaRPr lang="en-US" sz="1867" dirty="0">
              <a:solidFill>
                <a:schemeClr val="bg1"/>
              </a:solidFill>
              <a:latin typeface="Product Sans" panose="020B0604020202020204" charset="0"/>
            </a:endParaRPr>
          </a:p>
        </p:txBody>
      </p:sp>
      <p:sp>
        <p:nvSpPr>
          <p:cNvPr id="18" name="Text 1">
            <a:extLst>
              <a:ext uri="{FF2B5EF4-FFF2-40B4-BE49-F238E27FC236}">
                <a16:creationId xmlns:a16="http://schemas.microsoft.com/office/drawing/2014/main" id="{0E9F2399-40B5-659B-F0A6-04F07B87FC72}"/>
              </a:ext>
            </a:extLst>
          </p:cNvPr>
          <p:cNvSpPr/>
          <p:nvPr/>
        </p:nvSpPr>
        <p:spPr>
          <a:xfrm>
            <a:off x="962584" y="5062878"/>
            <a:ext cx="1336595" cy="167085"/>
          </a:xfrm>
          <a:prstGeom prst="rect">
            <a:avLst/>
          </a:prstGeom>
          <a:noFill/>
          <a:ln/>
        </p:spPr>
        <p:txBody>
          <a:bodyPr wrap="none" lIns="0" tIns="0" rIns="0" bIns="0" rtlCol="0" anchor="t"/>
          <a:lstStyle/>
          <a:p>
            <a:pPr algn="ctr">
              <a:lnSpc>
                <a:spcPts val="1300"/>
              </a:lnSpc>
            </a:pPr>
            <a:r>
              <a:rPr lang="en-US" sz="1200" b="1" dirty="0">
                <a:solidFill>
                  <a:schemeClr val="bg2">
                    <a:lumMod val="90000"/>
                  </a:schemeClr>
                </a:solidFill>
                <a:latin typeface="Product Sans" panose="020B0604020202020204" charset="0"/>
                <a:ea typeface="Inter Bold" pitchFamily="34" charset="-122"/>
                <a:cs typeface="Inter Bold" pitchFamily="34" charset="-120"/>
              </a:rPr>
              <a:t>47,000 sqm</a:t>
            </a:r>
            <a:endParaRPr lang="en-US" sz="1200" dirty="0">
              <a:solidFill>
                <a:schemeClr val="bg2">
                  <a:lumMod val="90000"/>
                </a:schemeClr>
              </a:solidFill>
              <a:latin typeface="Product Sans" panose="020B0604020202020204" charset="0"/>
            </a:endParaRPr>
          </a:p>
        </p:txBody>
      </p:sp>
      <p:sp>
        <p:nvSpPr>
          <p:cNvPr id="19" name="Text 2">
            <a:extLst>
              <a:ext uri="{FF2B5EF4-FFF2-40B4-BE49-F238E27FC236}">
                <a16:creationId xmlns:a16="http://schemas.microsoft.com/office/drawing/2014/main" id="{39347758-456F-362B-CC84-A3446F08C407}"/>
              </a:ext>
            </a:extLst>
          </p:cNvPr>
          <p:cNvSpPr/>
          <p:nvPr/>
        </p:nvSpPr>
        <p:spPr>
          <a:xfrm>
            <a:off x="1183804" y="5294097"/>
            <a:ext cx="910710" cy="182275"/>
          </a:xfrm>
          <a:prstGeom prst="rect">
            <a:avLst/>
          </a:prstGeom>
          <a:noFill/>
          <a:ln/>
        </p:spPr>
        <p:txBody>
          <a:bodyPr wrap="none" lIns="0" tIns="0" rIns="0" bIns="0" rtlCol="0" anchor="t"/>
          <a:lstStyle/>
          <a:p>
            <a:pPr algn="ctr">
              <a:lnSpc>
                <a:spcPts val="1333"/>
              </a:lnSpc>
            </a:pPr>
            <a:r>
              <a:rPr lang="en-US" sz="1067" dirty="0">
                <a:solidFill>
                  <a:schemeClr val="bg2">
                    <a:lumMod val="90000"/>
                  </a:schemeClr>
                </a:solidFill>
                <a:latin typeface="Product Sans" panose="020B0604020202020204" charset="0"/>
                <a:ea typeface="Inter" pitchFamily="34" charset="-122"/>
                <a:cs typeface="Inter" pitchFamily="34" charset="-120"/>
              </a:rPr>
              <a:t>Golden Beach</a:t>
            </a:r>
          </a:p>
          <a:p>
            <a:pPr algn="ctr">
              <a:lnSpc>
                <a:spcPts val="1333"/>
              </a:lnSpc>
            </a:pPr>
            <a:endParaRPr lang="en-US" sz="1067" dirty="0">
              <a:solidFill>
                <a:schemeClr val="bg2">
                  <a:lumMod val="90000"/>
                </a:schemeClr>
              </a:solidFill>
              <a:latin typeface="Product Sans" panose="020B0604020202020204" charset="0"/>
              <a:ea typeface="Inter" pitchFamily="34" charset="-122"/>
              <a:cs typeface="Inter" pitchFamily="34" charset="-120"/>
            </a:endParaRPr>
          </a:p>
        </p:txBody>
      </p:sp>
      <p:pic>
        <p:nvPicPr>
          <p:cNvPr id="36" name="Graphic 35" descr="Forest scene with solid fill">
            <a:extLst>
              <a:ext uri="{FF2B5EF4-FFF2-40B4-BE49-F238E27FC236}">
                <a16:creationId xmlns:a16="http://schemas.microsoft.com/office/drawing/2014/main" id="{FAA02EA3-BB40-82F5-D41E-C26A4E67118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954577" y="4638361"/>
            <a:ext cx="324000" cy="324000"/>
          </a:xfrm>
          <a:prstGeom prst="rect">
            <a:avLst/>
          </a:prstGeom>
        </p:spPr>
      </p:pic>
      <p:pic>
        <p:nvPicPr>
          <p:cNvPr id="38" name="Graphic 37" descr="Building with solid fill">
            <a:extLst>
              <a:ext uri="{FF2B5EF4-FFF2-40B4-BE49-F238E27FC236}">
                <a16:creationId xmlns:a16="http://schemas.microsoft.com/office/drawing/2014/main" id="{E3DF6F11-9DB8-C2FC-9885-F2DDD9D6BF8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444165" y="4667865"/>
            <a:ext cx="324000" cy="324000"/>
          </a:xfrm>
          <a:prstGeom prst="rect">
            <a:avLst/>
          </a:prstGeom>
        </p:spPr>
      </p:pic>
      <p:sp>
        <p:nvSpPr>
          <p:cNvPr id="39" name="Text 1">
            <a:extLst>
              <a:ext uri="{FF2B5EF4-FFF2-40B4-BE49-F238E27FC236}">
                <a16:creationId xmlns:a16="http://schemas.microsoft.com/office/drawing/2014/main" id="{C079EE05-7777-9BAF-72D5-495FAE434F19}"/>
              </a:ext>
            </a:extLst>
          </p:cNvPr>
          <p:cNvSpPr/>
          <p:nvPr/>
        </p:nvSpPr>
        <p:spPr>
          <a:xfrm>
            <a:off x="4271135" y="5067793"/>
            <a:ext cx="674012" cy="167085"/>
          </a:xfrm>
          <a:prstGeom prst="rect">
            <a:avLst/>
          </a:prstGeom>
          <a:noFill/>
          <a:ln/>
        </p:spPr>
        <p:txBody>
          <a:bodyPr wrap="none" lIns="0" tIns="0" rIns="0" bIns="0" rtlCol="0" anchor="t"/>
          <a:lstStyle/>
          <a:p>
            <a:pPr algn="ctr">
              <a:lnSpc>
                <a:spcPts val="1300"/>
              </a:lnSpc>
            </a:pPr>
            <a:r>
              <a:rPr lang="en-US" sz="1200" b="1" dirty="0">
                <a:solidFill>
                  <a:schemeClr val="bg2">
                    <a:lumMod val="90000"/>
                  </a:schemeClr>
                </a:solidFill>
                <a:latin typeface="Product Sans" panose="020B0604020202020204" charset="0"/>
                <a:ea typeface="Inter Bold" pitchFamily="34" charset="-122"/>
                <a:cs typeface="Inter Bold" pitchFamily="34" charset="-120"/>
              </a:rPr>
              <a:t>32,000 sqm</a:t>
            </a:r>
            <a:endParaRPr lang="en-US" sz="1200" dirty="0">
              <a:solidFill>
                <a:schemeClr val="bg2">
                  <a:lumMod val="90000"/>
                </a:schemeClr>
              </a:solidFill>
              <a:latin typeface="Product Sans" panose="020B0604020202020204" charset="0"/>
            </a:endParaRPr>
          </a:p>
        </p:txBody>
      </p:sp>
      <p:sp>
        <p:nvSpPr>
          <p:cNvPr id="40" name="Text 2">
            <a:extLst>
              <a:ext uri="{FF2B5EF4-FFF2-40B4-BE49-F238E27FC236}">
                <a16:creationId xmlns:a16="http://schemas.microsoft.com/office/drawing/2014/main" id="{5D84A65E-F88E-0388-185A-21F42067E887}"/>
              </a:ext>
            </a:extLst>
          </p:cNvPr>
          <p:cNvSpPr/>
          <p:nvPr/>
        </p:nvSpPr>
        <p:spPr>
          <a:xfrm>
            <a:off x="3799189" y="5299012"/>
            <a:ext cx="1684516" cy="153969"/>
          </a:xfrm>
          <a:prstGeom prst="rect">
            <a:avLst/>
          </a:prstGeom>
          <a:noFill/>
          <a:ln/>
        </p:spPr>
        <p:txBody>
          <a:bodyPr wrap="none" lIns="0" tIns="0" rIns="0" bIns="0" rtlCol="0" anchor="t"/>
          <a:lstStyle/>
          <a:p>
            <a:pPr algn="ctr">
              <a:lnSpc>
                <a:spcPts val="1333"/>
              </a:lnSpc>
            </a:pPr>
            <a:r>
              <a:rPr lang="en-US" sz="1067" dirty="0">
                <a:solidFill>
                  <a:schemeClr val="bg2">
                    <a:lumMod val="90000"/>
                  </a:schemeClr>
                </a:solidFill>
                <a:latin typeface="Product Sans" panose="020B0604020202020204" charset="0"/>
                <a:ea typeface="Inter" pitchFamily="34" charset="-122"/>
                <a:cs typeface="Inter" pitchFamily="34" charset="-120"/>
              </a:rPr>
              <a:t>Town Centre</a:t>
            </a:r>
          </a:p>
          <a:p>
            <a:pPr algn="ctr">
              <a:lnSpc>
                <a:spcPts val="1333"/>
              </a:lnSpc>
            </a:pPr>
            <a:endParaRPr lang="en-US" sz="1067" dirty="0">
              <a:solidFill>
                <a:schemeClr val="bg2">
                  <a:lumMod val="90000"/>
                </a:schemeClr>
              </a:solidFill>
              <a:latin typeface="Product Sans" panose="020B0604020202020204" charset="0"/>
              <a:ea typeface="Inter" pitchFamily="34" charset="-122"/>
              <a:cs typeface="Inter" pitchFamily="34" charset="-120"/>
            </a:endParaRPr>
          </a:p>
        </p:txBody>
      </p:sp>
      <p:sp>
        <p:nvSpPr>
          <p:cNvPr id="41" name="Text 1">
            <a:extLst>
              <a:ext uri="{FF2B5EF4-FFF2-40B4-BE49-F238E27FC236}">
                <a16:creationId xmlns:a16="http://schemas.microsoft.com/office/drawing/2014/main" id="{445903D2-8FC9-6FC3-EDF4-27AB05A7462A}"/>
              </a:ext>
            </a:extLst>
          </p:cNvPr>
          <p:cNvSpPr/>
          <p:nvPr/>
        </p:nvSpPr>
        <p:spPr>
          <a:xfrm>
            <a:off x="2801211" y="5057960"/>
            <a:ext cx="674012" cy="167085"/>
          </a:xfrm>
          <a:prstGeom prst="rect">
            <a:avLst/>
          </a:prstGeom>
          <a:noFill/>
          <a:ln/>
        </p:spPr>
        <p:txBody>
          <a:bodyPr wrap="none" lIns="0" tIns="0" rIns="0" bIns="0" rtlCol="0" anchor="t"/>
          <a:lstStyle/>
          <a:p>
            <a:pPr algn="ctr">
              <a:lnSpc>
                <a:spcPts val="1300"/>
              </a:lnSpc>
            </a:pPr>
            <a:r>
              <a:rPr lang="en-US" sz="1200" b="1" dirty="0">
                <a:solidFill>
                  <a:schemeClr val="bg2">
                    <a:lumMod val="90000"/>
                  </a:schemeClr>
                </a:solidFill>
                <a:latin typeface="Product Sans" panose="020B0604020202020204" charset="0"/>
                <a:ea typeface="Inter Bold" pitchFamily="34" charset="-122"/>
                <a:cs typeface="Inter Bold" pitchFamily="34" charset="-120"/>
              </a:rPr>
              <a:t>3,000 sqm</a:t>
            </a:r>
            <a:endParaRPr lang="en-US" sz="1200" dirty="0">
              <a:solidFill>
                <a:schemeClr val="bg2">
                  <a:lumMod val="90000"/>
                </a:schemeClr>
              </a:solidFill>
              <a:latin typeface="Product Sans" panose="020B0604020202020204" charset="0"/>
            </a:endParaRPr>
          </a:p>
        </p:txBody>
      </p:sp>
      <p:sp>
        <p:nvSpPr>
          <p:cNvPr id="42" name="Text 2">
            <a:extLst>
              <a:ext uri="{FF2B5EF4-FFF2-40B4-BE49-F238E27FC236}">
                <a16:creationId xmlns:a16="http://schemas.microsoft.com/office/drawing/2014/main" id="{FAA9E3FE-052C-3561-019F-25EAE6A49E92}"/>
              </a:ext>
            </a:extLst>
          </p:cNvPr>
          <p:cNvSpPr/>
          <p:nvPr/>
        </p:nvSpPr>
        <p:spPr>
          <a:xfrm>
            <a:off x="2565236" y="5289179"/>
            <a:ext cx="1124450" cy="324000"/>
          </a:xfrm>
          <a:prstGeom prst="rect">
            <a:avLst/>
          </a:prstGeom>
          <a:noFill/>
          <a:ln/>
        </p:spPr>
        <p:txBody>
          <a:bodyPr wrap="none" lIns="0" tIns="0" rIns="0" bIns="0" rtlCol="0" anchor="t"/>
          <a:lstStyle/>
          <a:p>
            <a:pPr algn="ctr">
              <a:lnSpc>
                <a:spcPts val="1333"/>
              </a:lnSpc>
            </a:pPr>
            <a:r>
              <a:rPr lang="en-US" sz="1067" dirty="0">
                <a:solidFill>
                  <a:schemeClr val="bg2">
                    <a:lumMod val="90000"/>
                  </a:schemeClr>
                </a:solidFill>
                <a:latin typeface="Product Sans" panose="020B0604020202020204" charset="0"/>
                <a:ea typeface="Inter" pitchFamily="34" charset="-122"/>
                <a:cs typeface="Inter" pitchFamily="34" charset="-120"/>
              </a:rPr>
              <a:t>Pocket Park</a:t>
            </a:r>
          </a:p>
          <a:p>
            <a:pPr algn="ctr">
              <a:lnSpc>
                <a:spcPts val="1333"/>
              </a:lnSpc>
            </a:pPr>
            <a:endParaRPr lang="en-US" sz="1067" dirty="0">
              <a:solidFill>
                <a:schemeClr val="bg2">
                  <a:lumMod val="90000"/>
                </a:schemeClr>
              </a:solidFill>
              <a:latin typeface="Product Sans" panose="020B0604020202020204" charset="0"/>
              <a:ea typeface="Inter" pitchFamily="34" charset="-122"/>
              <a:cs typeface="Inter" pitchFamily="34" charset="-120"/>
            </a:endParaRPr>
          </a:p>
        </p:txBody>
      </p:sp>
      <p:pic>
        <p:nvPicPr>
          <p:cNvPr id="48" name="Graphic 47" descr="Upward trend with solid fill">
            <a:extLst>
              <a:ext uri="{FF2B5EF4-FFF2-40B4-BE49-F238E27FC236}">
                <a16:creationId xmlns:a16="http://schemas.microsoft.com/office/drawing/2014/main" id="{A7C62061-BB9B-9EA8-6F44-FCB57E7835B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444179" y="5700250"/>
            <a:ext cx="324000" cy="324000"/>
          </a:xfrm>
          <a:prstGeom prst="rect">
            <a:avLst/>
          </a:prstGeom>
        </p:spPr>
      </p:pic>
      <p:pic>
        <p:nvPicPr>
          <p:cNvPr id="20" name="Picture 19">
            <a:extLst>
              <a:ext uri="{FF2B5EF4-FFF2-40B4-BE49-F238E27FC236}">
                <a16:creationId xmlns:a16="http://schemas.microsoft.com/office/drawing/2014/main" id="{E07ECC2F-4DA4-548A-FDD2-6FC19D381A49}"/>
              </a:ext>
            </a:extLst>
          </p:cNvPr>
          <p:cNvPicPr>
            <a:picLocks noChangeAspect="1"/>
          </p:cNvPicPr>
          <p:nvPr/>
        </p:nvPicPr>
        <p:blipFill>
          <a:blip r:embed="rId10"/>
          <a:stretch>
            <a:fillRect/>
          </a:stretch>
        </p:blipFill>
        <p:spPr>
          <a:xfrm>
            <a:off x="5491313" y="2471921"/>
            <a:ext cx="6392193" cy="3755262"/>
          </a:xfrm>
          <a:prstGeom prst="rect">
            <a:avLst/>
          </a:prstGeom>
        </p:spPr>
      </p:pic>
      <p:pic>
        <p:nvPicPr>
          <p:cNvPr id="27" name="Graphic 26" descr="Vacation with solid fill">
            <a:extLst>
              <a:ext uri="{FF2B5EF4-FFF2-40B4-BE49-F238E27FC236}">
                <a16:creationId xmlns:a16="http://schemas.microsoft.com/office/drawing/2014/main" id="{E4D82ED0-214A-5A7D-763E-2A1242411D37}"/>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479756" y="4682606"/>
            <a:ext cx="324000" cy="324000"/>
          </a:xfrm>
          <a:prstGeom prst="rect">
            <a:avLst/>
          </a:prstGeom>
        </p:spPr>
      </p:pic>
      <p:pic>
        <p:nvPicPr>
          <p:cNvPr id="29" name="Graphic 28" descr="Basketball with solid fill">
            <a:extLst>
              <a:ext uri="{FF2B5EF4-FFF2-40B4-BE49-F238E27FC236}">
                <a16:creationId xmlns:a16="http://schemas.microsoft.com/office/drawing/2014/main" id="{FDC978B6-4094-33E3-FF17-7D9C462097D1}"/>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465009" y="5700255"/>
            <a:ext cx="324000" cy="324000"/>
          </a:xfrm>
          <a:prstGeom prst="rect">
            <a:avLst/>
          </a:prstGeom>
        </p:spPr>
      </p:pic>
      <p:sp>
        <p:nvSpPr>
          <p:cNvPr id="30" name="Text 1">
            <a:extLst>
              <a:ext uri="{FF2B5EF4-FFF2-40B4-BE49-F238E27FC236}">
                <a16:creationId xmlns:a16="http://schemas.microsoft.com/office/drawing/2014/main" id="{3AC37158-96E2-0A44-130F-D4018B7BBFC1}"/>
              </a:ext>
            </a:extLst>
          </p:cNvPr>
          <p:cNvSpPr/>
          <p:nvPr/>
        </p:nvSpPr>
        <p:spPr>
          <a:xfrm>
            <a:off x="967499" y="6085435"/>
            <a:ext cx="1336595" cy="167085"/>
          </a:xfrm>
          <a:prstGeom prst="rect">
            <a:avLst/>
          </a:prstGeom>
          <a:noFill/>
          <a:ln/>
        </p:spPr>
        <p:txBody>
          <a:bodyPr wrap="none" lIns="0" tIns="0" rIns="0" bIns="0" rtlCol="0" anchor="t"/>
          <a:lstStyle/>
          <a:p>
            <a:pPr algn="ctr">
              <a:lnSpc>
                <a:spcPts val="1300"/>
              </a:lnSpc>
            </a:pPr>
            <a:r>
              <a:rPr lang="en-US" sz="1200" b="1" dirty="0">
                <a:solidFill>
                  <a:schemeClr val="bg2">
                    <a:lumMod val="90000"/>
                  </a:schemeClr>
                </a:solidFill>
                <a:latin typeface="Product Sans" panose="020B0604020202020204" charset="0"/>
                <a:ea typeface="Inter Bold" pitchFamily="34" charset="-122"/>
                <a:cs typeface="Inter Bold" pitchFamily="34" charset="-120"/>
              </a:rPr>
              <a:t>25,000 sqm</a:t>
            </a:r>
            <a:endParaRPr lang="en-US" sz="1200" dirty="0">
              <a:solidFill>
                <a:schemeClr val="bg2">
                  <a:lumMod val="90000"/>
                </a:schemeClr>
              </a:solidFill>
              <a:latin typeface="Product Sans" panose="020B0604020202020204" charset="0"/>
            </a:endParaRPr>
          </a:p>
        </p:txBody>
      </p:sp>
      <p:sp>
        <p:nvSpPr>
          <p:cNvPr id="31" name="Text 2">
            <a:extLst>
              <a:ext uri="{FF2B5EF4-FFF2-40B4-BE49-F238E27FC236}">
                <a16:creationId xmlns:a16="http://schemas.microsoft.com/office/drawing/2014/main" id="{86A7DE6E-E8B0-B207-C548-A51B3EB96090}"/>
              </a:ext>
            </a:extLst>
          </p:cNvPr>
          <p:cNvSpPr/>
          <p:nvPr/>
        </p:nvSpPr>
        <p:spPr>
          <a:xfrm>
            <a:off x="1188719" y="6316654"/>
            <a:ext cx="910710" cy="182275"/>
          </a:xfrm>
          <a:prstGeom prst="rect">
            <a:avLst/>
          </a:prstGeom>
          <a:noFill/>
          <a:ln/>
        </p:spPr>
        <p:txBody>
          <a:bodyPr wrap="none" lIns="0" tIns="0" rIns="0" bIns="0" rtlCol="0" anchor="t"/>
          <a:lstStyle/>
          <a:p>
            <a:pPr algn="ctr">
              <a:lnSpc>
                <a:spcPts val="1333"/>
              </a:lnSpc>
            </a:pPr>
            <a:r>
              <a:rPr lang="en-US" sz="1067" dirty="0">
                <a:solidFill>
                  <a:schemeClr val="bg2">
                    <a:lumMod val="90000"/>
                  </a:schemeClr>
                </a:solidFill>
                <a:latin typeface="Product Sans" panose="020B0604020202020204" charset="0"/>
                <a:ea typeface="Inter" pitchFamily="34" charset="-122"/>
                <a:cs typeface="Inter" pitchFamily="34" charset="-120"/>
              </a:rPr>
              <a:t>Sports Village</a:t>
            </a:r>
          </a:p>
          <a:p>
            <a:pPr algn="ctr">
              <a:lnSpc>
                <a:spcPts val="1333"/>
              </a:lnSpc>
            </a:pPr>
            <a:endParaRPr lang="en-US" sz="1067" dirty="0">
              <a:solidFill>
                <a:schemeClr val="bg2">
                  <a:lumMod val="90000"/>
                </a:schemeClr>
              </a:solidFill>
              <a:latin typeface="Product Sans" panose="020B0604020202020204" charset="0"/>
              <a:ea typeface="Inter" pitchFamily="34" charset="-122"/>
              <a:cs typeface="Inter" pitchFamily="34" charset="-120"/>
            </a:endParaRPr>
          </a:p>
        </p:txBody>
      </p:sp>
      <p:sp>
        <p:nvSpPr>
          <p:cNvPr id="32" name="Text 1">
            <a:extLst>
              <a:ext uri="{FF2B5EF4-FFF2-40B4-BE49-F238E27FC236}">
                <a16:creationId xmlns:a16="http://schemas.microsoft.com/office/drawing/2014/main" id="{5D821C4F-176B-384D-735B-662094165E42}"/>
              </a:ext>
            </a:extLst>
          </p:cNvPr>
          <p:cNvSpPr/>
          <p:nvPr/>
        </p:nvSpPr>
        <p:spPr>
          <a:xfrm>
            <a:off x="4276050" y="6075600"/>
            <a:ext cx="674012" cy="167085"/>
          </a:xfrm>
          <a:prstGeom prst="rect">
            <a:avLst/>
          </a:prstGeom>
          <a:noFill/>
          <a:ln/>
        </p:spPr>
        <p:txBody>
          <a:bodyPr wrap="none" lIns="0" tIns="0" rIns="0" bIns="0" rtlCol="0" anchor="t"/>
          <a:lstStyle/>
          <a:p>
            <a:pPr algn="ctr">
              <a:lnSpc>
                <a:spcPts val="1300"/>
              </a:lnSpc>
            </a:pPr>
            <a:r>
              <a:rPr lang="en-US" sz="1200" b="1" dirty="0">
                <a:solidFill>
                  <a:schemeClr val="bg2">
                    <a:lumMod val="90000"/>
                  </a:schemeClr>
                </a:solidFill>
                <a:latin typeface="Product Sans" panose="020B0604020202020204" charset="0"/>
                <a:ea typeface="Inter Bold" pitchFamily="34" charset="-122"/>
                <a:cs typeface="Inter Bold" pitchFamily="34" charset="-120"/>
              </a:rPr>
              <a:t>83%</a:t>
            </a:r>
            <a:endParaRPr lang="en-US" sz="1200" dirty="0">
              <a:solidFill>
                <a:schemeClr val="bg2">
                  <a:lumMod val="90000"/>
                </a:schemeClr>
              </a:solidFill>
              <a:latin typeface="Product Sans" panose="020B0604020202020204" charset="0"/>
            </a:endParaRPr>
          </a:p>
        </p:txBody>
      </p:sp>
      <p:sp>
        <p:nvSpPr>
          <p:cNvPr id="33" name="Text 2">
            <a:extLst>
              <a:ext uri="{FF2B5EF4-FFF2-40B4-BE49-F238E27FC236}">
                <a16:creationId xmlns:a16="http://schemas.microsoft.com/office/drawing/2014/main" id="{006E0A28-9B36-03C3-A20C-1180EECD6994}"/>
              </a:ext>
            </a:extLst>
          </p:cNvPr>
          <p:cNvSpPr/>
          <p:nvPr/>
        </p:nvSpPr>
        <p:spPr>
          <a:xfrm>
            <a:off x="3804104" y="6306819"/>
            <a:ext cx="1684516" cy="153969"/>
          </a:xfrm>
          <a:prstGeom prst="rect">
            <a:avLst/>
          </a:prstGeom>
          <a:noFill/>
          <a:ln/>
        </p:spPr>
        <p:txBody>
          <a:bodyPr wrap="none" lIns="0" tIns="0" rIns="0" bIns="0" rtlCol="0" anchor="t"/>
          <a:lstStyle/>
          <a:p>
            <a:pPr algn="ctr">
              <a:lnSpc>
                <a:spcPts val="1333"/>
              </a:lnSpc>
            </a:pPr>
            <a:r>
              <a:rPr lang="en-US" sz="1067" dirty="0">
                <a:solidFill>
                  <a:schemeClr val="bg2">
                    <a:lumMod val="90000"/>
                  </a:schemeClr>
                </a:solidFill>
                <a:latin typeface="Product Sans" panose="020B0604020202020204" charset="0"/>
                <a:ea typeface="Inter" pitchFamily="34" charset="-122"/>
                <a:cs typeface="Inter" pitchFamily="34" charset="-120"/>
              </a:rPr>
              <a:t>Remarkable ROI</a:t>
            </a:r>
          </a:p>
          <a:p>
            <a:pPr algn="ctr">
              <a:lnSpc>
                <a:spcPts val="1333"/>
              </a:lnSpc>
            </a:pPr>
            <a:endParaRPr lang="en-US" sz="1067" dirty="0">
              <a:solidFill>
                <a:schemeClr val="bg2">
                  <a:lumMod val="90000"/>
                </a:schemeClr>
              </a:solidFill>
              <a:latin typeface="Product Sans" panose="020B0604020202020204" charset="0"/>
              <a:ea typeface="Inter" pitchFamily="34" charset="-122"/>
              <a:cs typeface="Inter" pitchFamily="34" charset="-120"/>
            </a:endParaRPr>
          </a:p>
        </p:txBody>
      </p:sp>
      <p:pic>
        <p:nvPicPr>
          <p:cNvPr id="37" name="Graphic 36" descr="Shopping bag with solid fill">
            <a:extLst>
              <a:ext uri="{FF2B5EF4-FFF2-40B4-BE49-F238E27FC236}">
                <a16:creationId xmlns:a16="http://schemas.microsoft.com/office/drawing/2014/main" id="{CF3913FD-189E-5D69-FBEF-1164475F195A}"/>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2984090" y="5700249"/>
            <a:ext cx="324000" cy="324000"/>
          </a:xfrm>
          <a:prstGeom prst="rect">
            <a:avLst/>
          </a:prstGeom>
        </p:spPr>
      </p:pic>
      <p:sp>
        <p:nvSpPr>
          <p:cNvPr id="43" name="Text 1">
            <a:extLst>
              <a:ext uri="{FF2B5EF4-FFF2-40B4-BE49-F238E27FC236}">
                <a16:creationId xmlns:a16="http://schemas.microsoft.com/office/drawing/2014/main" id="{EBB3178B-D0E3-979F-F843-087D8549F7B9}"/>
              </a:ext>
            </a:extLst>
          </p:cNvPr>
          <p:cNvSpPr/>
          <p:nvPr/>
        </p:nvSpPr>
        <p:spPr>
          <a:xfrm>
            <a:off x="2806128" y="6110009"/>
            <a:ext cx="674012" cy="167085"/>
          </a:xfrm>
          <a:prstGeom prst="rect">
            <a:avLst/>
          </a:prstGeom>
          <a:noFill/>
          <a:ln/>
        </p:spPr>
        <p:txBody>
          <a:bodyPr wrap="none" lIns="0" tIns="0" rIns="0" bIns="0" rtlCol="0" anchor="t"/>
          <a:lstStyle/>
          <a:p>
            <a:pPr algn="ctr">
              <a:lnSpc>
                <a:spcPts val="1300"/>
              </a:lnSpc>
            </a:pPr>
            <a:r>
              <a:rPr lang="en-US" sz="1200" b="1" dirty="0">
                <a:solidFill>
                  <a:schemeClr val="bg2">
                    <a:lumMod val="90000"/>
                  </a:schemeClr>
                </a:solidFill>
                <a:latin typeface="Product Sans" panose="020B0604020202020204" charset="0"/>
                <a:ea typeface="Inter Bold" pitchFamily="34" charset="-122"/>
                <a:cs typeface="Inter Bold" pitchFamily="34" charset="-120"/>
              </a:rPr>
              <a:t>61,000 sqm</a:t>
            </a:r>
            <a:endParaRPr lang="en-US" sz="1200" dirty="0">
              <a:solidFill>
                <a:schemeClr val="bg2">
                  <a:lumMod val="90000"/>
                </a:schemeClr>
              </a:solidFill>
              <a:latin typeface="Product Sans" panose="020B0604020202020204" charset="0"/>
            </a:endParaRPr>
          </a:p>
        </p:txBody>
      </p:sp>
      <p:sp>
        <p:nvSpPr>
          <p:cNvPr id="47" name="Text 2">
            <a:extLst>
              <a:ext uri="{FF2B5EF4-FFF2-40B4-BE49-F238E27FC236}">
                <a16:creationId xmlns:a16="http://schemas.microsoft.com/office/drawing/2014/main" id="{E8FB0C4F-780C-0184-45B6-593FD4DAEB61}"/>
              </a:ext>
            </a:extLst>
          </p:cNvPr>
          <p:cNvSpPr/>
          <p:nvPr/>
        </p:nvSpPr>
        <p:spPr>
          <a:xfrm>
            <a:off x="2570153" y="6341228"/>
            <a:ext cx="1124450" cy="324000"/>
          </a:xfrm>
          <a:prstGeom prst="rect">
            <a:avLst/>
          </a:prstGeom>
          <a:noFill/>
          <a:ln/>
        </p:spPr>
        <p:txBody>
          <a:bodyPr wrap="none" lIns="0" tIns="0" rIns="0" bIns="0" rtlCol="0" anchor="t"/>
          <a:lstStyle/>
          <a:p>
            <a:pPr algn="ctr">
              <a:lnSpc>
                <a:spcPts val="1333"/>
              </a:lnSpc>
            </a:pPr>
            <a:r>
              <a:rPr lang="en-US" sz="1067" dirty="0">
                <a:solidFill>
                  <a:schemeClr val="bg2">
                    <a:lumMod val="90000"/>
                  </a:schemeClr>
                </a:solidFill>
                <a:latin typeface="Product Sans" panose="020B0604020202020204" charset="0"/>
                <a:ea typeface="Inter" pitchFamily="34" charset="-122"/>
                <a:cs typeface="Inter" pitchFamily="34" charset="-120"/>
              </a:rPr>
              <a:t>Area</a:t>
            </a:r>
          </a:p>
          <a:p>
            <a:pPr algn="ctr">
              <a:lnSpc>
                <a:spcPts val="1333"/>
              </a:lnSpc>
            </a:pPr>
            <a:endParaRPr lang="en-US" sz="1067" dirty="0">
              <a:solidFill>
                <a:schemeClr val="bg2">
                  <a:lumMod val="90000"/>
                </a:schemeClr>
              </a:solidFill>
              <a:latin typeface="Product Sans" panose="020B0604020202020204" charset="0"/>
              <a:ea typeface="Inter" pitchFamily="34" charset="-122"/>
              <a:cs typeface="Inter" pitchFamily="34" charset="-12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326" y="0"/>
            <a:ext cx="12173674" cy="6858000"/>
            <a:chOff x="104471" y="75972"/>
            <a:chExt cx="13467201" cy="9119994"/>
          </a:xfrm>
        </p:grpSpPr>
        <p:sp>
          <p:nvSpPr>
            <p:cNvPr id="3" name="Freeform 3"/>
            <p:cNvSpPr/>
            <p:nvPr/>
          </p:nvSpPr>
          <p:spPr>
            <a:xfrm>
              <a:off x="104471" y="75972"/>
              <a:ext cx="13467201" cy="9119994"/>
            </a:xfrm>
            <a:custGeom>
              <a:avLst/>
              <a:gdLst/>
              <a:ahLst/>
              <a:cxnLst/>
              <a:rect l="l" t="t" r="r" b="b"/>
              <a:pathLst>
                <a:path w="13296012" h="9119997">
                  <a:moveTo>
                    <a:pt x="13296012" y="0"/>
                  </a:moveTo>
                  <a:lnTo>
                    <a:pt x="0" y="0"/>
                  </a:lnTo>
                  <a:lnTo>
                    <a:pt x="0" y="9119997"/>
                  </a:lnTo>
                  <a:lnTo>
                    <a:pt x="13296012" y="9119997"/>
                  </a:lnTo>
                  <a:lnTo>
                    <a:pt x="13296012" y="0"/>
                  </a:lnTo>
                  <a:close/>
                </a:path>
              </a:pathLst>
            </a:custGeom>
            <a:solidFill>
              <a:srgbClr val="02594C"/>
            </a:solidFill>
          </p:spPr>
          <p:txBody>
            <a:bodyPr/>
            <a:lstStyle/>
            <a:p>
              <a:endParaRPr lang="en-AE" sz="1600" dirty="0">
                <a:latin typeface="Product Sans" panose="020B0604020202020204" charset="0"/>
              </a:endParaRPr>
            </a:p>
          </p:txBody>
        </p:sp>
      </p:grpSp>
      <p:grpSp>
        <p:nvGrpSpPr>
          <p:cNvPr id="4" name="Group 4"/>
          <p:cNvGrpSpPr/>
          <p:nvPr/>
        </p:nvGrpSpPr>
        <p:grpSpPr>
          <a:xfrm>
            <a:off x="12037253" y="3430603"/>
            <a:ext cx="154747" cy="3427397"/>
            <a:chOff x="0" y="0"/>
            <a:chExt cx="864447" cy="5184139"/>
          </a:xfrm>
        </p:grpSpPr>
        <p:sp>
          <p:nvSpPr>
            <p:cNvPr id="5" name="Freeform 5"/>
            <p:cNvSpPr/>
            <p:nvPr/>
          </p:nvSpPr>
          <p:spPr>
            <a:xfrm>
              <a:off x="0" y="0"/>
              <a:ext cx="863981" cy="5184013"/>
            </a:xfrm>
            <a:custGeom>
              <a:avLst/>
              <a:gdLst/>
              <a:ahLst/>
              <a:cxnLst/>
              <a:rect l="l" t="t" r="r" b="b"/>
              <a:pathLst>
                <a:path w="863981" h="5184013">
                  <a:moveTo>
                    <a:pt x="863981" y="0"/>
                  </a:moveTo>
                  <a:lnTo>
                    <a:pt x="0" y="0"/>
                  </a:lnTo>
                  <a:lnTo>
                    <a:pt x="0" y="5184013"/>
                  </a:lnTo>
                  <a:lnTo>
                    <a:pt x="863981" y="5184013"/>
                  </a:lnTo>
                  <a:lnTo>
                    <a:pt x="863981" y="0"/>
                  </a:lnTo>
                  <a:close/>
                </a:path>
              </a:pathLst>
            </a:custGeom>
            <a:solidFill>
              <a:srgbClr val="D5B997"/>
            </a:solidFill>
          </p:spPr>
          <p:txBody>
            <a:bodyPr/>
            <a:lstStyle/>
            <a:p>
              <a:endParaRPr lang="en-AE" sz="1200"/>
            </a:p>
          </p:txBody>
        </p:sp>
      </p:grpSp>
      <p:grpSp>
        <p:nvGrpSpPr>
          <p:cNvPr id="7" name="Group 7"/>
          <p:cNvGrpSpPr/>
          <p:nvPr/>
        </p:nvGrpSpPr>
        <p:grpSpPr>
          <a:xfrm>
            <a:off x="746335" y="0"/>
            <a:ext cx="43315" cy="1159377"/>
            <a:chOff x="0" y="0"/>
            <a:chExt cx="48260" cy="2160693"/>
          </a:xfrm>
        </p:grpSpPr>
        <p:sp>
          <p:nvSpPr>
            <p:cNvPr id="8" name="Freeform 8"/>
            <p:cNvSpPr/>
            <p:nvPr/>
          </p:nvSpPr>
          <p:spPr>
            <a:xfrm>
              <a:off x="0" y="0"/>
              <a:ext cx="48006" cy="2160016"/>
            </a:xfrm>
            <a:custGeom>
              <a:avLst/>
              <a:gdLst/>
              <a:ahLst/>
              <a:cxnLst/>
              <a:rect l="l" t="t" r="r" b="b"/>
              <a:pathLst>
                <a:path w="48006" h="2160016">
                  <a:moveTo>
                    <a:pt x="48006" y="0"/>
                  </a:moveTo>
                  <a:lnTo>
                    <a:pt x="0" y="0"/>
                  </a:lnTo>
                  <a:lnTo>
                    <a:pt x="0" y="2160016"/>
                  </a:lnTo>
                  <a:lnTo>
                    <a:pt x="48006" y="2160016"/>
                  </a:lnTo>
                  <a:lnTo>
                    <a:pt x="48006" y="0"/>
                  </a:lnTo>
                  <a:close/>
                </a:path>
              </a:pathLst>
            </a:custGeom>
            <a:solidFill>
              <a:srgbClr val="D5B997"/>
            </a:solidFill>
          </p:spPr>
          <p:txBody>
            <a:bodyPr/>
            <a:lstStyle/>
            <a:p>
              <a:endParaRPr lang="en-AE" sz="1200"/>
            </a:p>
          </p:txBody>
        </p:sp>
      </p:grpSp>
      <p:grpSp>
        <p:nvGrpSpPr>
          <p:cNvPr id="9" name="Group 9"/>
          <p:cNvGrpSpPr/>
          <p:nvPr/>
        </p:nvGrpSpPr>
        <p:grpSpPr>
          <a:xfrm>
            <a:off x="734727" y="2229517"/>
            <a:ext cx="43087" cy="4628483"/>
            <a:chOff x="0" y="0"/>
            <a:chExt cx="47753" cy="5129674"/>
          </a:xfrm>
        </p:grpSpPr>
        <p:sp>
          <p:nvSpPr>
            <p:cNvPr id="10" name="Freeform 10"/>
            <p:cNvSpPr/>
            <p:nvPr/>
          </p:nvSpPr>
          <p:spPr>
            <a:xfrm>
              <a:off x="0" y="0"/>
              <a:ext cx="47753" cy="5129674"/>
            </a:xfrm>
            <a:custGeom>
              <a:avLst/>
              <a:gdLst/>
              <a:ahLst/>
              <a:cxnLst/>
              <a:rect l="l" t="t" r="r" b="b"/>
              <a:pathLst>
                <a:path w="48006" h="5227828">
                  <a:moveTo>
                    <a:pt x="48006" y="0"/>
                  </a:moveTo>
                  <a:lnTo>
                    <a:pt x="0" y="0"/>
                  </a:lnTo>
                  <a:lnTo>
                    <a:pt x="0" y="5227828"/>
                  </a:lnTo>
                  <a:lnTo>
                    <a:pt x="48006" y="5227828"/>
                  </a:lnTo>
                  <a:lnTo>
                    <a:pt x="48006" y="0"/>
                  </a:lnTo>
                  <a:close/>
                </a:path>
              </a:pathLst>
            </a:custGeom>
            <a:solidFill>
              <a:srgbClr val="D5B997"/>
            </a:solidFill>
          </p:spPr>
          <p:txBody>
            <a:bodyPr/>
            <a:lstStyle/>
            <a:p>
              <a:endParaRPr lang="en-AE" sz="1200"/>
            </a:p>
          </p:txBody>
        </p:sp>
      </p:grpSp>
      <p:sp>
        <p:nvSpPr>
          <p:cNvPr id="12" name="TextBox 12"/>
          <p:cNvSpPr txBox="1"/>
          <p:nvPr/>
        </p:nvSpPr>
        <p:spPr>
          <a:xfrm>
            <a:off x="9489745" y="6539196"/>
            <a:ext cx="2438616" cy="180178"/>
          </a:xfrm>
          <a:prstGeom prst="rect">
            <a:avLst/>
          </a:prstGeom>
        </p:spPr>
        <p:txBody>
          <a:bodyPr lIns="0" tIns="0" rIns="0" bIns="0" rtlCol="0" anchor="t">
            <a:spAutoFit/>
          </a:bodyPr>
          <a:lstStyle/>
          <a:p>
            <a:pPr algn="r">
              <a:lnSpc>
                <a:spcPts val="1475"/>
              </a:lnSpc>
              <a:spcBef>
                <a:spcPct val="0"/>
              </a:spcBef>
            </a:pPr>
            <a:r>
              <a:rPr lang="en-US" sz="1229" spc="-22">
                <a:solidFill>
                  <a:srgbClr val="D9D9D9"/>
                </a:solidFill>
                <a:latin typeface="Product Sans"/>
              </a:rPr>
              <a:t>www.jamalakim.com</a:t>
            </a:r>
          </a:p>
        </p:txBody>
      </p:sp>
      <p:sp>
        <p:nvSpPr>
          <p:cNvPr id="13" name="TextBox 12">
            <a:extLst>
              <a:ext uri="{FF2B5EF4-FFF2-40B4-BE49-F238E27FC236}">
                <a16:creationId xmlns:a16="http://schemas.microsoft.com/office/drawing/2014/main" id="{B26A06F2-7D71-4AC6-1F8A-7F6BD3815304}"/>
              </a:ext>
            </a:extLst>
          </p:cNvPr>
          <p:cNvSpPr txBox="1"/>
          <p:nvPr/>
        </p:nvSpPr>
        <p:spPr>
          <a:xfrm>
            <a:off x="2218944" y="-1706880"/>
            <a:ext cx="184731" cy="276999"/>
          </a:xfrm>
          <a:prstGeom prst="rect">
            <a:avLst/>
          </a:prstGeom>
          <a:noFill/>
        </p:spPr>
        <p:txBody>
          <a:bodyPr wrap="none" rtlCol="0">
            <a:spAutoFit/>
          </a:bodyPr>
          <a:lstStyle/>
          <a:p>
            <a:endParaRPr lang="en-AE" sz="1200" dirty="0"/>
          </a:p>
        </p:txBody>
      </p:sp>
      <p:sp>
        <p:nvSpPr>
          <p:cNvPr id="11" name="Text 0">
            <a:extLst>
              <a:ext uri="{FF2B5EF4-FFF2-40B4-BE49-F238E27FC236}">
                <a16:creationId xmlns:a16="http://schemas.microsoft.com/office/drawing/2014/main" id="{73C009B5-EF86-6ABC-6A42-862E7CB2AF06}"/>
              </a:ext>
            </a:extLst>
          </p:cNvPr>
          <p:cNvSpPr/>
          <p:nvPr/>
        </p:nvSpPr>
        <p:spPr>
          <a:xfrm>
            <a:off x="711200" y="1483281"/>
            <a:ext cx="3780393" cy="472519"/>
          </a:xfrm>
          <a:prstGeom prst="rect">
            <a:avLst/>
          </a:prstGeom>
          <a:noFill/>
          <a:ln/>
        </p:spPr>
        <p:txBody>
          <a:bodyPr wrap="none" lIns="0" tIns="0" rIns="0" bIns="0" rtlCol="0" anchor="t"/>
          <a:lstStyle/>
          <a:p>
            <a:pPr>
              <a:lnSpc>
                <a:spcPts val="3700"/>
              </a:lnSpc>
            </a:pPr>
            <a:r>
              <a:rPr lang="en-US" sz="3733" spc="-21" dirty="0">
                <a:solidFill>
                  <a:srgbClr val="D5B997"/>
                </a:solidFill>
                <a:latin typeface="Product Sans"/>
              </a:rPr>
              <a:t>Location and Connectivity</a:t>
            </a:r>
          </a:p>
        </p:txBody>
      </p:sp>
      <p:sp>
        <p:nvSpPr>
          <p:cNvPr id="18" name="Text 1">
            <a:extLst>
              <a:ext uri="{FF2B5EF4-FFF2-40B4-BE49-F238E27FC236}">
                <a16:creationId xmlns:a16="http://schemas.microsoft.com/office/drawing/2014/main" id="{F2DBDFB8-9BF8-8BC5-3296-71C9B26E4537}"/>
              </a:ext>
            </a:extLst>
          </p:cNvPr>
          <p:cNvSpPr/>
          <p:nvPr/>
        </p:nvSpPr>
        <p:spPr>
          <a:xfrm>
            <a:off x="965200" y="2194353"/>
            <a:ext cx="1890157" cy="236220"/>
          </a:xfrm>
          <a:prstGeom prst="rect">
            <a:avLst/>
          </a:prstGeom>
          <a:noFill/>
          <a:ln/>
        </p:spPr>
        <p:txBody>
          <a:bodyPr wrap="none" lIns="0" tIns="0" rIns="0" bIns="0" rtlCol="0" anchor="t"/>
          <a:lstStyle/>
          <a:p>
            <a:pPr>
              <a:lnSpc>
                <a:spcPts val="1833"/>
              </a:lnSpc>
            </a:pPr>
            <a:r>
              <a:rPr lang="en-US" sz="1600" b="1" dirty="0">
                <a:solidFill>
                  <a:schemeClr val="bg1"/>
                </a:solidFill>
                <a:latin typeface="Product Sans" panose="020B0604020202020204" charset="0"/>
                <a:ea typeface="Fraunces Extra Bold" pitchFamily="34" charset="-122"/>
                <a:cs typeface="Fraunces Extra Bold" pitchFamily="34" charset="-120"/>
              </a:rPr>
              <a:t>Prime Location</a:t>
            </a:r>
            <a:endParaRPr lang="en-US" sz="1600" dirty="0">
              <a:solidFill>
                <a:schemeClr val="bg1"/>
              </a:solidFill>
              <a:latin typeface="Product Sans" panose="020B0604020202020204" charset="0"/>
            </a:endParaRPr>
          </a:p>
        </p:txBody>
      </p:sp>
      <p:sp>
        <p:nvSpPr>
          <p:cNvPr id="19" name="Text 2">
            <a:extLst>
              <a:ext uri="{FF2B5EF4-FFF2-40B4-BE49-F238E27FC236}">
                <a16:creationId xmlns:a16="http://schemas.microsoft.com/office/drawing/2014/main" id="{10907202-9CE0-5EFF-AB15-AA8957BADA6E}"/>
              </a:ext>
            </a:extLst>
          </p:cNvPr>
          <p:cNvSpPr/>
          <p:nvPr/>
        </p:nvSpPr>
        <p:spPr>
          <a:xfrm>
            <a:off x="965201" y="2521299"/>
            <a:ext cx="4085915" cy="725805"/>
          </a:xfrm>
          <a:prstGeom prst="rect">
            <a:avLst/>
          </a:prstGeom>
          <a:noFill/>
          <a:ln/>
        </p:spPr>
        <p:txBody>
          <a:bodyPr wrap="square" lIns="0" tIns="0" rIns="0" bIns="0" rtlCol="0" anchor="t"/>
          <a:lstStyle/>
          <a:p>
            <a:pPr algn="just">
              <a:lnSpc>
                <a:spcPts val="1900"/>
              </a:lnSpc>
            </a:pPr>
            <a:r>
              <a:rPr lang="en-US" sz="1333" dirty="0">
                <a:solidFill>
                  <a:schemeClr val="bg1"/>
                </a:solidFill>
                <a:latin typeface="Product Sans" panose="020B0604020202020204" charset="0"/>
                <a:ea typeface="Nobile" pitchFamily="34" charset="-122"/>
                <a:cs typeface="Nobile" pitchFamily="34" charset="-120"/>
              </a:rPr>
              <a:t>The Valley Phase 2 offers a strategic location near Al Maktoum Airport, providing exceptional accessibility and investment potential. Its proximity to Dubai-Al Ain Road and anticipated airport expansion promise attractive property value growth and rental opportunities in a serene, well-positioned development. </a:t>
            </a:r>
            <a:endParaRPr lang="en-US" sz="1333" dirty="0">
              <a:solidFill>
                <a:schemeClr val="bg1"/>
              </a:solidFill>
              <a:latin typeface="Product Sans" panose="020B0604020202020204" charset="0"/>
            </a:endParaRPr>
          </a:p>
        </p:txBody>
      </p:sp>
      <p:sp>
        <p:nvSpPr>
          <p:cNvPr id="45" name="Text 1">
            <a:extLst>
              <a:ext uri="{FF2B5EF4-FFF2-40B4-BE49-F238E27FC236}">
                <a16:creationId xmlns:a16="http://schemas.microsoft.com/office/drawing/2014/main" id="{4CA25EBF-154A-66C2-79C8-466495A9A7BC}"/>
              </a:ext>
            </a:extLst>
          </p:cNvPr>
          <p:cNvSpPr/>
          <p:nvPr/>
        </p:nvSpPr>
        <p:spPr>
          <a:xfrm>
            <a:off x="2446592" y="4807010"/>
            <a:ext cx="940937" cy="220346"/>
          </a:xfrm>
          <a:prstGeom prst="rect">
            <a:avLst/>
          </a:prstGeom>
          <a:noFill/>
          <a:ln/>
        </p:spPr>
        <p:txBody>
          <a:bodyPr wrap="none" lIns="0" tIns="0" rIns="0" bIns="0" rtlCol="0" anchor="t"/>
          <a:lstStyle/>
          <a:p>
            <a:pPr algn="ctr">
              <a:lnSpc>
                <a:spcPts val="2000"/>
              </a:lnSpc>
            </a:pPr>
            <a:r>
              <a:rPr lang="en-US" sz="1200" b="1" dirty="0">
                <a:solidFill>
                  <a:schemeClr val="bg1"/>
                </a:solidFill>
                <a:latin typeface="Product Sans" panose="020B0604020202020204" charset="0"/>
                <a:ea typeface="Inter Bold" pitchFamily="34" charset="-122"/>
                <a:cs typeface="Inter Bold" pitchFamily="34" charset="-120"/>
              </a:rPr>
              <a:t>15 Mins</a:t>
            </a:r>
            <a:endParaRPr lang="en-US" sz="1200" dirty="0">
              <a:solidFill>
                <a:schemeClr val="bg1"/>
              </a:solidFill>
              <a:latin typeface="Product Sans" panose="020B0604020202020204" charset="0"/>
            </a:endParaRPr>
          </a:p>
        </p:txBody>
      </p:sp>
      <p:sp>
        <p:nvSpPr>
          <p:cNvPr id="46" name="Text 2">
            <a:extLst>
              <a:ext uri="{FF2B5EF4-FFF2-40B4-BE49-F238E27FC236}">
                <a16:creationId xmlns:a16="http://schemas.microsoft.com/office/drawing/2014/main" id="{FCAB8FAF-6657-2A50-0CCE-CFD1D751BCE1}"/>
              </a:ext>
            </a:extLst>
          </p:cNvPr>
          <p:cNvSpPr/>
          <p:nvPr/>
        </p:nvSpPr>
        <p:spPr>
          <a:xfrm>
            <a:off x="2344993" y="5114984"/>
            <a:ext cx="1425171" cy="526733"/>
          </a:xfrm>
          <a:prstGeom prst="rect">
            <a:avLst/>
          </a:prstGeom>
          <a:noFill/>
          <a:ln/>
        </p:spPr>
        <p:txBody>
          <a:bodyPr wrap="square" lIns="0" tIns="0" rIns="0" bIns="0" rtlCol="0" anchor="t"/>
          <a:lstStyle/>
          <a:p>
            <a:pPr algn="ctr"/>
            <a:r>
              <a:rPr lang="en-US" sz="1067" dirty="0">
                <a:solidFill>
                  <a:schemeClr val="bg1"/>
                </a:solidFill>
                <a:latin typeface="Product Sans" panose="020B0604020202020204" charset="0"/>
                <a:ea typeface="Inter" pitchFamily="34" charset="-122"/>
                <a:cs typeface="Inter" pitchFamily="34" charset="-120"/>
              </a:rPr>
              <a:t>Dubai Academic City</a:t>
            </a:r>
            <a:endParaRPr lang="en-US" sz="1067" dirty="0">
              <a:solidFill>
                <a:schemeClr val="bg1"/>
              </a:solidFill>
              <a:latin typeface="Product Sans" panose="020B0604020202020204" charset="0"/>
            </a:endParaRPr>
          </a:p>
        </p:txBody>
      </p:sp>
      <p:sp>
        <p:nvSpPr>
          <p:cNvPr id="48" name="Text 3">
            <a:extLst>
              <a:ext uri="{FF2B5EF4-FFF2-40B4-BE49-F238E27FC236}">
                <a16:creationId xmlns:a16="http://schemas.microsoft.com/office/drawing/2014/main" id="{632DEA68-EB37-F74A-1255-3855E5687D4C}"/>
              </a:ext>
            </a:extLst>
          </p:cNvPr>
          <p:cNvSpPr/>
          <p:nvPr/>
        </p:nvSpPr>
        <p:spPr>
          <a:xfrm>
            <a:off x="3983704" y="4781768"/>
            <a:ext cx="1130611" cy="220347"/>
          </a:xfrm>
          <a:prstGeom prst="rect">
            <a:avLst/>
          </a:prstGeom>
          <a:noFill/>
          <a:ln/>
        </p:spPr>
        <p:txBody>
          <a:bodyPr wrap="none" lIns="0" tIns="0" rIns="0" bIns="0" rtlCol="0" anchor="t"/>
          <a:lstStyle/>
          <a:p>
            <a:pPr algn="ctr">
              <a:lnSpc>
                <a:spcPts val="2000"/>
              </a:lnSpc>
            </a:pPr>
            <a:r>
              <a:rPr lang="en-US" sz="1200" b="1" dirty="0">
                <a:solidFill>
                  <a:schemeClr val="bg1"/>
                </a:solidFill>
                <a:latin typeface="Product Sans" panose="020B0604020202020204" charset="0"/>
                <a:ea typeface="Inter Bold" pitchFamily="34" charset="-122"/>
                <a:cs typeface="Inter Bold" pitchFamily="34" charset="-120"/>
              </a:rPr>
              <a:t>20 Mins</a:t>
            </a:r>
            <a:endParaRPr lang="en-US" sz="1200" dirty="0">
              <a:solidFill>
                <a:schemeClr val="bg1"/>
              </a:solidFill>
              <a:latin typeface="Product Sans" panose="020B0604020202020204" charset="0"/>
            </a:endParaRPr>
          </a:p>
        </p:txBody>
      </p:sp>
      <p:sp>
        <p:nvSpPr>
          <p:cNvPr id="49" name="Text 4">
            <a:extLst>
              <a:ext uri="{FF2B5EF4-FFF2-40B4-BE49-F238E27FC236}">
                <a16:creationId xmlns:a16="http://schemas.microsoft.com/office/drawing/2014/main" id="{B3976EE2-90C5-51A9-C82A-3914566B3E4A}"/>
              </a:ext>
            </a:extLst>
          </p:cNvPr>
          <p:cNvSpPr/>
          <p:nvPr/>
        </p:nvSpPr>
        <p:spPr>
          <a:xfrm>
            <a:off x="3780505" y="5105618"/>
            <a:ext cx="1425171" cy="602218"/>
          </a:xfrm>
          <a:prstGeom prst="rect">
            <a:avLst/>
          </a:prstGeom>
          <a:noFill/>
          <a:ln/>
        </p:spPr>
        <p:txBody>
          <a:bodyPr wrap="square" lIns="0" tIns="0" rIns="0" bIns="0" rtlCol="0" anchor="t"/>
          <a:lstStyle/>
          <a:p>
            <a:pPr algn="ctr"/>
            <a:r>
              <a:rPr lang="en-US" sz="1067" dirty="0">
                <a:solidFill>
                  <a:schemeClr val="bg1"/>
                </a:solidFill>
                <a:latin typeface="Product Sans" panose="020B0604020202020204" charset="0"/>
                <a:ea typeface="Inter" pitchFamily="34" charset="-122"/>
                <a:cs typeface="Inter" pitchFamily="34" charset="-120"/>
              </a:rPr>
              <a:t>Dubai Silicon Oasis</a:t>
            </a:r>
            <a:endParaRPr lang="en-US" sz="1067" dirty="0">
              <a:solidFill>
                <a:schemeClr val="bg1"/>
              </a:solidFill>
              <a:latin typeface="Product Sans" panose="020B0604020202020204" charset="0"/>
            </a:endParaRPr>
          </a:p>
        </p:txBody>
      </p:sp>
      <p:sp>
        <p:nvSpPr>
          <p:cNvPr id="51" name="Text 5">
            <a:extLst>
              <a:ext uri="{FF2B5EF4-FFF2-40B4-BE49-F238E27FC236}">
                <a16:creationId xmlns:a16="http://schemas.microsoft.com/office/drawing/2014/main" id="{39C8D1E0-4341-48FC-5275-4A42C32BBCE8}"/>
              </a:ext>
            </a:extLst>
          </p:cNvPr>
          <p:cNvSpPr/>
          <p:nvPr/>
        </p:nvSpPr>
        <p:spPr>
          <a:xfrm>
            <a:off x="935704" y="4791134"/>
            <a:ext cx="1130611" cy="236221"/>
          </a:xfrm>
          <a:prstGeom prst="rect">
            <a:avLst/>
          </a:prstGeom>
          <a:noFill/>
          <a:ln/>
        </p:spPr>
        <p:txBody>
          <a:bodyPr wrap="none" lIns="0" tIns="0" rIns="0" bIns="0" rtlCol="0" anchor="t"/>
          <a:lstStyle/>
          <a:p>
            <a:pPr algn="ctr">
              <a:lnSpc>
                <a:spcPts val="2000"/>
              </a:lnSpc>
            </a:pPr>
            <a:r>
              <a:rPr lang="en-US" sz="1200" b="1" dirty="0">
                <a:solidFill>
                  <a:schemeClr val="bg1"/>
                </a:solidFill>
                <a:latin typeface="Product Sans" panose="020B0604020202020204" charset="0"/>
                <a:ea typeface="Inter Bold" pitchFamily="34" charset="-122"/>
                <a:cs typeface="Inter Bold" pitchFamily="34" charset="-120"/>
              </a:rPr>
              <a:t>15 Mins</a:t>
            </a:r>
            <a:endParaRPr lang="en-US" sz="1200" dirty="0">
              <a:solidFill>
                <a:schemeClr val="bg1"/>
              </a:solidFill>
              <a:latin typeface="Product Sans" panose="020B0604020202020204" charset="0"/>
            </a:endParaRPr>
          </a:p>
        </p:txBody>
      </p:sp>
      <p:sp>
        <p:nvSpPr>
          <p:cNvPr id="52" name="Text 6">
            <a:extLst>
              <a:ext uri="{FF2B5EF4-FFF2-40B4-BE49-F238E27FC236}">
                <a16:creationId xmlns:a16="http://schemas.microsoft.com/office/drawing/2014/main" id="{B41E5F61-80BD-E746-6602-8FD849617D9F}"/>
              </a:ext>
            </a:extLst>
          </p:cNvPr>
          <p:cNvSpPr/>
          <p:nvPr/>
        </p:nvSpPr>
        <p:spPr>
          <a:xfrm>
            <a:off x="834104" y="5064184"/>
            <a:ext cx="1275298" cy="526733"/>
          </a:xfrm>
          <a:prstGeom prst="rect">
            <a:avLst/>
          </a:prstGeom>
          <a:noFill/>
          <a:ln/>
        </p:spPr>
        <p:txBody>
          <a:bodyPr wrap="square" lIns="0" tIns="0" rIns="0" bIns="0" rtlCol="0" anchor="t"/>
          <a:lstStyle/>
          <a:p>
            <a:pPr algn="ctr"/>
            <a:r>
              <a:rPr lang="en-US" sz="1067" dirty="0">
                <a:solidFill>
                  <a:schemeClr val="bg1"/>
                </a:solidFill>
                <a:latin typeface="Product Sans" panose="020B0604020202020204" charset="0"/>
                <a:ea typeface="Inter" pitchFamily="34" charset="-122"/>
                <a:cs typeface="Inter" pitchFamily="34" charset="-120"/>
              </a:rPr>
              <a:t>Al Maktoum International Airport</a:t>
            </a:r>
            <a:endParaRPr lang="en-US" sz="1067" dirty="0">
              <a:solidFill>
                <a:schemeClr val="bg1"/>
              </a:solidFill>
              <a:latin typeface="Product Sans" panose="020B0604020202020204" charset="0"/>
            </a:endParaRPr>
          </a:p>
        </p:txBody>
      </p:sp>
      <p:pic>
        <p:nvPicPr>
          <p:cNvPr id="15" name="Picture 14">
            <a:extLst>
              <a:ext uri="{FF2B5EF4-FFF2-40B4-BE49-F238E27FC236}">
                <a16:creationId xmlns:a16="http://schemas.microsoft.com/office/drawing/2014/main" id="{519E9A4E-D490-6397-B33A-5E32609603BA}"/>
              </a:ext>
            </a:extLst>
          </p:cNvPr>
          <p:cNvPicPr>
            <a:picLocks noChangeAspect="1"/>
          </p:cNvPicPr>
          <p:nvPr/>
        </p:nvPicPr>
        <p:blipFill>
          <a:blip r:embed="rId4"/>
          <a:stretch>
            <a:fillRect/>
          </a:stretch>
        </p:blipFill>
        <p:spPr>
          <a:xfrm>
            <a:off x="5446488" y="2237210"/>
            <a:ext cx="6454800" cy="4225351"/>
          </a:xfrm>
          <a:prstGeom prst="rect">
            <a:avLst/>
          </a:prstGeom>
        </p:spPr>
      </p:pic>
      <p:sp>
        <p:nvSpPr>
          <p:cNvPr id="17" name="Text 1">
            <a:extLst>
              <a:ext uri="{FF2B5EF4-FFF2-40B4-BE49-F238E27FC236}">
                <a16:creationId xmlns:a16="http://schemas.microsoft.com/office/drawing/2014/main" id="{C2A26E36-03EE-2F05-74EE-A40C8B845EBD}"/>
              </a:ext>
            </a:extLst>
          </p:cNvPr>
          <p:cNvSpPr/>
          <p:nvPr/>
        </p:nvSpPr>
        <p:spPr>
          <a:xfrm>
            <a:off x="970115" y="4131303"/>
            <a:ext cx="1890157" cy="236220"/>
          </a:xfrm>
          <a:prstGeom prst="rect">
            <a:avLst/>
          </a:prstGeom>
          <a:noFill/>
          <a:ln/>
        </p:spPr>
        <p:txBody>
          <a:bodyPr wrap="none" lIns="0" tIns="0" rIns="0" bIns="0" rtlCol="0" anchor="t"/>
          <a:lstStyle/>
          <a:p>
            <a:pPr>
              <a:lnSpc>
                <a:spcPts val="1833"/>
              </a:lnSpc>
            </a:pPr>
            <a:r>
              <a:rPr lang="en-US" sz="1600" b="1" dirty="0">
                <a:solidFill>
                  <a:schemeClr val="bg1"/>
                </a:solidFill>
                <a:latin typeface="Product Sans" panose="020B0604020202020204" charset="0"/>
                <a:ea typeface="Fraunces Extra Bold" pitchFamily="34" charset="-122"/>
              </a:rPr>
              <a:t>Key Landmarks</a:t>
            </a:r>
            <a:endParaRPr lang="en-US" sz="1600" dirty="0">
              <a:solidFill>
                <a:schemeClr val="bg1"/>
              </a:solidFill>
              <a:latin typeface="Product Sans" panose="020B0604020202020204" charset="0"/>
            </a:endParaRPr>
          </a:p>
        </p:txBody>
      </p:sp>
      <p:pic>
        <p:nvPicPr>
          <p:cNvPr id="22" name="Graphic 21" descr="Take Off with solid fill">
            <a:extLst>
              <a:ext uri="{FF2B5EF4-FFF2-40B4-BE49-F238E27FC236}">
                <a16:creationId xmlns:a16="http://schemas.microsoft.com/office/drawing/2014/main" id="{3475BD69-D1E5-CC1E-8351-FF4728B43E0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347025" y="4505633"/>
            <a:ext cx="324000" cy="324000"/>
          </a:xfrm>
          <a:prstGeom prst="rect">
            <a:avLst/>
          </a:prstGeom>
        </p:spPr>
      </p:pic>
      <p:pic>
        <p:nvPicPr>
          <p:cNvPr id="26" name="Graphic 25" descr="Graduation cap with solid fill">
            <a:extLst>
              <a:ext uri="{FF2B5EF4-FFF2-40B4-BE49-F238E27FC236}">
                <a16:creationId xmlns:a16="http://schemas.microsoft.com/office/drawing/2014/main" id="{F6F394A5-F939-9B69-526C-3A78E3EF756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792363" y="4476132"/>
            <a:ext cx="324000" cy="324000"/>
          </a:xfrm>
          <a:prstGeom prst="rect">
            <a:avLst/>
          </a:prstGeom>
        </p:spPr>
      </p:pic>
      <p:pic>
        <p:nvPicPr>
          <p:cNvPr id="29" name="Graphic 28" descr="Briefcase with solid fill">
            <a:extLst>
              <a:ext uri="{FF2B5EF4-FFF2-40B4-BE49-F238E27FC236}">
                <a16:creationId xmlns:a16="http://schemas.microsoft.com/office/drawing/2014/main" id="{493F371D-32DE-C4BC-CAF3-2F9485F51E5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370436" y="4461387"/>
            <a:ext cx="324000" cy="324000"/>
          </a:xfrm>
          <a:prstGeom prst="rect">
            <a:avLst/>
          </a:prstGeom>
        </p:spPr>
      </p:pic>
      <p:sp>
        <p:nvSpPr>
          <p:cNvPr id="30" name="Text 5">
            <a:extLst>
              <a:ext uri="{FF2B5EF4-FFF2-40B4-BE49-F238E27FC236}">
                <a16:creationId xmlns:a16="http://schemas.microsoft.com/office/drawing/2014/main" id="{AA4C768B-447E-02F9-B916-A321E29B9997}"/>
              </a:ext>
            </a:extLst>
          </p:cNvPr>
          <p:cNvSpPr/>
          <p:nvPr/>
        </p:nvSpPr>
        <p:spPr>
          <a:xfrm>
            <a:off x="940619" y="5828431"/>
            <a:ext cx="1130611" cy="236221"/>
          </a:xfrm>
          <a:prstGeom prst="rect">
            <a:avLst/>
          </a:prstGeom>
          <a:noFill/>
          <a:ln/>
        </p:spPr>
        <p:txBody>
          <a:bodyPr wrap="none" lIns="0" tIns="0" rIns="0" bIns="0" rtlCol="0" anchor="t"/>
          <a:lstStyle/>
          <a:p>
            <a:pPr algn="ctr">
              <a:lnSpc>
                <a:spcPts val="2000"/>
              </a:lnSpc>
            </a:pPr>
            <a:r>
              <a:rPr lang="en-US" sz="1200" b="1" dirty="0">
                <a:solidFill>
                  <a:schemeClr val="bg1"/>
                </a:solidFill>
                <a:latin typeface="Product Sans" panose="020B0604020202020204" charset="0"/>
                <a:ea typeface="Inter Bold" pitchFamily="34" charset="-122"/>
                <a:cs typeface="Inter Bold" pitchFamily="34" charset="-120"/>
              </a:rPr>
              <a:t>15 Mins</a:t>
            </a:r>
            <a:endParaRPr lang="en-US" sz="1200" dirty="0">
              <a:solidFill>
                <a:schemeClr val="bg1"/>
              </a:solidFill>
              <a:latin typeface="Product Sans" panose="020B0604020202020204" charset="0"/>
            </a:endParaRPr>
          </a:p>
        </p:txBody>
      </p:sp>
      <p:sp>
        <p:nvSpPr>
          <p:cNvPr id="32" name="Text 6">
            <a:extLst>
              <a:ext uri="{FF2B5EF4-FFF2-40B4-BE49-F238E27FC236}">
                <a16:creationId xmlns:a16="http://schemas.microsoft.com/office/drawing/2014/main" id="{4C6F9A6B-0A39-2D59-23DB-41D4DCF44933}"/>
              </a:ext>
            </a:extLst>
          </p:cNvPr>
          <p:cNvSpPr/>
          <p:nvPr/>
        </p:nvSpPr>
        <p:spPr>
          <a:xfrm>
            <a:off x="839019" y="6101481"/>
            <a:ext cx="1275298" cy="526733"/>
          </a:xfrm>
          <a:prstGeom prst="rect">
            <a:avLst/>
          </a:prstGeom>
          <a:noFill/>
          <a:ln/>
        </p:spPr>
        <p:txBody>
          <a:bodyPr wrap="square" lIns="0" tIns="0" rIns="0" bIns="0" rtlCol="0" anchor="t"/>
          <a:lstStyle/>
          <a:p>
            <a:pPr algn="ctr"/>
            <a:r>
              <a:rPr lang="en-US" sz="1067" dirty="0">
                <a:solidFill>
                  <a:schemeClr val="bg1"/>
                </a:solidFill>
                <a:latin typeface="Product Sans" panose="020B0604020202020204" charset="0"/>
                <a:ea typeface="Inter" pitchFamily="34" charset="-122"/>
                <a:cs typeface="Inter" pitchFamily="34" charset="-120"/>
              </a:rPr>
              <a:t>Global Village</a:t>
            </a:r>
            <a:endParaRPr lang="en-US" sz="1067" dirty="0">
              <a:solidFill>
                <a:schemeClr val="bg1"/>
              </a:solidFill>
              <a:latin typeface="Product Sans" panose="020B0604020202020204" charset="0"/>
            </a:endParaRPr>
          </a:p>
        </p:txBody>
      </p:sp>
      <p:pic>
        <p:nvPicPr>
          <p:cNvPr id="37" name="Graphic 36" descr="Shopping cart with solid fill">
            <a:extLst>
              <a:ext uri="{FF2B5EF4-FFF2-40B4-BE49-F238E27FC236}">
                <a16:creationId xmlns:a16="http://schemas.microsoft.com/office/drawing/2014/main" id="{63B4A3F4-F026-F8EC-32C8-CE7D8E55E538}"/>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332273" y="5552767"/>
            <a:ext cx="324000" cy="324000"/>
          </a:xfrm>
          <a:prstGeom prst="rect">
            <a:avLst/>
          </a:prstGeom>
        </p:spPr>
      </p:pic>
      <p:pic>
        <p:nvPicPr>
          <p:cNvPr id="39" name="Graphic 38" descr="Hospital with solid fill">
            <a:extLst>
              <a:ext uri="{FF2B5EF4-FFF2-40B4-BE49-F238E27FC236}">
                <a16:creationId xmlns:a16="http://schemas.microsoft.com/office/drawing/2014/main" id="{5A2B6526-A036-363C-D900-80A48A7E7627}"/>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2792366" y="5552765"/>
            <a:ext cx="324000" cy="324000"/>
          </a:xfrm>
          <a:prstGeom prst="rect">
            <a:avLst/>
          </a:prstGeom>
        </p:spPr>
      </p:pic>
      <p:sp>
        <p:nvSpPr>
          <p:cNvPr id="40" name="Text 1">
            <a:extLst>
              <a:ext uri="{FF2B5EF4-FFF2-40B4-BE49-F238E27FC236}">
                <a16:creationId xmlns:a16="http://schemas.microsoft.com/office/drawing/2014/main" id="{F7C3611B-F50B-8538-4229-94C7BC3215A0}"/>
              </a:ext>
            </a:extLst>
          </p:cNvPr>
          <p:cNvSpPr/>
          <p:nvPr/>
        </p:nvSpPr>
        <p:spPr>
          <a:xfrm>
            <a:off x="2451507" y="5829559"/>
            <a:ext cx="940937" cy="220346"/>
          </a:xfrm>
          <a:prstGeom prst="rect">
            <a:avLst/>
          </a:prstGeom>
          <a:noFill/>
          <a:ln/>
        </p:spPr>
        <p:txBody>
          <a:bodyPr wrap="none" lIns="0" tIns="0" rIns="0" bIns="0" rtlCol="0" anchor="t"/>
          <a:lstStyle/>
          <a:p>
            <a:pPr algn="ctr">
              <a:lnSpc>
                <a:spcPts val="2000"/>
              </a:lnSpc>
            </a:pPr>
            <a:r>
              <a:rPr lang="en-US" sz="1200" b="1" dirty="0">
                <a:solidFill>
                  <a:schemeClr val="bg1"/>
                </a:solidFill>
                <a:latin typeface="Product Sans" panose="020B0604020202020204" charset="0"/>
                <a:ea typeface="Inter Bold" pitchFamily="34" charset="-122"/>
                <a:cs typeface="Inter Bold" pitchFamily="34" charset="-120"/>
              </a:rPr>
              <a:t>15 Mins</a:t>
            </a:r>
            <a:endParaRPr lang="en-US" sz="1200" dirty="0">
              <a:solidFill>
                <a:schemeClr val="bg1"/>
              </a:solidFill>
              <a:latin typeface="Product Sans" panose="020B0604020202020204" charset="0"/>
            </a:endParaRPr>
          </a:p>
        </p:txBody>
      </p:sp>
      <p:sp>
        <p:nvSpPr>
          <p:cNvPr id="41" name="Text 2">
            <a:extLst>
              <a:ext uri="{FF2B5EF4-FFF2-40B4-BE49-F238E27FC236}">
                <a16:creationId xmlns:a16="http://schemas.microsoft.com/office/drawing/2014/main" id="{857A6DE1-A9D1-D84C-F99C-F14B87441C31}"/>
              </a:ext>
            </a:extLst>
          </p:cNvPr>
          <p:cNvSpPr/>
          <p:nvPr/>
        </p:nvSpPr>
        <p:spPr>
          <a:xfrm>
            <a:off x="2305664" y="6137534"/>
            <a:ext cx="1275299" cy="220346"/>
          </a:xfrm>
          <a:prstGeom prst="rect">
            <a:avLst/>
          </a:prstGeom>
          <a:noFill/>
          <a:ln/>
        </p:spPr>
        <p:txBody>
          <a:bodyPr wrap="square" lIns="0" tIns="0" rIns="0" bIns="0" rtlCol="0" anchor="t"/>
          <a:lstStyle/>
          <a:p>
            <a:pPr algn="ctr"/>
            <a:r>
              <a:rPr lang="en-US" sz="1067" dirty="0">
                <a:solidFill>
                  <a:schemeClr val="bg1"/>
                </a:solidFill>
                <a:latin typeface="Product Sans" panose="020B0604020202020204" charset="0"/>
                <a:ea typeface="Inter" pitchFamily="34" charset="-122"/>
                <a:cs typeface="Inter" pitchFamily="34" charset="-120"/>
              </a:rPr>
              <a:t>NMC Royal Hospital</a:t>
            </a:r>
            <a:endParaRPr lang="en-US" sz="1067" dirty="0">
              <a:solidFill>
                <a:schemeClr val="bg1"/>
              </a:solidFill>
              <a:latin typeface="Product Sans" panose="020B0604020202020204" charset="0"/>
            </a:endParaRPr>
          </a:p>
        </p:txBody>
      </p:sp>
      <p:pic>
        <p:nvPicPr>
          <p:cNvPr id="43" name="Graphic 42" descr="City with solid fill">
            <a:extLst>
              <a:ext uri="{FF2B5EF4-FFF2-40B4-BE49-F238E27FC236}">
                <a16:creationId xmlns:a16="http://schemas.microsoft.com/office/drawing/2014/main" id="{A0592FE7-F31E-69D0-4C1F-0AB3AD5BFC11}"/>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4385188" y="5552766"/>
            <a:ext cx="324000" cy="324000"/>
          </a:xfrm>
          <a:prstGeom prst="rect">
            <a:avLst/>
          </a:prstGeom>
        </p:spPr>
      </p:pic>
      <p:sp>
        <p:nvSpPr>
          <p:cNvPr id="44" name="Text 3">
            <a:extLst>
              <a:ext uri="{FF2B5EF4-FFF2-40B4-BE49-F238E27FC236}">
                <a16:creationId xmlns:a16="http://schemas.microsoft.com/office/drawing/2014/main" id="{735E48FA-A583-46B7-5AEE-A97121714C22}"/>
              </a:ext>
            </a:extLst>
          </p:cNvPr>
          <p:cNvSpPr/>
          <p:nvPr/>
        </p:nvSpPr>
        <p:spPr>
          <a:xfrm>
            <a:off x="3973871" y="5833821"/>
            <a:ext cx="1130611" cy="220347"/>
          </a:xfrm>
          <a:prstGeom prst="rect">
            <a:avLst/>
          </a:prstGeom>
          <a:noFill/>
          <a:ln/>
        </p:spPr>
        <p:txBody>
          <a:bodyPr wrap="none" lIns="0" tIns="0" rIns="0" bIns="0" rtlCol="0" anchor="t"/>
          <a:lstStyle/>
          <a:p>
            <a:pPr algn="ctr">
              <a:lnSpc>
                <a:spcPts val="2000"/>
              </a:lnSpc>
            </a:pPr>
            <a:r>
              <a:rPr lang="en-US" sz="1200" b="1" dirty="0">
                <a:solidFill>
                  <a:schemeClr val="bg1"/>
                </a:solidFill>
                <a:latin typeface="Product Sans" panose="020B0604020202020204" charset="0"/>
                <a:ea typeface="Inter Bold" pitchFamily="34" charset="-122"/>
                <a:cs typeface="Inter Bold" pitchFamily="34" charset="-120"/>
              </a:rPr>
              <a:t>25 Mins</a:t>
            </a:r>
            <a:endParaRPr lang="en-US" sz="1200" dirty="0">
              <a:solidFill>
                <a:schemeClr val="bg1"/>
              </a:solidFill>
              <a:latin typeface="Product Sans" panose="020B0604020202020204" charset="0"/>
            </a:endParaRPr>
          </a:p>
        </p:txBody>
      </p:sp>
      <p:sp>
        <p:nvSpPr>
          <p:cNvPr id="47" name="Text 4">
            <a:extLst>
              <a:ext uri="{FF2B5EF4-FFF2-40B4-BE49-F238E27FC236}">
                <a16:creationId xmlns:a16="http://schemas.microsoft.com/office/drawing/2014/main" id="{1EBF13C8-3145-A014-4D4E-CD3C0357B7C5}"/>
              </a:ext>
            </a:extLst>
          </p:cNvPr>
          <p:cNvSpPr/>
          <p:nvPr/>
        </p:nvSpPr>
        <p:spPr>
          <a:xfrm>
            <a:off x="3859161" y="6142923"/>
            <a:ext cx="1385104" cy="231507"/>
          </a:xfrm>
          <a:prstGeom prst="rect">
            <a:avLst/>
          </a:prstGeom>
          <a:noFill/>
          <a:ln/>
        </p:spPr>
        <p:txBody>
          <a:bodyPr wrap="square" lIns="0" tIns="0" rIns="0" bIns="0" rtlCol="0" anchor="t"/>
          <a:lstStyle/>
          <a:p>
            <a:pPr algn="ctr"/>
            <a:r>
              <a:rPr lang="en-US" sz="1067" dirty="0">
                <a:solidFill>
                  <a:schemeClr val="bg1"/>
                </a:solidFill>
                <a:latin typeface="Product Sans" panose="020B0604020202020204" charset="0"/>
                <a:ea typeface="Inter" pitchFamily="34" charset="-122"/>
                <a:cs typeface="Inter" pitchFamily="34" charset="-120"/>
              </a:rPr>
              <a:t>Downtown Dubai</a:t>
            </a:r>
            <a:endParaRPr lang="en-US" sz="1067" dirty="0">
              <a:solidFill>
                <a:schemeClr val="bg1"/>
              </a:solidFill>
              <a:latin typeface="Product Sans" panose="020B0604020202020204" charset="0"/>
            </a:endParaRPr>
          </a:p>
        </p:txBody>
      </p:sp>
    </p:spTree>
    <p:extLst>
      <p:ext uri="{BB962C8B-B14F-4D97-AF65-F5344CB8AC3E}">
        <p14:creationId xmlns:p14="http://schemas.microsoft.com/office/powerpoint/2010/main" val="30542829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326" y="0"/>
            <a:ext cx="12173674" cy="6858000"/>
            <a:chOff x="104471" y="75972"/>
            <a:chExt cx="13467201" cy="9119997"/>
          </a:xfrm>
        </p:grpSpPr>
        <p:sp>
          <p:nvSpPr>
            <p:cNvPr id="3" name="Freeform 3"/>
            <p:cNvSpPr/>
            <p:nvPr/>
          </p:nvSpPr>
          <p:spPr>
            <a:xfrm>
              <a:off x="104471" y="75972"/>
              <a:ext cx="13467201" cy="9119997"/>
            </a:xfrm>
            <a:custGeom>
              <a:avLst/>
              <a:gdLst/>
              <a:ahLst/>
              <a:cxnLst/>
              <a:rect l="l" t="t" r="r" b="b"/>
              <a:pathLst>
                <a:path w="13296012" h="9119997">
                  <a:moveTo>
                    <a:pt x="13296012" y="0"/>
                  </a:moveTo>
                  <a:lnTo>
                    <a:pt x="0" y="0"/>
                  </a:lnTo>
                  <a:lnTo>
                    <a:pt x="0" y="9119997"/>
                  </a:lnTo>
                  <a:lnTo>
                    <a:pt x="13296012" y="9119997"/>
                  </a:lnTo>
                  <a:lnTo>
                    <a:pt x="13296012" y="0"/>
                  </a:lnTo>
                  <a:close/>
                </a:path>
              </a:pathLst>
            </a:custGeom>
            <a:solidFill>
              <a:srgbClr val="02594C"/>
            </a:solidFill>
          </p:spPr>
          <p:txBody>
            <a:bodyPr/>
            <a:lstStyle/>
            <a:p>
              <a:endParaRPr lang="en-AE" sz="1600" dirty="0">
                <a:latin typeface="Product Sans" panose="020B0604020202020204" charset="0"/>
              </a:endParaRPr>
            </a:p>
          </p:txBody>
        </p:sp>
      </p:grpSp>
      <p:grpSp>
        <p:nvGrpSpPr>
          <p:cNvPr id="4" name="Group 4"/>
          <p:cNvGrpSpPr/>
          <p:nvPr/>
        </p:nvGrpSpPr>
        <p:grpSpPr>
          <a:xfrm>
            <a:off x="12037253" y="3430603"/>
            <a:ext cx="154747" cy="3427397"/>
            <a:chOff x="0" y="0"/>
            <a:chExt cx="864447" cy="5184139"/>
          </a:xfrm>
        </p:grpSpPr>
        <p:sp>
          <p:nvSpPr>
            <p:cNvPr id="5" name="Freeform 5"/>
            <p:cNvSpPr/>
            <p:nvPr/>
          </p:nvSpPr>
          <p:spPr>
            <a:xfrm>
              <a:off x="0" y="0"/>
              <a:ext cx="863981" cy="5184013"/>
            </a:xfrm>
            <a:custGeom>
              <a:avLst/>
              <a:gdLst/>
              <a:ahLst/>
              <a:cxnLst/>
              <a:rect l="l" t="t" r="r" b="b"/>
              <a:pathLst>
                <a:path w="863981" h="5184013">
                  <a:moveTo>
                    <a:pt x="863981" y="0"/>
                  </a:moveTo>
                  <a:lnTo>
                    <a:pt x="0" y="0"/>
                  </a:lnTo>
                  <a:lnTo>
                    <a:pt x="0" y="5184013"/>
                  </a:lnTo>
                  <a:lnTo>
                    <a:pt x="863981" y="5184013"/>
                  </a:lnTo>
                  <a:lnTo>
                    <a:pt x="863981" y="0"/>
                  </a:lnTo>
                  <a:close/>
                </a:path>
              </a:pathLst>
            </a:custGeom>
            <a:solidFill>
              <a:srgbClr val="D5B997"/>
            </a:solidFill>
          </p:spPr>
          <p:txBody>
            <a:bodyPr/>
            <a:lstStyle/>
            <a:p>
              <a:endParaRPr lang="en-AE" sz="1200"/>
            </a:p>
          </p:txBody>
        </p:sp>
      </p:grpSp>
      <p:grpSp>
        <p:nvGrpSpPr>
          <p:cNvPr id="7" name="Group 7"/>
          <p:cNvGrpSpPr/>
          <p:nvPr/>
        </p:nvGrpSpPr>
        <p:grpSpPr>
          <a:xfrm>
            <a:off x="746335" y="0"/>
            <a:ext cx="43315" cy="1159377"/>
            <a:chOff x="0" y="0"/>
            <a:chExt cx="48260" cy="2160693"/>
          </a:xfrm>
        </p:grpSpPr>
        <p:sp>
          <p:nvSpPr>
            <p:cNvPr id="8" name="Freeform 8"/>
            <p:cNvSpPr/>
            <p:nvPr/>
          </p:nvSpPr>
          <p:spPr>
            <a:xfrm>
              <a:off x="0" y="0"/>
              <a:ext cx="48006" cy="2160016"/>
            </a:xfrm>
            <a:custGeom>
              <a:avLst/>
              <a:gdLst/>
              <a:ahLst/>
              <a:cxnLst/>
              <a:rect l="l" t="t" r="r" b="b"/>
              <a:pathLst>
                <a:path w="48006" h="2160016">
                  <a:moveTo>
                    <a:pt x="48006" y="0"/>
                  </a:moveTo>
                  <a:lnTo>
                    <a:pt x="0" y="0"/>
                  </a:lnTo>
                  <a:lnTo>
                    <a:pt x="0" y="2160016"/>
                  </a:lnTo>
                  <a:lnTo>
                    <a:pt x="48006" y="2160016"/>
                  </a:lnTo>
                  <a:lnTo>
                    <a:pt x="48006" y="0"/>
                  </a:lnTo>
                  <a:close/>
                </a:path>
              </a:pathLst>
            </a:custGeom>
            <a:solidFill>
              <a:srgbClr val="D5B997"/>
            </a:solidFill>
          </p:spPr>
          <p:txBody>
            <a:bodyPr/>
            <a:lstStyle/>
            <a:p>
              <a:endParaRPr lang="en-AE" sz="1200"/>
            </a:p>
          </p:txBody>
        </p:sp>
      </p:grpSp>
      <p:grpSp>
        <p:nvGrpSpPr>
          <p:cNvPr id="9" name="Group 9"/>
          <p:cNvGrpSpPr/>
          <p:nvPr/>
        </p:nvGrpSpPr>
        <p:grpSpPr>
          <a:xfrm>
            <a:off x="734727" y="2229517"/>
            <a:ext cx="43087" cy="4628483"/>
            <a:chOff x="0" y="0"/>
            <a:chExt cx="47753" cy="5129674"/>
          </a:xfrm>
        </p:grpSpPr>
        <p:sp>
          <p:nvSpPr>
            <p:cNvPr id="10" name="Freeform 10"/>
            <p:cNvSpPr/>
            <p:nvPr/>
          </p:nvSpPr>
          <p:spPr>
            <a:xfrm>
              <a:off x="0" y="0"/>
              <a:ext cx="47753" cy="5129674"/>
            </a:xfrm>
            <a:custGeom>
              <a:avLst/>
              <a:gdLst/>
              <a:ahLst/>
              <a:cxnLst/>
              <a:rect l="l" t="t" r="r" b="b"/>
              <a:pathLst>
                <a:path w="48006" h="5227828">
                  <a:moveTo>
                    <a:pt x="48006" y="0"/>
                  </a:moveTo>
                  <a:lnTo>
                    <a:pt x="0" y="0"/>
                  </a:lnTo>
                  <a:lnTo>
                    <a:pt x="0" y="5227828"/>
                  </a:lnTo>
                  <a:lnTo>
                    <a:pt x="48006" y="5227828"/>
                  </a:lnTo>
                  <a:lnTo>
                    <a:pt x="48006" y="0"/>
                  </a:lnTo>
                  <a:close/>
                </a:path>
              </a:pathLst>
            </a:custGeom>
            <a:solidFill>
              <a:srgbClr val="D5B997"/>
            </a:solidFill>
          </p:spPr>
          <p:txBody>
            <a:bodyPr/>
            <a:lstStyle/>
            <a:p>
              <a:endParaRPr lang="en-AE" sz="1200"/>
            </a:p>
          </p:txBody>
        </p:sp>
      </p:grpSp>
      <p:sp>
        <p:nvSpPr>
          <p:cNvPr id="12" name="TextBox 12"/>
          <p:cNvSpPr txBox="1"/>
          <p:nvPr/>
        </p:nvSpPr>
        <p:spPr>
          <a:xfrm>
            <a:off x="9489745" y="6539196"/>
            <a:ext cx="2438616" cy="180178"/>
          </a:xfrm>
          <a:prstGeom prst="rect">
            <a:avLst/>
          </a:prstGeom>
        </p:spPr>
        <p:txBody>
          <a:bodyPr lIns="0" tIns="0" rIns="0" bIns="0" rtlCol="0" anchor="t">
            <a:spAutoFit/>
          </a:bodyPr>
          <a:lstStyle/>
          <a:p>
            <a:pPr algn="r">
              <a:lnSpc>
                <a:spcPts val="1475"/>
              </a:lnSpc>
              <a:spcBef>
                <a:spcPct val="0"/>
              </a:spcBef>
            </a:pPr>
            <a:r>
              <a:rPr lang="en-US" sz="1229" spc="-22">
                <a:solidFill>
                  <a:srgbClr val="D9D9D9"/>
                </a:solidFill>
                <a:latin typeface="Product Sans"/>
              </a:rPr>
              <a:t>www.jamalakim.com</a:t>
            </a:r>
          </a:p>
        </p:txBody>
      </p:sp>
      <p:sp>
        <p:nvSpPr>
          <p:cNvPr id="13" name="TextBox 12">
            <a:extLst>
              <a:ext uri="{FF2B5EF4-FFF2-40B4-BE49-F238E27FC236}">
                <a16:creationId xmlns:a16="http://schemas.microsoft.com/office/drawing/2014/main" id="{B26A06F2-7D71-4AC6-1F8A-7F6BD3815304}"/>
              </a:ext>
            </a:extLst>
          </p:cNvPr>
          <p:cNvSpPr txBox="1"/>
          <p:nvPr/>
        </p:nvSpPr>
        <p:spPr>
          <a:xfrm>
            <a:off x="2218944" y="-1706880"/>
            <a:ext cx="184731" cy="276999"/>
          </a:xfrm>
          <a:prstGeom prst="rect">
            <a:avLst/>
          </a:prstGeom>
          <a:noFill/>
        </p:spPr>
        <p:txBody>
          <a:bodyPr wrap="none" rtlCol="0">
            <a:spAutoFit/>
          </a:bodyPr>
          <a:lstStyle/>
          <a:p>
            <a:endParaRPr lang="en-AE" sz="1200" dirty="0"/>
          </a:p>
        </p:txBody>
      </p:sp>
      <p:sp>
        <p:nvSpPr>
          <p:cNvPr id="11" name="Text 0">
            <a:extLst>
              <a:ext uri="{FF2B5EF4-FFF2-40B4-BE49-F238E27FC236}">
                <a16:creationId xmlns:a16="http://schemas.microsoft.com/office/drawing/2014/main" id="{1900238F-1D66-DE16-177C-13BF0E6D932C}"/>
              </a:ext>
            </a:extLst>
          </p:cNvPr>
          <p:cNvSpPr/>
          <p:nvPr/>
        </p:nvSpPr>
        <p:spPr>
          <a:xfrm>
            <a:off x="711200" y="1498600"/>
            <a:ext cx="3242389" cy="405289"/>
          </a:xfrm>
          <a:prstGeom prst="rect">
            <a:avLst/>
          </a:prstGeom>
          <a:noFill/>
          <a:ln/>
        </p:spPr>
        <p:txBody>
          <a:bodyPr wrap="none" lIns="0" tIns="0" rIns="0" bIns="0" rtlCol="0" anchor="t"/>
          <a:lstStyle/>
          <a:p>
            <a:pPr>
              <a:lnSpc>
                <a:spcPts val="3167"/>
              </a:lnSpc>
            </a:pPr>
            <a:r>
              <a:rPr lang="en-US" sz="3733" spc="-21" dirty="0">
                <a:solidFill>
                  <a:srgbClr val="D5B997"/>
                </a:solidFill>
                <a:latin typeface="Product Sans" panose="020B0604020202020204" charset="0"/>
              </a:rPr>
              <a:t>The Valley: </a:t>
            </a:r>
            <a:r>
              <a:rPr lang="en-US" sz="3733" spc="-21" dirty="0">
                <a:solidFill>
                  <a:schemeClr val="bg1"/>
                </a:solidFill>
                <a:latin typeface="Product Sans" panose="020B0604020202020204" charset="0"/>
              </a:rPr>
              <a:t>Luxury Townhouse Collection</a:t>
            </a:r>
          </a:p>
        </p:txBody>
      </p:sp>
      <p:sp>
        <p:nvSpPr>
          <p:cNvPr id="15" name="Text 2">
            <a:extLst>
              <a:ext uri="{FF2B5EF4-FFF2-40B4-BE49-F238E27FC236}">
                <a16:creationId xmlns:a16="http://schemas.microsoft.com/office/drawing/2014/main" id="{B79D6607-AC8D-FE6A-378B-1EFE05E74134}"/>
              </a:ext>
            </a:extLst>
          </p:cNvPr>
          <p:cNvSpPr/>
          <p:nvPr/>
        </p:nvSpPr>
        <p:spPr>
          <a:xfrm>
            <a:off x="926524" y="2225858"/>
            <a:ext cx="10530749" cy="725805"/>
          </a:xfrm>
          <a:prstGeom prst="rect">
            <a:avLst/>
          </a:prstGeom>
          <a:noFill/>
          <a:ln/>
        </p:spPr>
        <p:txBody>
          <a:bodyPr wrap="square" lIns="0" tIns="0" rIns="0" bIns="0" rtlCol="0" anchor="t"/>
          <a:lstStyle/>
          <a:p>
            <a:pPr marL="0" indent="0">
              <a:buNone/>
            </a:pPr>
            <a:r>
              <a:rPr lang="en-US" b="1" dirty="0">
                <a:solidFill>
                  <a:schemeClr val="bg1"/>
                </a:solidFill>
                <a:latin typeface="Product Sans" panose="020B0604020202020204"/>
                <a:ea typeface="Inter" pitchFamily="34" charset="-122"/>
                <a:cs typeface="Inter" pitchFamily="34" charset="-120"/>
              </a:rPr>
              <a:t>Discover a new standard of sophisticated living with our 3–5-bedroom configurations, tailored to meet your every need.</a:t>
            </a:r>
            <a:endParaRPr lang="en-US" b="1" dirty="0">
              <a:solidFill>
                <a:schemeClr val="bg1"/>
              </a:solidFill>
              <a:latin typeface="Product Sans" panose="020B0604020202020204"/>
            </a:endParaRPr>
          </a:p>
        </p:txBody>
      </p:sp>
      <p:sp>
        <p:nvSpPr>
          <p:cNvPr id="16" name="Text 1">
            <a:extLst>
              <a:ext uri="{FF2B5EF4-FFF2-40B4-BE49-F238E27FC236}">
                <a16:creationId xmlns:a16="http://schemas.microsoft.com/office/drawing/2014/main" id="{76E57BA2-7CBC-177A-4AE7-8552C1CED696}"/>
              </a:ext>
            </a:extLst>
          </p:cNvPr>
          <p:cNvSpPr/>
          <p:nvPr/>
        </p:nvSpPr>
        <p:spPr>
          <a:xfrm>
            <a:off x="941270" y="2788814"/>
            <a:ext cx="3695700" cy="354330"/>
          </a:xfrm>
          <a:prstGeom prst="rect">
            <a:avLst/>
          </a:prstGeom>
          <a:noFill/>
          <a:ln/>
        </p:spPr>
        <p:txBody>
          <a:bodyPr wrap="none" lIns="0" tIns="0" rIns="0" bIns="0" rtlCol="0" anchor="t"/>
          <a:lstStyle/>
          <a:p>
            <a:pPr marL="0" indent="0">
              <a:lnSpc>
                <a:spcPts val="2750"/>
              </a:lnSpc>
              <a:buNone/>
            </a:pPr>
            <a:r>
              <a:rPr lang="en-US" sz="1600" b="1" dirty="0">
                <a:solidFill>
                  <a:schemeClr val="bg1"/>
                </a:solidFill>
                <a:latin typeface="Product Sans" panose="020B0604020202020204"/>
                <a:ea typeface="Inter Bold" pitchFamily="34" charset="-122"/>
                <a:cs typeface="Inter Bold" pitchFamily="34" charset="-120"/>
              </a:rPr>
              <a:t>Exquisite Clusters</a:t>
            </a:r>
            <a:endParaRPr lang="en-US" sz="1600" dirty="0">
              <a:solidFill>
                <a:schemeClr val="bg1"/>
              </a:solidFill>
              <a:latin typeface="Product Sans" panose="020B0604020202020204"/>
            </a:endParaRPr>
          </a:p>
        </p:txBody>
      </p:sp>
      <p:sp>
        <p:nvSpPr>
          <p:cNvPr id="17" name="Text 2">
            <a:extLst>
              <a:ext uri="{FF2B5EF4-FFF2-40B4-BE49-F238E27FC236}">
                <a16:creationId xmlns:a16="http://schemas.microsoft.com/office/drawing/2014/main" id="{172D31BE-05A6-789E-5609-ED79F05F04FE}"/>
              </a:ext>
            </a:extLst>
          </p:cNvPr>
          <p:cNvSpPr/>
          <p:nvPr/>
        </p:nvSpPr>
        <p:spPr>
          <a:xfrm>
            <a:off x="941271" y="4549810"/>
            <a:ext cx="5068558" cy="2287548"/>
          </a:xfrm>
          <a:prstGeom prst="rect">
            <a:avLst/>
          </a:prstGeom>
          <a:noFill/>
          <a:ln/>
        </p:spPr>
        <p:txBody>
          <a:bodyPr wrap="square" lIns="0" tIns="0" rIns="0" bIns="0" rtlCol="0" anchor="t"/>
          <a:lstStyle/>
          <a:p>
            <a:r>
              <a:rPr lang="en-US" sz="1600" dirty="0">
                <a:solidFill>
                  <a:schemeClr val="bg1"/>
                </a:solidFill>
                <a:latin typeface="Product Sans" panose="020B0604020202020204"/>
                <a:ea typeface="Inter" pitchFamily="34" charset="-122"/>
                <a:cs typeface="Inter" pitchFamily="34" charset="-120"/>
              </a:rPr>
              <a:t>Choose from eight meticulously planned clusters, each offering a unique living experience:</a:t>
            </a:r>
          </a:p>
          <a:p>
            <a:pPr marL="285750" indent="-285750">
              <a:buFont typeface="Arial" panose="020B0604020202020204" pitchFamily="34" charset="0"/>
              <a:buChar char="•"/>
            </a:pPr>
            <a:r>
              <a:rPr lang="en-US" sz="1400" dirty="0">
                <a:solidFill>
                  <a:schemeClr val="bg1"/>
                </a:solidFill>
                <a:latin typeface="Product Sans" panose="020B0604020202020204"/>
                <a:ea typeface="Inter" pitchFamily="34" charset="-122"/>
                <a:cs typeface="Inter" pitchFamily="34" charset="-120"/>
              </a:rPr>
              <a:t>Eden: Serene garden oasis</a:t>
            </a:r>
            <a:endParaRPr lang="en-US" sz="1400" dirty="0">
              <a:solidFill>
                <a:schemeClr val="bg1"/>
              </a:solidFill>
              <a:latin typeface="Product Sans" panose="020B0604020202020204"/>
            </a:endParaRPr>
          </a:p>
          <a:p>
            <a:pPr marL="285750" indent="-285750">
              <a:buFont typeface="Arial" panose="020B0604020202020204" pitchFamily="34" charset="0"/>
              <a:buChar char="•"/>
            </a:pPr>
            <a:r>
              <a:rPr lang="en-US" sz="1400" dirty="0">
                <a:solidFill>
                  <a:schemeClr val="bg1"/>
                </a:solidFill>
                <a:latin typeface="Product Sans" panose="020B0604020202020204"/>
                <a:ea typeface="Inter" pitchFamily="34" charset="-122"/>
                <a:cs typeface="Inter" pitchFamily="34" charset="-120"/>
              </a:rPr>
              <a:t>Nara: Zen-inspired tranquility</a:t>
            </a:r>
            <a:endParaRPr lang="en-US" sz="1400" dirty="0">
              <a:solidFill>
                <a:schemeClr val="bg1"/>
              </a:solidFill>
              <a:latin typeface="Product Sans" panose="020B0604020202020204"/>
            </a:endParaRPr>
          </a:p>
          <a:p>
            <a:pPr marL="285750" indent="-285750">
              <a:buFont typeface="Arial" panose="020B0604020202020204" pitchFamily="34" charset="0"/>
              <a:buChar char="•"/>
            </a:pPr>
            <a:r>
              <a:rPr lang="en-US" sz="1400" dirty="0">
                <a:solidFill>
                  <a:schemeClr val="bg1"/>
                </a:solidFill>
                <a:latin typeface="Product Sans" panose="020B0604020202020204"/>
                <a:ea typeface="Inter" pitchFamily="34" charset="-122"/>
                <a:cs typeface="Inter" pitchFamily="34" charset="-120"/>
              </a:rPr>
              <a:t>Talia: Mediterranean charm</a:t>
            </a:r>
            <a:endParaRPr lang="en-US" sz="1400" dirty="0">
              <a:solidFill>
                <a:schemeClr val="bg1"/>
              </a:solidFill>
              <a:latin typeface="Product Sans" panose="020B0604020202020204"/>
            </a:endParaRPr>
          </a:p>
          <a:p>
            <a:pPr marL="285750" indent="-285750">
              <a:buFont typeface="Arial" panose="020B0604020202020204" pitchFamily="34" charset="0"/>
              <a:buChar char="•"/>
            </a:pPr>
            <a:r>
              <a:rPr lang="en-US" sz="1400" dirty="0">
                <a:solidFill>
                  <a:schemeClr val="bg1"/>
                </a:solidFill>
                <a:latin typeface="Product Sans" panose="020B0604020202020204"/>
                <a:ea typeface="Inter" pitchFamily="34" charset="-122"/>
                <a:cs typeface="Inter" pitchFamily="34" charset="-120"/>
              </a:rPr>
              <a:t>Orania: Contemporary elegance</a:t>
            </a:r>
          </a:p>
          <a:p>
            <a:pPr marL="285750" indent="-285750">
              <a:buFont typeface="Arial" panose="020B0604020202020204" pitchFamily="34" charset="0"/>
              <a:buChar char="•"/>
            </a:pPr>
            <a:r>
              <a:rPr lang="en-US" sz="1400" dirty="0">
                <a:solidFill>
                  <a:schemeClr val="bg1"/>
                </a:solidFill>
                <a:latin typeface="Product Sans" panose="020B0604020202020204"/>
                <a:ea typeface="Inter" pitchFamily="34" charset="-122"/>
                <a:cs typeface="Inter" pitchFamily="34" charset="-120"/>
              </a:rPr>
              <a:t>The Farm Gardens: Rural sophistication</a:t>
            </a:r>
          </a:p>
          <a:p>
            <a:pPr marL="285750" indent="-285750">
              <a:buFont typeface="Arial" panose="020B0604020202020204" pitchFamily="34" charset="0"/>
              <a:buChar char="•"/>
            </a:pPr>
            <a:r>
              <a:rPr lang="en-US" sz="1400" dirty="0">
                <a:solidFill>
                  <a:schemeClr val="bg1"/>
                </a:solidFill>
                <a:latin typeface="Product Sans" panose="020B0604020202020204"/>
                <a:ea typeface="Inter" pitchFamily="34" charset="-122"/>
                <a:cs typeface="Inter" pitchFamily="34" charset="-120"/>
              </a:rPr>
              <a:t>Elora: Riverside luxury</a:t>
            </a:r>
            <a:endParaRPr lang="en-US" sz="1400" dirty="0">
              <a:solidFill>
                <a:schemeClr val="bg1"/>
              </a:solidFill>
              <a:latin typeface="Product Sans" panose="020B0604020202020204"/>
            </a:endParaRPr>
          </a:p>
          <a:p>
            <a:pPr marL="285750" indent="-285750">
              <a:buFont typeface="Arial" panose="020B0604020202020204" pitchFamily="34" charset="0"/>
              <a:buChar char="•"/>
            </a:pPr>
            <a:r>
              <a:rPr lang="en-US" sz="1400" dirty="0" err="1">
                <a:solidFill>
                  <a:schemeClr val="bg1"/>
                </a:solidFill>
                <a:latin typeface="Product Sans" panose="020B0604020202020204"/>
                <a:ea typeface="Inter" pitchFamily="34" charset="-122"/>
                <a:cs typeface="Inter" pitchFamily="34" charset="-120"/>
              </a:rPr>
              <a:t>Rivana</a:t>
            </a:r>
            <a:r>
              <a:rPr lang="en-US" sz="1400" dirty="0">
                <a:solidFill>
                  <a:schemeClr val="bg1"/>
                </a:solidFill>
                <a:latin typeface="Product Sans" panose="020B0604020202020204"/>
                <a:ea typeface="Inter" pitchFamily="34" charset="-122"/>
                <a:cs typeface="Inter" pitchFamily="34" charset="-120"/>
              </a:rPr>
              <a:t>: Urban chic</a:t>
            </a:r>
            <a:endParaRPr lang="en-US" sz="1400" dirty="0">
              <a:solidFill>
                <a:schemeClr val="bg1"/>
              </a:solidFill>
              <a:latin typeface="Product Sans" panose="020B0604020202020204"/>
            </a:endParaRPr>
          </a:p>
          <a:p>
            <a:pPr marL="285750" indent="-285750">
              <a:buFont typeface="Arial" panose="020B0604020202020204" pitchFamily="34" charset="0"/>
              <a:buChar char="•"/>
            </a:pPr>
            <a:r>
              <a:rPr lang="en-US" sz="1400" dirty="0">
                <a:solidFill>
                  <a:schemeClr val="bg1"/>
                </a:solidFill>
                <a:latin typeface="Product Sans" panose="020B0604020202020204"/>
                <a:ea typeface="Inter" pitchFamily="34" charset="-122"/>
                <a:cs typeface="Inter" pitchFamily="34" charset="-120"/>
              </a:rPr>
              <a:t>Nima: Minimalist perfection</a:t>
            </a:r>
            <a:endParaRPr lang="en-US" sz="1400" dirty="0">
              <a:solidFill>
                <a:schemeClr val="bg1"/>
              </a:solidFill>
              <a:latin typeface="Product Sans" panose="020B0604020202020204"/>
            </a:endParaRPr>
          </a:p>
          <a:p>
            <a:endParaRPr lang="en-US" sz="1600" dirty="0"/>
          </a:p>
          <a:p>
            <a:pPr marL="285750" indent="-285750">
              <a:buFont typeface="Arial" panose="020B0604020202020204" pitchFamily="34" charset="0"/>
              <a:buChar char="•"/>
            </a:pPr>
            <a:endParaRPr lang="en-US" sz="1600" dirty="0"/>
          </a:p>
          <a:p>
            <a:pPr marL="0" indent="0">
              <a:buNone/>
            </a:pPr>
            <a:br>
              <a:rPr lang="en-US" sz="1600" dirty="0">
                <a:solidFill>
                  <a:schemeClr val="bg1"/>
                </a:solidFill>
                <a:latin typeface="Product Sans" panose="020B0604020202020204"/>
                <a:ea typeface="Inter" pitchFamily="34" charset="-122"/>
                <a:cs typeface="Inter" pitchFamily="34" charset="-120"/>
              </a:rPr>
            </a:br>
            <a:endParaRPr lang="en-US" sz="1600" dirty="0">
              <a:solidFill>
                <a:schemeClr val="bg1"/>
              </a:solidFill>
              <a:latin typeface="Product Sans" panose="020B0604020202020204"/>
            </a:endParaRPr>
          </a:p>
        </p:txBody>
      </p:sp>
      <p:cxnSp>
        <p:nvCxnSpPr>
          <p:cNvPr id="27" name="Straight Connector 26">
            <a:extLst>
              <a:ext uri="{FF2B5EF4-FFF2-40B4-BE49-F238E27FC236}">
                <a16:creationId xmlns:a16="http://schemas.microsoft.com/office/drawing/2014/main" id="{2DDE2832-47C8-B5BF-EB8E-F2E23C6B2A3E}"/>
              </a:ext>
            </a:extLst>
          </p:cNvPr>
          <p:cNvCxnSpPr/>
          <p:nvPr/>
        </p:nvCxnSpPr>
        <p:spPr>
          <a:xfrm>
            <a:off x="6209071" y="2951663"/>
            <a:ext cx="0" cy="3767711"/>
          </a:xfrm>
          <a:prstGeom prst="line">
            <a:avLst/>
          </a:prstGeom>
          <a:ln>
            <a:solidFill>
              <a:srgbClr val="B1BEAF"/>
            </a:solidFill>
          </a:ln>
        </p:spPr>
        <p:style>
          <a:lnRef idx="2">
            <a:schemeClr val="accent1"/>
          </a:lnRef>
          <a:fillRef idx="0">
            <a:schemeClr val="accent1"/>
          </a:fillRef>
          <a:effectRef idx="1">
            <a:schemeClr val="accent1"/>
          </a:effectRef>
          <a:fontRef idx="minor">
            <a:schemeClr val="tx1"/>
          </a:fontRef>
        </p:style>
      </p:cxnSp>
      <p:sp>
        <p:nvSpPr>
          <p:cNvPr id="29" name="Text 11">
            <a:extLst>
              <a:ext uri="{FF2B5EF4-FFF2-40B4-BE49-F238E27FC236}">
                <a16:creationId xmlns:a16="http://schemas.microsoft.com/office/drawing/2014/main" id="{01C4A920-CCBC-B40C-49C2-E05BBC0944F2}"/>
              </a:ext>
            </a:extLst>
          </p:cNvPr>
          <p:cNvSpPr/>
          <p:nvPr/>
        </p:nvSpPr>
        <p:spPr>
          <a:xfrm>
            <a:off x="6436829" y="2803563"/>
            <a:ext cx="2847142" cy="354330"/>
          </a:xfrm>
          <a:prstGeom prst="rect">
            <a:avLst/>
          </a:prstGeom>
          <a:noFill/>
          <a:ln/>
        </p:spPr>
        <p:txBody>
          <a:bodyPr wrap="none" lIns="0" tIns="0" rIns="0" bIns="0" rtlCol="0" anchor="t"/>
          <a:lstStyle/>
          <a:p>
            <a:pPr marL="0" indent="0">
              <a:lnSpc>
                <a:spcPts val="2750"/>
              </a:lnSpc>
              <a:buNone/>
            </a:pPr>
            <a:r>
              <a:rPr lang="en-US" sz="1600" b="1" dirty="0">
                <a:solidFill>
                  <a:schemeClr val="bg1"/>
                </a:solidFill>
                <a:latin typeface="Product Sans" panose="020B0604020202020204"/>
                <a:ea typeface="Inter Bold" pitchFamily="34" charset="-122"/>
                <a:cs typeface="Inter Bold" pitchFamily="34" charset="-120"/>
              </a:rPr>
              <a:t>Luxurious Amenities</a:t>
            </a:r>
            <a:endParaRPr lang="en-US" sz="1600" dirty="0">
              <a:solidFill>
                <a:schemeClr val="bg1"/>
              </a:solidFill>
              <a:latin typeface="Product Sans" panose="020B0604020202020204"/>
            </a:endParaRPr>
          </a:p>
        </p:txBody>
      </p:sp>
      <p:sp>
        <p:nvSpPr>
          <p:cNvPr id="31" name="Text 12">
            <a:extLst>
              <a:ext uri="{FF2B5EF4-FFF2-40B4-BE49-F238E27FC236}">
                <a16:creationId xmlns:a16="http://schemas.microsoft.com/office/drawing/2014/main" id="{F8E6AE4A-7EDF-4DB8-BB13-9A140C0CBEFB}"/>
              </a:ext>
            </a:extLst>
          </p:cNvPr>
          <p:cNvSpPr/>
          <p:nvPr/>
        </p:nvSpPr>
        <p:spPr>
          <a:xfrm>
            <a:off x="6422785" y="4499672"/>
            <a:ext cx="6070163" cy="1399679"/>
          </a:xfrm>
          <a:prstGeom prst="rect">
            <a:avLst/>
          </a:prstGeom>
          <a:noFill/>
          <a:ln/>
        </p:spPr>
        <p:txBody>
          <a:bodyPr wrap="square" lIns="0" tIns="0" rIns="0" bIns="0" rtlCol="0" anchor="t"/>
          <a:lstStyle/>
          <a:p>
            <a:pPr>
              <a:lnSpc>
                <a:spcPts val="2850"/>
              </a:lnSpc>
            </a:pPr>
            <a:r>
              <a:rPr lang="en-US" sz="1600" dirty="0">
                <a:solidFill>
                  <a:schemeClr val="bg1"/>
                </a:solidFill>
                <a:latin typeface="Product Sans" panose="020B0604020202020204"/>
                <a:ea typeface="Inter" pitchFamily="34" charset="-122"/>
                <a:cs typeface="Inter" pitchFamily="34" charset="-120"/>
              </a:rPr>
              <a:t>Indulge in the epitome of comfort with premium features:</a:t>
            </a:r>
          </a:p>
          <a:p>
            <a:pPr marL="285750" indent="-285750">
              <a:buFont typeface="Arial" panose="020B0604020202020204" pitchFamily="34" charset="0"/>
              <a:buChar char="•"/>
            </a:pPr>
            <a:r>
              <a:rPr lang="en-US" sz="1400" dirty="0">
                <a:solidFill>
                  <a:schemeClr val="bg1"/>
                </a:solidFill>
                <a:latin typeface="Product Sans" panose="020B0604020202020204"/>
                <a:ea typeface="Inter" pitchFamily="34" charset="-122"/>
                <a:cs typeface="Inter" pitchFamily="34" charset="-120"/>
              </a:rPr>
              <a:t>Spacious living areas for entertaining and relaxation</a:t>
            </a:r>
          </a:p>
          <a:p>
            <a:pPr marL="285750" indent="-285750">
              <a:buFont typeface="Arial" panose="020B0604020202020204" pitchFamily="34" charset="0"/>
              <a:buChar char="•"/>
            </a:pPr>
            <a:r>
              <a:rPr lang="en-US" sz="1400" dirty="0">
                <a:solidFill>
                  <a:schemeClr val="bg1"/>
                </a:solidFill>
                <a:latin typeface="Product Sans" panose="020B0604020202020204"/>
                <a:ea typeface="Inter" pitchFamily="34" charset="-122"/>
                <a:cs typeface="Inter" pitchFamily="34" charset="-120"/>
              </a:rPr>
              <a:t>State-of-the-art kitchens with top-of-the-line appliances</a:t>
            </a:r>
          </a:p>
          <a:p>
            <a:pPr marL="285750" indent="-285750">
              <a:buFont typeface="Arial" panose="020B0604020202020204" pitchFamily="34" charset="0"/>
              <a:buChar char="•"/>
            </a:pPr>
            <a:r>
              <a:rPr lang="en-US" sz="1400" dirty="0">
                <a:solidFill>
                  <a:schemeClr val="bg1"/>
                </a:solidFill>
                <a:latin typeface="Product Sans" panose="020B0604020202020204"/>
                <a:ea typeface="Inter" pitchFamily="34" charset="-122"/>
                <a:cs typeface="Inter" pitchFamily="34" charset="-120"/>
              </a:rPr>
              <a:t>Private terraces with panoramic views</a:t>
            </a:r>
          </a:p>
          <a:p>
            <a:pPr marL="285750" indent="-285750">
              <a:buFont typeface="Arial" panose="020B0604020202020204" pitchFamily="34" charset="0"/>
              <a:buChar char="•"/>
            </a:pPr>
            <a:r>
              <a:rPr lang="en-US" sz="1400" dirty="0">
                <a:solidFill>
                  <a:schemeClr val="bg1"/>
                </a:solidFill>
                <a:latin typeface="Product Sans" panose="020B0604020202020204"/>
                <a:ea typeface="Inter" pitchFamily="34" charset="-122"/>
                <a:cs typeface="Inter" pitchFamily="34" charset="-120"/>
              </a:rPr>
              <a:t>Smart home technology for effortless living</a:t>
            </a:r>
          </a:p>
          <a:p>
            <a:pPr marL="0" indent="0">
              <a:lnSpc>
                <a:spcPts val="2850"/>
              </a:lnSpc>
              <a:buNone/>
            </a:pPr>
            <a:endParaRPr lang="en-US" sz="1400" dirty="0">
              <a:solidFill>
                <a:schemeClr val="bg1"/>
              </a:solidFill>
              <a:latin typeface="Product Sans" panose="020B0604020202020204"/>
              <a:ea typeface="Inter" pitchFamily="34" charset="-122"/>
              <a:cs typeface="Inter" pitchFamily="34" charset="-120"/>
            </a:endParaRPr>
          </a:p>
          <a:p>
            <a:pPr marL="0" indent="0">
              <a:lnSpc>
                <a:spcPts val="2850"/>
              </a:lnSpc>
              <a:buNone/>
            </a:pPr>
            <a:endParaRPr lang="en-US" sz="1400" dirty="0">
              <a:solidFill>
                <a:schemeClr val="bg1"/>
              </a:solidFill>
              <a:latin typeface="Product Sans" panose="020B0604020202020204"/>
              <a:ea typeface="Inter" pitchFamily="34" charset="-122"/>
              <a:cs typeface="Inter" pitchFamily="34" charset="-120"/>
            </a:endParaRPr>
          </a:p>
          <a:p>
            <a:pPr marL="0" indent="0">
              <a:lnSpc>
                <a:spcPts val="2850"/>
              </a:lnSpc>
              <a:buNone/>
            </a:pPr>
            <a:endParaRPr lang="en-US" sz="1400" dirty="0">
              <a:solidFill>
                <a:schemeClr val="bg1"/>
              </a:solidFill>
              <a:latin typeface="Product Sans" panose="020B0604020202020204"/>
              <a:ea typeface="Inter" pitchFamily="34" charset="-122"/>
              <a:cs typeface="Inter" pitchFamily="34" charset="-120"/>
            </a:endParaRPr>
          </a:p>
          <a:p>
            <a:pPr marL="0" indent="0">
              <a:lnSpc>
                <a:spcPts val="2850"/>
              </a:lnSpc>
              <a:buNone/>
            </a:pPr>
            <a:endParaRPr lang="en-US" sz="1400" dirty="0">
              <a:solidFill>
                <a:schemeClr val="bg1"/>
              </a:solidFill>
              <a:latin typeface="Product Sans" panose="020B0604020202020204"/>
            </a:endParaRPr>
          </a:p>
        </p:txBody>
      </p:sp>
      <p:pic>
        <p:nvPicPr>
          <p:cNvPr id="34" name="Picture 33">
            <a:extLst>
              <a:ext uri="{FF2B5EF4-FFF2-40B4-BE49-F238E27FC236}">
                <a16:creationId xmlns:a16="http://schemas.microsoft.com/office/drawing/2014/main" id="{CE8ACAE0-C458-63C8-AC05-14BA70C44927}"/>
              </a:ext>
            </a:extLst>
          </p:cNvPr>
          <p:cNvPicPr>
            <a:picLocks noChangeAspect="1"/>
          </p:cNvPicPr>
          <p:nvPr/>
        </p:nvPicPr>
        <p:blipFill>
          <a:blip r:embed="rId4"/>
          <a:stretch>
            <a:fillRect/>
          </a:stretch>
        </p:blipFill>
        <p:spPr>
          <a:xfrm>
            <a:off x="6490538" y="3202698"/>
            <a:ext cx="2790766" cy="1350000"/>
          </a:xfrm>
          <a:prstGeom prst="rect">
            <a:avLst/>
          </a:prstGeom>
        </p:spPr>
      </p:pic>
      <p:pic>
        <p:nvPicPr>
          <p:cNvPr id="36" name="Picture 35">
            <a:extLst>
              <a:ext uri="{FF2B5EF4-FFF2-40B4-BE49-F238E27FC236}">
                <a16:creationId xmlns:a16="http://schemas.microsoft.com/office/drawing/2014/main" id="{0691261D-4B57-565D-D188-050B4BDB4974}"/>
              </a:ext>
            </a:extLst>
          </p:cNvPr>
          <p:cNvPicPr>
            <a:picLocks noChangeAspect="1"/>
          </p:cNvPicPr>
          <p:nvPr/>
        </p:nvPicPr>
        <p:blipFill>
          <a:blip r:embed="rId5"/>
          <a:srcRect l="33036" b="3277"/>
          <a:stretch/>
        </p:blipFill>
        <p:spPr>
          <a:xfrm>
            <a:off x="1003537" y="3182056"/>
            <a:ext cx="2790766" cy="1351356"/>
          </a:xfrm>
          <a:prstGeom prst="rect">
            <a:avLst/>
          </a:prstGeom>
        </p:spPr>
      </p:pic>
    </p:spTree>
    <p:extLst>
      <p:ext uri="{BB962C8B-B14F-4D97-AF65-F5344CB8AC3E}">
        <p14:creationId xmlns:p14="http://schemas.microsoft.com/office/powerpoint/2010/main" val="29958233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326" y="0"/>
            <a:ext cx="12173674" cy="6858000"/>
            <a:chOff x="104471" y="75972"/>
            <a:chExt cx="13467201" cy="9119997"/>
          </a:xfrm>
        </p:grpSpPr>
        <p:sp>
          <p:nvSpPr>
            <p:cNvPr id="3" name="Freeform 3"/>
            <p:cNvSpPr/>
            <p:nvPr/>
          </p:nvSpPr>
          <p:spPr>
            <a:xfrm>
              <a:off x="104471" y="75972"/>
              <a:ext cx="13467201" cy="9119997"/>
            </a:xfrm>
            <a:custGeom>
              <a:avLst/>
              <a:gdLst/>
              <a:ahLst/>
              <a:cxnLst/>
              <a:rect l="l" t="t" r="r" b="b"/>
              <a:pathLst>
                <a:path w="13296012" h="9119997">
                  <a:moveTo>
                    <a:pt x="13296012" y="0"/>
                  </a:moveTo>
                  <a:lnTo>
                    <a:pt x="0" y="0"/>
                  </a:lnTo>
                  <a:lnTo>
                    <a:pt x="0" y="9119997"/>
                  </a:lnTo>
                  <a:lnTo>
                    <a:pt x="13296012" y="9119997"/>
                  </a:lnTo>
                  <a:lnTo>
                    <a:pt x="13296012" y="0"/>
                  </a:lnTo>
                  <a:close/>
                </a:path>
              </a:pathLst>
            </a:custGeom>
            <a:solidFill>
              <a:srgbClr val="02594C"/>
            </a:solidFill>
          </p:spPr>
          <p:txBody>
            <a:bodyPr/>
            <a:lstStyle/>
            <a:p>
              <a:endParaRPr lang="en-AE" sz="1600" dirty="0">
                <a:latin typeface="Product Sans" panose="020B0604020202020204" charset="0"/>
              </a:endParaRPr>
            </a:p>
          </p:txBody>
        </p:sp>
      </p:grpSp>
      <p:grpSp>
        <p:nvGrpSpPr>
          <p:cNvPr id="4" name="Group 4"/>
          <p:cNvGrpSpPr/>
          <p:nvPr/>
        </p:nvGrpSpPr>
        <p:grpSpPr>
          <a:xfrm>
            <a:off x="12037253" y="3430603"/>
            <a:ext cx="154747" cy="3427397"/>
            <a:chOff x="0" y="0"/>
            <a:chExt cx="864447" cy="5184139"/>
          </a:xfrm>
        </p:grpSpPr>
        <p:sp>
          <p:nvSpPr>
            <p:cNvPr id="5" name="Freeform 5"/>
            <p:cNvSpPr/>
            <p:nvPr/>
          </p:nvSpPr>
          <p:spPr>
            <a:xfrm>
              <a:off x="0" y="0"/>
              <a:ext cx="863981" cy="5184013"/>
            </a:xfrm>
            <a:custGeom>
              <a:avLst/>
              <a:gdLst/>
              <a:ahLst/>
              <a:cxnLst/>
              <a:rect l="l" t="t" r="r" b="b"/>
              <a:pathLst>
                <a:path w="863981" h="5184013">
                  <a:moveTo>
                    <a:pt x="863981" y="0"/>
                  </a:moveTo>
                  <a:lnTo>
                    <a:pt x="0" y="0"/>
                  </a:lnTo>
                  <a:lnTo>
                    <a:pt x="0" y="5184013"/>
                  </a:lnTo>
                  <a:lnTo>
                    <a:pt x="863981" y="5184013"/>
                  </a:lnTo>
                  <a:lnTo>
                    <a:pt x="863981" y="0"/>
                  </a:lnTo>
                  <a:close/>
                </a:path>
              </a:pathLst>
            </a:custGeom>
            <a:solidFill>
              <a:srgbClr val="D5B997"/>
            </a:solidFill>
          </p:spPr>
          <p:txBody>
            <a:bodyPr/>
            <a:lstStyle/>
            <a:p>
              <a:endParaRPr lang="en-AE" sz="1200"/>
            </a:p>
          </p:txBody>
        </p:sp>
      </p:grpSp>
      <p:grpSp>
        <p:nvGrpSpPr>
          <p:cNvPr id="7" name="Group 7"/>
          <p:cNvGrpSpPr/>
          <p:nvPr/>
        </p:nvGrpSpPr>
        <p:grpSpPr>
          <a:xfrm>
            <a:off x="746335" y="0"/>
            <a:ext cx="43315" cy="1159377"/>
            <a:chOff x="0" y="0"/>
            <a:chExt cx="48260" cy="2160693"/>
          </a:xfrm>
        </p:grpSpPr>
        <p:sp>
          <p:nvSpPr>
            <p:cNvPr id="8" name="Freeform 8"/>
            <p:cNvSpPr/>
            <p:nvPr/>
          </p:nvSpPr>
          <p:spPr>
            <a:xfrm>
              <a:off x="0" y="0"/>
              <a:ext cx="48006" cy="2160016"/>
            </a:xfrm>
            <a:custGeom>
              <a:avLst/>
              <a:gdLst/>
              <a:ahLst/>
              <a:cxnLst/>
              <a:rect l="l" t="t" r="r" b="b"/>
              <a:pathLst>
                <a:path w="48006" h="2160016">
                  <a:moveTo>
                    <a:pt x="48006" y="0"/>
                  </a:moveTo>
                  <a:lnTo>
                    <a:pt x="0" y="0"/>
                  </a:lnTo>
                  <a:lnTo>
                    <a:pt x="0" y="2160016"/>
                  </a:lnTo>
                  <a:lnTo>
                    <a:pt x="48006" y="2160016"/>
                  </a:lnTo>
                  <a:lnTo>
                    <a:pt x="48006" y="0"/>
                  </a:lnTo>
                  <a:close/>
                </a:path>
              </a:pathLst>
            </a:custGeom>
            <a:solidFill>
              <a:srgbClr val="D5B997"/>
            </a:solidFill>
          </p:spPr>
          <p:txBody>
            <a:bodyPr/>
            <a:lstStyle/>
            <a:p>
              <a:endParaRPr lang="en-AE" sz="1200"/>
            </a:p>
          </p:txBody>
        </p:sp>
      </p:grpSp>
      <p:grpSp>
        <p:nvGrpSpPr>
          <p:cNvPr id="9" name="Group 9"/>
          <p:cNvGrpSpPr/>
          <p:nvPr/>
        </p:nvGrpSpPr>
        <p:grpSpPr>
          <a:xfrm>
            <a:off x="734727" y="2229517"/>
            <a:ext cx="43087" cy="4628483"/>
            <a:chOff x="0" y="0"/>
            <a:chExt cx="47753" cy="5129674"/>
          </a:xfrm>
        </p:grpSpPr>
        <p:sp>
          <p:nvSpPr>
            <p:cNvPr id="10" name="Freeform 10"/>
            <p:cNvSpPr/>
            <p:nvPr/>
          </p:nvSpPr>
          <p:spPr>
            <a:xfrm>
              <a:off x="0" y="0"/>
              <a:ext cx="47753" cy="5129674"/>
            </a:xfrm>
            <a:custGeom>
              <a:avLst/>
              <a:gdLst/>
              <a:ahLst/>
              <a:cxnLst/>
              <a:rect l="l" t="t" r="r" b="b"/>
              <a:pathLst>
                <a:path w="48006" h="5227828">
                  <a:moveTo>
                    <a:pt x="48006" y="0"/>
                  </a:moveTo>
                  <a:lnTo>
                    <a:pt x="0" y="0"/>
                  </a:lnTo>
                  <a:lnTo>
                    <a:pt x="0" y="5227828"/>
                  </a:lnTo>
                  <a:lnTo>
                    <a:pt x="48006" y="5227828"/>
                  </a:lnTo>
                  <a:lnTo>
                    <a:pt x="48006" y="0"/>
                  </a:lnTo>
                  <a:close/>
                </a:path>
              </a:pathLst>
            </a:custGeom>
            <a:solidFill>
              <a:srgbClr val="D5B997"/>
            </a:solidFill>
          </p:spPr>
          <p:txBody>
            <a:bodyPr/>
            <a:lstStyle/>
            <a:p>
              <a:endParaRPr lang="en-AE" sz="1200"/>
            </a:p>
          </p:txBody>
        </p:sp>
      </p:grpSp>
      <p:sp>
        <p:nvSpPr>
          <p:cNvPr id="12" name="TextBox 12"/>
          <p:cNvSpPr txBox="1"/>
          <p:nvPr/>
        </p:nvSpPr>
        <p:spPr>
          <a:xfrm>
            <a:off x="9489745" y="6539196"/>
            <a:ext cx="2438616" cy="180178"/>
          </a:xfrm>
          <a:prstGeom prst="rect">
            <a:avLst/>
          </a:prstGeom>
        </p:spPr>
        <p:txBody>
          <a:bodyPr lIns="0" tIns="0" rIns="0" bIns="0" rtlCol="0" anchor="t">
            <a:spAutoFit/>
          </a:bodyPr>
          <a:lstStyle/>
          <a:p>
            <a:pPr algn="r">
              <a:lnSpc>
                <a:spcPts val="1475"/>
              </a:lnSpc>
              <a:spcBef>
                <a:spcPct val="0"/>
              </a:spcBef>
            </a:pPr>
            <a:r>
              <a:rPr lang="en-US" sz="1229" spc="-22">
                <a:solidFill>
                  <a:srgbClr val="D9D9D9"/>
                </a:solidFill>
                <a:latin typeface="Product Sans"/>
              </a:rPr>
              <a:t>www.jamalakim.com</a:t>
            </a:r>
          </a:p>
        </p:txBody>
      </p:sp>
      <p:sp>
        <p:nvSpPr>
          <p:cNvPr id="13" name="TextBox 12">
            <a:extLst>
              <a:ext uri="{FF2B5EF4-FFF2-40B4-BE49-F238E27FC236}">
                <a16:creationId xmlns:a16="http://schemas.microsoft.com/office/drawing/2014/main" id="{B26A06F2-7D71-4AC6-1F8A-7F6BD3815304}"/>
              </a:ext>
            </a:extLst>
          </p:cNvPr>
          <p:cNvSpPr txBox="1"/>
          <p:nvPr/>
        </p:nvSpPr>
        <p:spPr>
          <a:xfrm>
            <a:off x="2218944" y="-1706880"/>
            <a:ext cx="184731" cy="276999"/>
          </a:xfrm>
          <a:prstGeom prst="rect">
            <a:avLst/>
          </a:prstGeom>
          <a:noFill/>
        </p:spPr>
        <p:txBody>
          <a:bodyPr wrap="none" rtlCol="0">
            <a:spAutoFit/>
          </a:bodyPr>
          <a:lstStyle/>
          <a:p>
            <a:endParaRPr lang="en-AE" sz="1200" dirty="0"/>
          </a:p>
        </p:txBody>
      </p:sp>
      <p:sp>
        <p:nvSpPr>
          <p:cNvPr id="11" name="Text 0">
            <a:extLst>
              <a:ext uri="{FF2B5EF4-FFF2-40B4-BE49-F238E27FC236}">
                <a16:creationId xmlns:a16="http://schemas.microsoft.com/office/drawing/2014/main" id="{8080116F-932F-2FA1-2FF7-B437227D565C}"/>
              </a:ext>
            </a:extLst>
          </p:cNvPr>
          <p:cNvSpPr/>
          <p:nvPr/>
        </p:nvSpPr>
        <p:spPr>
          <a:xfrm>
            <a:off x="715804" y="1419066"/>
            <a:ext cx="6650196" cy="464344"/>
          </a:xfrm>
          <a:prstGeom prst="rect">
            <a:avLst/>
          </a:prstGeom>
          <a:noFill/>
          <a:ln/>
        </p:spPr>
        <p:txBody>
          <a:bodyPr wrap="none" lIns="0" tIns="0" rIns="0" bIns="0" rtlCol="0" anchor="t"/>
          <a:lstStyle/>
          <a:p>
            <a:pPr>
              <a:lnSpc>
                <a:spcPts val="3634"/>
              </a:lnSpc>
            </a:pPr>
            <a:r>
              <a:rPr lang="en-US" sz="3733" spc="-21" dirty="0">
                <a:solidFill>
                  <a:srgbClr val="D5B997"/>
                </a:solidFill>
                <a:latin typeface="Product Sans" panose="020B0604020202020204" charset="0"/>
              </a:rPr>
              <a:t>The Valley: </a:t>
            </a:r>
            <a:r>
              <a:rPr lang="en-US" sz="3733" spc="-21" dirty="0">
                <a:solidFill>
                  <a:schemeClr val="bg1"/>
                </a:solidFill>
                <a:latin typeface="Product Sans" panose="020B0604020202020204" charset="0"/>
              </a:rPr>
              <a:t>Key Amenities</a:t>
            </a:r>
          </a:p>
        </p:txBody>
      </p:sp>
      <p:pic>
        <p:nvPicPr>
          <p:cNvPr id="16" name="Image 1" descr="preencoded.png">
            <a:extLst>
              <a:ext uri="{FF2B5EF4-FFF2-40B4-BE49-F238E27FC236}">
                <a16:creationId xmlns:a16="http://schemas.microsoft.com/office/drawing/2014/main" id="{38C26E86-F15E-F0EE-7D27-444B806EDF00}"/>
              </a:ext>
            </a:extLst>
          </p:cNvPr>
          <p:cNvPicPr>
            <a:picLocks noChangeAspect="1"/>
          </p:cNvPicPr>
          <p:nvPr/>
        </p:nvPicPr>
        <p:blipFill>
          <a:blip r:embed="rId4"/>
          <a:stretch>
            <a:fillRect/>
          </a:stretch>
        </p:blipFill>
        <p:spPr>
          <a:xfrm>
            <a:off x="1010475" y="2266303"/>
            <a:ext cx="553164" cy="553164"/>
          </a:xfrm>
          <a:prstGeom prst="rect">
            <a:avLst/>
          </a:prstGeom>
        </p:spPr>
      </p:pic>
      <p:sp>
        <p:nvSpPr>
          <p:cNvPr id="17" name="Text 1">
            <a:extLst>
              <a:ext uri="{FF2B5EF4-FFF2-40B4-BE49-F238E27FC236}">
                <a16:creationId xmlns:a16="http://schemas.microsoft.com/office/drawing/2014/main" id="{20B4F8C1-253A-5EA0-07A8-D61598377EA4}"/>
              </a:ext>
            </a:extLst>
          </p:cNvPr>
          <p:cNvSpPr/>
          <p:nvPr/>
        </p:nvSpPr>
        <p:spPr>
          <a:xfrm>
            <a:off x="1010475" y="3040685"/>
            <a:ext cx="2911793" cy="345638"/>
          </a:xfrm>
          <a:prstGeom prst="rect">
            <a:avLst/>
          </a:prstGeom>
          <a:noFill/>
          <a:ln/>
        </p:spPr>
        <p:txBody>
          <a:bodyPr wrap="none" lIns="0" tIns="0" rIns="0" bIns="0" rtlCol="0" anchor="t"/>
          <a:lstStyle/>
          <a:p>
            <a:pPr marL="0" indent="0" algn="l">
              <a:buNone/>
            </a:pPr>
            <a:r>
              <a:rPr lang="en-US" b="1" dirty="0">
                <a:solidFill>
                  <a:schemeClr val="bg1"/>
                </a:solidFill>
                <a:latin typeface="Product Sans" panose="020B0604020202020204"/>
                <a:ea typeface="Inter Bold" pitchFamily="34" charset="-122"/>
                <a:cs typeface="Inter Bold" pitchFamily="34" charset="-120"/>
              </a:rPr>
              <a:t>Convenient Shopping</a:t>
            </a:r>
            <a:endParaRPr lang="en-US" dirty="0">
              <a:solidFill>
                <a:schemeClr val="bg1"/>
              </a:solidFill>
              <a:latin typeface="Product Sans" panose="020B0604020202020204"/>
            </a:endParaRPr>
          </a:p>
        </p:txBody>
      </p:sp>
      <p:sp>
        <p:nvSpPr>
          <p:cNvPr id="18" name="Text 2">
            <a:extLst>
              <a:ext uri="{FF2B5EF4-FFF2-40B4-BE49-F238E27FC236}">
                <a16:creationId xmlns:a16="http://schemas.microsoft.com/office/drawing/2014/main" id="{A64929A9-7160-2362-679A-56DEF6811C43}"/>
              </a:ext>
            </a:extLst>
          </p:cNvPr>
          <p:cNvSpPr/>
          <p:nvPr/>
        </p:nvSpPr>
        <p:spPr>
          <a:xfrm>
            <a:off x="1010475" y="3519078"/>
            <a:ext cx="2437073" cy="861193"/>
          </a:xfrm>
          <a:prstGeom prst="rect">
            <a:avLst/>
          </a:prstGeom>
          <a:noFill/>
          <a:ln/>
        </p:spPr>
        <p:txBody>
          <a:bodyPr wrap="square" lIns="0" tIns="0" rIns="0" bIns="0" rtlCol="0" anchor="t"/>
          <a:lstStyle/>
          <a:p>
            <a:pPr marL="0" indent="0">
              <a:buNone/>
            </a:pPr>
            <a:r>
              <a:rPr lang="en-US" sz="1400" dirty="0">
                <a:solidFill>
                  <a:schemeClr val="bg1"/>
                </a:solidFill>
                <a:latin typeface="Product Sans" panose="020B0604020202020204"/>
                <a:ea typeface="Inter" pitchFamily="34" charset="-122"/>
                <a:cs typeface="Inter" pitchFamily="34" charset="-120"/>
              </a:rPr>
              <a:t>On-site supermarket for hassle-free grocery shopping and daily necessities</a:t>
            </a:r>
            <a:endParaRPr lang="en-US" sz="1400" dirty="0">
              <a:solidFill>
                <a:schemeClr val="bg1"/>
              </a:solidFill>
              <a:latin typeface="Product Sans" panose="020B0604020202020204"/>
            </a:endParaRPr>
          </a:p>
        </p:txBody>
      </p:sp>
      <p:pic>
        <p:nvPicPr>
          <p:cNvPr id="19" name="Image 2" descr="preencoded.png">
            <a:extLst>
              <a:ext uri="{FF2B5EF4-FFF2-40B4-BE49-F238E27FC236}">
                <a16:creationId xmlns:a16="http://schemas.microsoft.com/office/drawing/2014/main" id="{61EAB475-66C3-B42C-5F1D-1E125FE34D2D}"/>
              </a:ext>
            </a:extLst>
          </p:cNvPr>
          <p:cNvPicPr>
            <a:picLocks noChangeAspect="1"/>
          </p:cNvPicPr>
          <p:nvPr/>
        </p:nvPicPr>
        <p:blipFill>
          <a:blip r:embed="rId5"/>
          <a:stretch>
            <a:fillRect/>
          </a:stretch>
        </p:blipFill>
        <p:spPr>
          <a:xfrm>
            <a:off x="4170204" y="2266303"/>
            <a:ext cx="553164" cy="553164"/>
          </a:xfrm>
          <a:prstGeom prst="rect">
            <a:avLst/>
          </a:prstGeom>
        </p:spPr>
      </p:pic>
      <p:sp>
        <p:nvSpPr>
          <p:cNvPr id="20" name="Text 3">
            <a:extLst>
              <a:ext uri="{FF2B5EF4-FFF2-40B4-BE49-F238E27FC236}">
                <a16:creationId xmlns:a16="http://schemas.microsoft.com/office/drawing/2014/main" id="{8B0D085C-2056-5164-3521-F077C1FCF280}"/>
              </a:ext>
            </a:extLst>
          </p:cNvPr>
          <p:cNvSpPr/>
          <p:nvPr/>
        </p:nvSpPr>
        <p:spPr>
          <a:xfrm>
            <a:off x="4170204" y="3040685"/>
            <a:ext cx="3276124" cy="345638"/>
          </a:xfrm>
          <a:prstGeom prst="rect">
            <a:avLst/>
          </a:prstGeom>
          <a:noFill/>
          <a:ln/>
        </p:spPr>
        <p:txBody>
          <a:bodyPr wrap="none" lIns="0" tIns="0" rIns="0" bIns="0" rtlCol="0" anchor="t"/>
          <a:lstStyle/>
          <a:p>
            <a:pPr marL="0" indent="0" algn="l">
              <a:buNone/>
            </a:pPr>
            <a:r>
              <a:rPr lang="en-US" b="1" dirty="0">
                <a:solidFill>
                  <a:schemeClr val="bg1"/>
                </a:solidFill>
                <a:latin typeface="Product Sans" panose="020B0604020202020204"/>
                <a:ea typeface="Inter Bold" pitchFamily="34" charset="-122"/>
                <a:cs typeface="Inter Bold" pitchFamily="34" charset="-120"/>
              </a:rPr>
              <a:t>State-of-the-Art Fitness</a:t>
            </a:r>
            <a:endParaRPr lang="en-US" dirty="0">
              <a:solidFill>
                <a:schemeClr val="bg1"/>
              </a:solidFill>
              <a:latin typeface="Product Sans" panose="020B0604020202020204"/>
            </a:endParaRPr>
          </a:p>
        </p:txBody>
      </p:sp>
      <p:sp>
        <p:nvSpPr>
          <p:cNvPr id="21" name="Text 4">
            <a:extLst>
              <a:ext uri="{FF2B5EF4-FFF2-40B4-BE49-F238E27FC236}">
                <a16:creationId xmlns:a16="http://schemas.microsoft.com/office/drawing/2014/main" id="{F4B52611-DCF9-16BF-9376-5F594CA297D5}"/>
              </a:ext>
            </a:extLst>
          </p:cNvPr>
          <p:cNvSpPr/>
          <p:nvPr/>
        </p:nvSpPr>
        <p:spPr>
          <a:xfrm>
            <a:off x="4170204" y="3519078"/>
            <a:ext cx="2835280" cy="730270"/>
          </a:xfrm>
          <a:prstGeom prst="rect">
            <a:avLst/>
          </a:prstGeom>
          <a:noFill/>
          <a:ln/>
        </p:spPr>
        <p:txBody>
          <a:bodyPr wrap="square" lIns="0" tIns="0" rIns="0" bIns="0" rtlCol="0" anchor="t"/>
          <a:lstStyle/>
          <a:p>
            <a:pPr marL="0" indent="0">
              <a:buNone/>
            </a:pPr>
            <a:r>
              <a:rPr lang="en-US" sz="1400" dirty="0">
                <a:solidFill>
                  <a:schemeClr val="bg1"/>
                </a:solidFill>
                <a:latin typeface="Product Sans" panose="020B0604020202020204"/>
                <a:ea typeface="Inter" pitchFamily="34" charset="-122"/>
                <a:cs typeface="Inter" pitchFamily="34" charset="-120"/>
              </a:rPr>
              <a:t>Modern gym facilities to help residents maintain a healthy, active lifestyle</a:t>
            </a:r>
            <a:endParaRPr lang="en-US" sz="1400" dirty="0">
              <a:solidFill>
                <a:schemeClr val="bg1"/>
              </a:solidFill>
              <a:latin typeface="Product Sans" panose="020B0604020202020204"/>
            </a:endParaRPr>
          </a:p>
        </p:txBody>
      </p:sp>
      <p:pic>
        <p:nvPicPr>
          <p:cNvPr id="22" name="Image 3" descr="preencoded.png">
            <a:extLst>
              <a:ext uri="{FF2B5EF4-FFF2-40B4-BE49-F238E27FC236}">
                <a16:creationId xmlns:a16="http://schemas.microsoft.com/office/drawing/2014/main" id="{A897A98A-B019-BAE0-A483-61A954230C63}"/>
              </a:ext>
            </a:extLst>
          </p:cNvPr>
          <p:cNvPicPr>
            <a:picLocks noChangeAspect="1"/>
          </p:cNvPicPr>
          <p:nvPr/>
        </p:nvPicPr>
        <p:blipFill>
          <a:blip r:embed="rId6"/>
          <a:stretch>
            <a:fillRect/>
          </a:stretch>
        </p:blipFill>
        <p:spPr>
          <a:xfrm>
            <a:off x="7868458" y="2206957"/>
            <a:ext cx="553164" cy="553164"/>
          </a:xfrm>
          <a:prstGeom prst="rect">
            <a:avLst/>
          </a:prstGeom>
        </p:spPr>
      </p:pic>
      <p:sp>
        <p:nvSpPr>
          <p:cNvPr id="23" name="Text 5">
            <a:extLst>
              <a:ext uri="{FF2B5EF4-FFF2-40B4-BE49-F238E27FC236}">
                <a16:creationId xmlns:a16="http://schemas.microsoft.com/office/drawing/2014/main" id="{D233FC9A-89AD-E3C1-CDE9-5CBB273892C9}"/>
              </a:ext>
            </a:extLst>
          </p:cNvPr>
          <p:cNvSpPr/>
          <p:nvPr/>
        </p:nvSpPr>
        <p:spPr>
          <a:xfrm>
            <a:off x="7868458" y="2981340"/>
            <a:ext cx="2766179" cy="345638"/>
          </a:xfrm>
          <a:prstGeom prst="rect">
            <a:avLst/>
          </a:prstGeom>
          <a:noFill/>
          <a:ln/>
        </p:spPr>
        <p:txBody>
          <a:bodyPr wrap="none" lIns="0" tIns="0" rIns="0" bIns="0" rtlCol="0" anchor="t"/>
          <a:lstStyle/>
          <a:p>
            <a:pPr marL="0" indent="0" algn="l">
              <a:buNone/>
            </a:pPr>
            <a:r>
              <a:rPr lang="en-US" b="1" dirty="0">
                <a:solidFill>
                  <a:schemeClr val="bg1"/>
                </a:solidFill>
                <a:latin typeface="Product Sans" panose="020B0604020202020204"/>
                <a:ea typeface="Inter Bold" pitchFamily="34" charset="-122"/>
                <a:cs typeface="Inter Bold" pitchFamily="34" charset="-120"/>
              </a:rPr>
              <a:t>Beach Access</a:t>
            </a:r>
            <a:endParaRPr lang="en-US" dirty="0">
              <a:solidFill>
                <a:schemeClr val="bg1"/>
              </a:solidFill>
              <a:latin typeface="Product Sans" panose="020B0604020202020204"/>
            </a:endParaRPr>
          </a:p>
        </p:txBody>
      </p:sp>
      <p:sp>
        <p:nvSpPr>
          <p:cNvPr id="24" name="Text 6">
            <a:extLst>
              <a:ext uri="{FF2B5EF4-FFF2-40B4-BE49-F238E27FC236}">
                <a16:creationId xmlns:a16="http://schemas.microsoft.com/office/drawing/2014/main" id="{8EE2BA38-4500-FC28-4A13-EBF617955B3C}"/>
              </a:ext>
            </a:extLst>
          </p:cNvPr>
          <p:cNvSpPr/>
          <p:nvPr/>
        </p:nvSpPr>
        <p:spPr>
          <a:xfrm>
            <a:off x="7868458" y="3459733"/>
            <a:ext cx="3447336" cy="1062276"/>
          </a:xfrm>
          <a:prstGeom prst="rect">
            <a:avLst/>
          </a:prstGeom>
          <a:noFill/>
          <a:ln/>
        </p:spPr>
        <p:txBody>
          <a:bodyPr wrap="square" lIns="0" tIns="0" rIns="0" bIns="0" rtlCol="0" anchor="t"/>
          <a:lstStyle/>
          <a:p>
            <a:pPr marL="0" indent="0" algn="l">
              <a:buNone/>
            </a:pPr>
            <a:r>
              <a:rPr lang="en-US" sz="1400" dirty="0">
                <a:solidFill>
                  <a:schemeClr val="bg1"/>
                </a:solidFill>
                <a:latin typeface="Product Sans" panose="020B0604020202020204"/>
                <a:ea typeface="Inter" pitchFamily="34" charset="-122"/>
                <a:cs typeface="Inter" pitchFamily="34" charset="-120"/>
              </a:rPr>
              <a:t>Exclusive access to pristine beaches for relaxation and water activities</a:t>
            </a:r>
            <a:endParaRPr lang="en-US" sz="1400" dirty="0">
              <a:solidFill>
                <a:schemeClr val="bg1"/>
              </a:solidFill>
              <a:latin typeface="Product Sans" panose="020B0604020202020204"/>
            </a:endParaRPr>
          </a:p>
        </p:txBody>
      </p:sp>
      <p:pic>
        <p:nvPicPr>
          <p:cNvPr id="25" name="Image 4" descr="preencoded.png">
            <a:extLst>
              <a:ext uri="{FF2B5EF4-FFF2-40B4-BE49-F238E27FC236}">
                <a16:creationId xmlns:a16="http://schemas.microsoft.com/office/drawing/2014/main" id="{A3E91A3A-90AF-B3E9-1CB1-AC59A83AECC1}"/>
              </a:ext>
            </a:extLst>
          </p:cNvPr>
          <p:cNvPicPr>
            <a:picLocks noChangeAspect="1"/>
          </p:cNvPicPr>
          <p:nvPr/>
        </p:nvPicPr>
        <p:blipFill>
          <a:blip r:embed="rId7"/>
          <a:stretch>
            <a:fillRect/>
          </a:stretch>
        </p:blipFill>
        <p:spPr>
          <a:xfrm>
            <a:off x="1028775" y="4669938"/>
            <a:ext cx="553164" cy="553164"/>
          </a:xfrm>
          <a:prstGeom prst="rect">
            <a:avLst/>
          </a:prstGeom>
        </p:spPr>
      </p:pic>
      <p:sp>
        <p:nvSpPr>
          <p:cNvPr id="26" name="Text 7">
            <a:extLst>
              <a:ext uri="{FF2B5EF4-FFF2-40B4-BE49-F238E27FC236}">
                <a16:creationId xmlns:a16="http://schemas.microsoft.com/office/drawing/2014/main" id="{4D7564E3-D4A3-9C29-9900-04A557311869}"/>
              </a:ext>
            </a:extLst>
          </p:cNvPr>
          <p:cNvSpPr/>
          <p:nvPr/>
        </p:nvSpPr>
        <p:spPr>
          <a:xfrm>
            <a:off x="1028775" y="5444321"/>
            <a:ext cx="3176468" cy="345638"/>
          </a:xfrm>
          <a:prstGeom prst="rect">
            <a:avLst/>
          </a:prstGeom>
          <a:noFill/>
          <a:ln/>
        </p:spPr>
        <p:txBody>
          <a:bodyPr wrap="none" lIns="0" tIns="0" rIns="0" bIns="0" rtlCol="0" anchor="t"/>
          <a:lstStyle/>
          <a:p>
            <a:pPr marL="0" indent="0" algn="l">
              <a:buNone/>
            </a:pPr>
            <a:r>
              <a:rPr lang="en-US" b="1" dirty="0">
                <a:solidFill>
                  <a:schemeClr val="bg1"/>
                </a:solidFill>
                <a:latin typeface="Product Sans" panose="020B0604020202020204"/>
                <a:ea typeface="Inter Bold" pitchFamily="34" charset="-122"/>
                <a:cs typeface="Inter Bold" pitchFamily="34" charset="-120"/>
              </a:rPr>
              <a:t>Family-Friendly Spaces</a:t>
            </a:r>
            <a:endParaRPr lang="en-US" dirty="0">
              <a:solidFill>
                <a:schemeClr val="bg1"/>
              </a:solidFill>
              <a:latin typeface="Product Sans" panose="020B0604020202020204"/>
            </a:endParaRPr>
          </a:p>
        </p:txBody>
      </p:sp>
      <p:sp>
        <p:nvSpPr>
          <p:cNvPr id="39" name="Text 8">
            <a:extLst>
              <a:ext uri="{FF2B5EF4-FFF2-40B4-BE49-F238E27FC236}">
                <a16:creationId xmlns:a16="http://schemas.microsoft.com/office/drawing/2014/main" id="{5E6693EF-D815-3033-5AAE-1D181BFE80FC}"/>
              </a:ext>
            </a:extLst>
          </p:cNvPr>
          <p:cNvSpPr/>
          <p:nvPr/>
        </p:nvSpPr>
        <p:spPr>
          <a:xfrm>
            <a:off x="1028776" y="5922714"/>
            <a:ext cx="2438616" cy="1062276"/>
          </a:xfrm>
          <a:prstGeom prst="rect">
            <a:avLst/>
          </a:prstGeom>
          <a:noFill/>
          <a:ln/>
        </p:spPr>
        <p:txBody>
          <a:bodyPr wrap="square" lIns="0" tIns="0" rIns="0" bIns="0" rtlCol="0" anchor="t"/>
          <a:lstStyle/>
          <a:p>
            <a:pPr marL="0" indent="0" algn="l">
              <a:buNone/>
            </a:pPr>
            <a:r>
              <a:rPr lang="en-US" sz="1400" dirty="0">
                <a:solidFill>
                  <a:schemeClr val="bg1"/>
                </a:solidFill>
                <a:latin typeface="Product Sans" panose="020B0604020202020204"/>
                <a:ea typeface="Inter" pitchFamily="34" charset="-122"/>
                <a:cs typeface="Inter" pitchFamily="34" charset="-120"/>
              </a:rPr>
              <a:t>Safe and fun children's play areas for young residents to enjoy</a:t>
            </a:r>
            <a:endParaRPr lang="en-US" sz="1400" dirty="0">
              <a:solidFill>
                <a:schemeClr val="bg1"/>
              </a:solidFill>
              <a:latin typeface="Product Sans" panose="020B0604020202020204"/>
            </a:endParaRPr>
          </a:p>
        </p:txBody>
      </p:sp>
      <p:pic>
        <p:nvPicPr>
          <p:cNvPr id="40" name="Image 1" descr="preencoded.png">
            <a:extLst>
              <a:ext uri="{FF2B5EF4-FFF2-40B4-BE49-F238E27FC236}">
                <a16:creationId xmlns:a16="http://schemas.microsoft.com/office/drawing/2014/main" id="{1CE9E567-572C-44AE-1E4B-27F31A7A68D5}"/>
              </a:ext>
            </a:extLst>
          </p:cNvPr>
          <p:cNvPicPr>
            <a:picLocks noChangeAspect="1"/>
          </p:cNvPicPr>
          <p:nvPr/>
        </p:nvPicPr>
        <p:blipFill>
          <a:blip r:embed="rId8"/>
          <a:stretch>
            <a:fillRect/>
          </a:stretch>
        </p:blipFill>
        <p:spPr>
          <a:xfrm>
            <a:off x="4216883" y="4662545"/>
            <a:ext cx="554400" cy="554400"/>
          </a:xfrm>
          <a:prstGeom prst="rect">
            <a:avLst/>
          </a:prstGeom>
        </p:spPr>
      </p:pic>
      <p:sp>
        <p:nvSpPr>
          <p:cNvPr id="41" name="Text 1">
            <a:extLst>
              <a:ext uri="{FF2B5EF4-FFF2-40B4-BE49-F238E27FC236}">
                <a16:creationId xmlns:a16="http://schemas.microsoft.com/office/drawing/2014/main" id="{FDFC883C-D07B-8018-4E12-D9652614B4EE}"/>
              </a:ext>
            </a:extLst>
          </p:cNvPr>
          <p:cNvSpPr/>
          <p:nvPr/>
        </p:nvSpPr>
        <p:spPr>
          <a:xfrm>
            <a:off x="4182626" y="5456334"/>
            <a:ext cx="2847618" cy="354330"/>
          </a:xfrm>
          <a:prstGeom prst="rect">
            <a:avLst/>
          </a:prstGeom>
          <a:noFill/>
          <a:ln/>
        </p:spPr>
        <p:txBody>
          <a:bodyPr wrap="none" lIns="0" tIns="0" rIns="0" bIns="0" rtlCol="0" anchor="t"/>
          <a:lstStyle/>
          <a:p>
            <a:pPr marL="0" indent="0">
              <a:buNone/>
            </a:pPr>
            <a:r>
              <a:rPr lang="en-US" b="1" dirty="0">
                <a:solidFill>
                  <a:schemeClr val="bg1"/>
                </a:solidFill>
                <a:latin typeface="Product Sans" panose="020B0604020202020204"/>
                <a:ea typeface="Inter Bold" pitchFamily="34" charset="-122"/>
                <a:cs typeface="Inter Bold" pitchFamily="34" charset="-120"/>
              </a:rPr>
              <a:t>Vibrant Town Centre</a:t>
            </a:r>
            <a:endParaRPr lang="en-US" dirty="0">
              <a:solidFill>
                <a:schemeClr val="bg1"/>
              </a:solidFill>
              <a:latin typeface="Product Sans" panose="020B0604020202020204"/>
            </a:endParaRPr>
          </a:p>
        </p:txBody>
      </p:sp>
      <p:sp>
        <p:nvSpPr>
          <p:cNvPr id="42" name="Text 2">
            <a:extLst>
              <a:ext uri="{FF2B5EF4-FFF2-40B4-BE49-F238E27FC236}">
                <a16:creationId xmlns:a16="http://schemas.microsoft.com/office/drawing/2014/main" id="{51FD7616-E936-BA92-FCBE-B07A98E9150D}"/>
              </a:ext>
            </a:extLst>
          </p:cNvPr>
          <p:cNvSpPr/>
          <p:nvPr/>
        </p:nvSpPr>
        <p:spPr>
          <a:xfrm>
            <a:off x="4182626" y="5946753"/>
            <a:ext cx="3227904" cy="1088708"/>
          </a:xfrm>
          <a:prstGeom prst="rect">
            <a:avLst/>
          </a:prstGeom>
          <a:noFill/>
          <a:ln/>
        </p:spPr>
        <p:txBody>
          <a:bodyPr wrap="square" lIns="0" tIns="0" rIns="0" bIns="0" rtlCol="0" anchor="t"/>
          <a:lstStyle/>
          <a:p>
            <a:pPr marL="0" indent="0">
              <a:buNone/>
            </a:pPr>
            <a:r>
              <a:rPr lang="en-US" sz="1400" dirty="0">
                <a:solidFill>
                  <a:schemeClr val="bg1"/>
                </a:solidFill>
                <a:latin typeface="Product Sans" panose="020B0604020202020204"/>
                <a:ea typeface="Inter" pitchFamily="34" charset="-122"/>
                <a:cs typeface="Inter" pitchFamily="34" charset="-120"/>
              </a:rPr>
              <a:t>Enjoy a variety of retail outlets, dining options, and entertainment venues</a:t>
            </a:r>
            <a:endParaRPr lang="en-US" sz="1400" dirty="0">
              <a:solidFill>
                <a:schemeClr val="bg1"/>
              </a:solidFill>
              <a:latin typeface="Product Sans" panose="020B0604020202020204"/>
            </a:endParaRPr>
          </a:p>
        </p:txBody>
      </p:sp>
      <p:pic>
        <p:nvPicPr>
          <p:cNvPr id="43" name="Image 2" descr="preencoded.png">
            <a:extLst>
              <a:ext uri="{FF2B5EF4-FFF2-40B4-BE49-F238E27FC236}">
                <a16:creationId xmlns:a16="http://schemas.microsoft.com/office/drawing/2014/main" id="{1809FEA5-EB57-E131-10EF-39AF3F24A20F}"/>
              </a:ext>
            </a:extLst>
          </p:cNvPr>
          <p:cNvPicPr>
            <a:picLocks noChangeAspect="1"/>
          </p:cNvPicPr>
          <p:nvPr/>
        </p:nvPicPr>
        <p:blipFill>
          <a:blip r:embed="rId9"/>
          <a:stretch>
            <a:fillRect/>
          </a:stretch>
        </p:blipFill>
        <p:spPr>
          <a:xfrm>
            <a:off x="7825902" y="4662545"/>
            <a:ext cx="554400" cy="554400"/>
          </a:xfrm>
          <a:prstGeom prst="rect">
            <a:avLst/>
          </a:prstGeom>
        </p:spPr>
      </p:pic>
      <p:sp>
        <p:nvSpPr>
          <p:cNvPr id="44" name="Text 3">
            <a:extLst>
              <a:ext uri="{FF2B5EF4-FFF2-40B4-BE49-F238E27FC236}">
                <a16:creationId xmlns:a16="http://schemas.microsoft.com/office/drawing/2014/main" id="{3B7627E1-4349-CB46-380D-5E48E4FB86A1}"/>
              </a:ext>
            </a:extLst>
          </p:cNvPr>
          <p:cNvSpPr/>
          <p:nvPr/>
        </p:nvSpPr>
        <p:spPr>
          <a:xfrm>
            <a:off x="7859896" y="5441589"/>
            <a:ext cx="3566636" cy="354330"/>
          </a:xfrm>
          <a:prstGeom prst="rect">
            <a:avLst/>
          </a:prstGeom>
          <a:noFill/>
          <a:ln/>
        </p:spPr>
        <p:txBody>
          <a:bodyPr wrap="none" lIns="0" tIns="0" rIns="0" bIns="0" rtlCol="0" anchor="t"/>
          <a:lstStyle/>
          <a:p>
            <a:pPr marL="0" indent="0">
              <a:buNone/>
            </a:pPr>
            <a:r>
              <a:rPr lang="en-US" b="1" dirty="0">
                <a:solidFill>
                  <a:schemeClr val="bg1"/>
                </a:solidFill>
                <a:latin typeface="Product Sans" panose="020B0604020202020204"/>
                <a:ea typeface="Inter Bold" pitchFamily="34" charset="-122"/>
                <a:cs typeface="Inter Bold" pitchFamily="34" charset="-120"/>
              </a:rPr>
              <a:t>Education and Healthcare</a:t>
            </a:r>
            <a:endParaRPr lang="en-US" dirty="0">
              <a:solidFill>
                <a:schemeClr val="bg1"/>
              </a:solidFill>
              <a:latin typeface="Product Sans" panose="020B0604020202020204"/>
            </a:endParaRPr>
          </a:p>
        </p:txBody>
      </p:sp>
      <p:sp>
        <p:nvSpPr>
          <p:cNvPr id="45" name="Text 4">
            <a:extLst>
              <a:ext uri="{FF2B5EF4-FFF2-40B4-BE49-F238E27FC236}">
                <a16:creationId xmlns:a16="http://schemas.microsoft.com/office/drawing/2014/main" id="{B3EB4E21-AFF6-2063-3E17-1DA8B059BD7A}"/>
              </a:ext>
            </a:extLst>
          </p:cNvPr>
          <p:cNvSpPr/>
          <p:nvPr/>
        </p:nvSpPr>
        <p:spPr>
          <a:xfrm>
            <a:off x="7839179" y="5932008"/>
            <a:ext cx="3608189" cy="1088708"/>
          </a:xfrm>
          <a:prstGeom prst="rect">
            <a:avLst/>
          </a:prstGeom>
          <a:noFill/>
          <a:ln/>
        </p:spPr>
        <p:txBody>
          <a:bodyPr wrap="square" lIns="0" tIns="0" rIns="0" bIns="0" rtlCol="0" anchor="t"/>
          <a:lstStyle/>
          <a:p>
            <a:pPr marL="0" indent="0">
              <a:buNone/>
            </a:pPr>
            <a:r>
              <a:rPr lang="en-US" sz="1400" dirty="0">
                <a:solidFill>
                  <a:schemeClr val="bg1"/>
                </a:solidFill>
                <a:latin typeface="Product Sans" panose="020B0604020202020204"/>
                <a:ea typeface="Inter" pitchFamily="34" charset="-122"/>
                <a:cs typeface="Inter" pitchFamily="34" charset="-120"/>
              </a:rPr>
              <a:t>Access top-quality schools and healthcare facilities within the community</a:t>
            </a:r>
            <a:endParaRPr lang="en-US" sz="1400" dirty="0">
              <a:solidFill>
                <a:schemeClr val="bg1"/>
              </a:solidFill>
              <a:latin typeface="Product Sans" panose="020B0604020202020204"/>
            </a:endParaRPr>
          </a:p>
        </p:txBody>
      </p:sp>
    </p:spTree>
    <p:extLst>
      <p:ext uri="{BB962C8B-B14F-4D97-AF65-F5344CB8AC3E}">
        <p14:creationId xmlns:p14="http://schemas.microsoft.com/office/powerpoint/2010/main" val="28681553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326" y="0"/>
            <a:ext cx="12173674" cy="6858000"/>
            <a:chOff x="104471" y="75972"/>
            <a:chExt cx="13467201" cy="9119997"/>
          </a:xfrm>
        </p:grpSpPr>
        <p:sp>
          <p:nvSpPr>
            <p:cNvPr id="3" name="Freeform 3"/>
            <p:cNvSpPr/>
            <p:nvPr/>
          </p:nvSpPr>
          <p:spPr>
            <a:xfrm>
              <a:off x="104471" y="75972"/>
              <a:ext cx="13467201" cy="9119997"/>
            </a:xfrm>
            <a:custGeom>
              <a:avLst/>
              <a:gdLst/>
              <a:ahLst/>
              <a:cxnLst/>
              <a:rect l="l" t="t" r="r" b="b"/>
              <a:pathLst>
                <a:path w="13296012" h="9119997">
                  <a:moveTo>
                    <a:pt x="13296012" y="0"/>
                  </a:moveTo>
                  <a:lnTo>
                    <a:pt x="0" y="0"/>
                  </a:lnTo>
                  <a:lnTo>
                    <a:pt x="0" y="9119997"/>
                  </a:lnTo>
                  <a:lnTo>
                    <a:pt x="13296012" y="9119997"/>
                  </a:lnTo>
                  <a:lnTo>
                    <a:pt x="13296012" y="0"/>
                  </a:lnTo>
                  <a:close/>
                </a:path>
              </a:pathLst>
            </a:custGeom>
            <a:solidFill>
              <a:srgbClr val="02594C"/>
            </a:solidFill>
          </p:spPr>
          <p:txBody>
            <a:bodyPr/>
            <a:lstStyle/>
            <a:p>
              <a:endParaRPr lang="en-AE" sz="1600" dirty="0">
                <a:latin typeface="Product Sans" panose="020B0604020202020204" charset="0"/>
              </a:endParaRPr>
            </a:p>
          </p:txBody>
        </p:sp>
      </p:grpSp>
      <p:grpSp>
        <p:nvGrpSpPr>
          <p:cNvPr id="4" name="Group 4"/>
          <p:cNvGrpSpPr/>
          <p:nvPr/>
        </p:nvGrpSpPr>
        <p:grpSpPr>
          <a:xfrm>
            <a:off x="12037253" y="3430603"/>
            <a:ext cx="154747" cy="3427397"/>
            <a:chOff x="0" y="0"/>
            <a:chExt cx="864447" cy="5184139"/>
          </a:xfrm>
        </p:grpSpPr>
        <p:sp>
          <p:nvSpPr>
            <p:cNvPr id="5" name="Freeform 5"/>
            <p:cNvSpPr/>
            <p:nvPr/>
          </p:nvSpPr>
          <p:spPr>
            <a:xfrm>
              <a:off x="0" y="0"/>
              <a:ext cx="863981" cy="5184013"/>
            </a:xfrm>
            <a:custGeom>
              <a:avLst/>
              <a:gdLst/>
              <a:ahLst/>
              <a:cxnLst/>
              <a:rect l="l" t="t" r="r" b="b"/>
              <a:pathLst>
                <a:path w="863981" h="5184013">
                  <a:moveTo>
                    <a:pt x="863981" y="0"/>
                  </a:moveTo>
                  <a:lnTo>
                    <a:pt x="0" y="0"/>
                  </a:lnTo>
                  <a:lnTo>
                    <a:pt x="0" y="5184013"/>
                  </a:lnTo>
                  <a:lnTo>
                    <a:pt x="863981" y="5184013"/>
                  </a:lnTo>
                  <a:lnTo>
                    <a:pt x="863981" y="0"/>
                  </a:lnTo>
                  <a:close/>
                </a:path>
              </a:pathLst>
            </a:custGeom>
            <a:solidFill>
              <a:srgbClr val="D5B997"/>
            </a:solidFill>
          </p:spPr>
          <p:txBody>
            <a:bodyPr/>
            <a:lstStyle/>
            <a:p>
              <a:endParaRPr lang="en-AE" sz="1200"/>
            </a:p>
          </p:txBody>
        </p:sp>
      </p:grpSp>
      <p:grpSp>
        <p:nvGrpSpPr>
          <p:cNvPr id="7" name="Group 7"/>
          <p:cNvGrpSpPr/>
          <p:nvPr/>
        </p:nvGrpSpPr>
        <p:grpSpPr>
          <a:xfrm>
            <a:off x="746335" y="0"/>
            <a:ext cx="43315" cy="1159377"/>
            <a:chOff x="0" y="0"/>
            <a:chExt cx="48260" cy="2160693"/>
          </a:xfrm>
        </p:grpSpPr>
        <p:sp>
          <p:nvSpPr>
            <p:cNvPr id="8" name="Freeform 8"/>
            <p:cNvSpPr/>
            <p:nvPr/>
          </p:nvSpPr>
          <p:spPr>
            <a:xfrm>
              <a:off x="0" y="0"/>
              <a:ext cx="48006" cy="2160016"/>
            </a:xfrm>
            <a:custGeom>
              <a:avLst/>
              <a:gdLst/>
              <a:ahLst/>
              <a:cxnLst/>
              <a:rect l="l" t="t" r="r" b="b"/>
              <a:pathLst>
                <a:path w="48006" h="2160016">
                  <a:moveTo>
                    <a:pt x="48006" y="0"/>
                  </a:moveTo>
                  <a:lnTo>
                    <a:pt x="0" y="0"/>
                  </a:lnTo>
                  <a:lnTo>
                    <a:pt x="0" y="2160016"/>
                  </a:lnTo>
                  <a:lnTo>
                    <a:pt x="48006" y="2160016"/>
                  </a:lnTo>
                  <a:lnTo>
                    <a:pt x="48006" y="0"/>
                  </a:lnTo>
                  <a:close/>
                </a:path>
              </a:pathLst>
            </a:custGeom>
            <a:solidFill>
              <a:srgbClr val="D5B997"/>
            </a:solidFill>
          </p:spPr>
          <p:txBody>
            <a:bodyPr/>
            <a:lstStyle/>
            <a:p>
              <a:endParaRPr lang="en-AE" sz="1200"/>
            </a:p>
          </p:txBody>
        </p:sp>
      </p:grpSp>
      <p:grpSp>
        <p:nvGrpSpPr>
          <p:cNvPr id="9" name="Group 9"/>
          <p:cNvGrpSpPr/>
          <p:nvPr/>
        </p:nvGrpSpPr>
        <p:grpSpPr>
          <a:xfrm>
            <a:off x="734727" y="2229517"/>
            <a:ext cx="43087" cy="4628483"/>
            <a:chOff x="0" y="0"/>
            <a:chExt cx="47753" cy="5129674"/>
          </a:xfrm>
        </p:grpSpPr>
        <p:sp>
          <p:nvSpPr>
            <p:cNvPr id="10" name="Freeform 10"/>
            <p:cNvSpPr/>
            <p:nvPr/>
          </p:nvSpPr>
          <p:spPr>
            <a:xfrm>
              <a:off x="0" y="0"/>
              <a:ext cx="47753" cy="5129674"/>
            </a:xfrm>
            <a:custGeom>
              <a:avLst/>
              <a:gdLst/>
              <a:ahLst/>
              <a:cxnLst/>
              <a:rect l="l" t="t" r="r" b="b"/>
              <a:pathLst>
                <a:path w="48006" h="5227828">
                  <a:moveTo>
                    <a:pt x="48006" y="0"/>
                  </a:moveTo>
                  <a:lnTo>
                    <a:pt x="0" y="0"/>
                  </a:lnTo>
                  <a:lnTo>
                    <a:pt x="0" y="5227828"/>
                  </a:lnTo>
                  <a:lnTo>
                    <a:pt x="48006" y="5227828"/>
                  </a:lnTo>
                  <a:lnTo>
                    <a:pt x="48006" y="0"/>
                  </a:lnTo>
                  <a:close/>
                </a:path>
              </a:pathLst>
            </a:custGeom>
            <a:solidFill>
              <a:srgbClr val="D5B997"/>
            </a:solidFill>
          </p:spPr>
          <p:txBody>
            <a:bodyPr/>
            <a:lstStyle/>
            <a:p>
              <a:endParaRPr lang="en-AE" sz="1200"/>
            </a:p>
          </p:txBody>
        </p:sp>
      </p:grpSp>
      <p:sp>
        <p:nvSpPr>
          <p:cNvPr id="12" name="TextBox 12"/>
          <p:cNvSpPr txBox="1"/>
          <p:nvPr/>
        </p:nvSpPr>
        <p:spPr>
          <a:xfrm>
            <a:off x="9489745" y="6539196"/>
            <a:ext cx="2438616" cy="180178"/>
          </a:xfrm>
          <a:prstGeom prst="rect">
            <a:avLst/>
          </a:prstGeom>
        </p:spPr>
        <p:txBody>
          <a:bodyPr lIns="0" tIns="0" rIns="0" bIns="0" rtlCol="0" anchor="t">
            <a:spAutoFit/>
          </a:bodyPr>
          <a:lstStyle/>
          <a:p>
            <a:pPr algn="r">
              <a:lnSpc>
                <a:spcPts val="1475"/>
              </a:lnSpc>
              <a:spcBef>
                <a:spcPct val="0"/>
              </a:spcBef>
            </a:pPr>
            <a:r>
              <a:rPr lang="en-US" sz="1229" spc="-22">
                <a:solidFill>
                  <a:srgbClr val="D9D9D9"/>
                </a:solidFill>
                <a:latin typeface="Product Sans"/>
              </a:rPr>
              <a:t>www.jamalakim.com</a:t>
            </a:r>
          </a:p>
        </p:txBody>
      </p:sp>
      <p:sp>
        <p:nvSpPr>
          <p:cNvPr id="13" name="TextBox 12">
            <a:extLst>
              <a:ext uri="{FF2B5EF4-FFF2-40B4-BE49-F238E27FC236}">
                <a16:creationId xmlns:a16="http://schemas.microsoft.com/office/drawing/2014/main" id="{B26A06F2-7D71-4AC6-1F8A-7F6BD3815304}"/>
              </a:ext>
            </a:extLst>
          </p:cNvPr>
          <p:cNvSpPr txBox="1"/>
          <p:nvPr/>
        </p:nvSpPr>
        <p:spPr>
          <a:xfrm>
            <a:off x="2218944" y="-1706880"/>
            <a:ext cx="184731" cy="276999"/>
          </a:xfrm>
          <a:prstGeom prst="rect">
            <a:avLst/>
          </a:prstGeom>
          <a:noFill/>
        </p:spPr>
        <p:txBody>
          <a:bodyPr wrap="none" rtlCol="0">
            <a:spAutoFit/>
          </a:bodyPr>
          <a:lstStyle/>
          <a:p>
            <a:endParaRPr lang="en-AE" sz="1200" dirty="0"/>
          </a:p>
        </p:txBody>
      </p:sp>
      <p:sp>
        <p:nvSpPr>
          <p:cNvPr id="11" name="Text 0">
            <a:extLst>
              <a:ext uri="{FF2B5EF4-FFF2-40B4-BE49-F238E27FC236}">
                <a16:creationId xmlns:a16="http://schemas.microsoft.com/office/drawing/2014/main" id="{8080116F-932F-2FA1-2FF7-B437227D565C}"/>
              </a:ext>
            </a:extLst>
          </p:cNvPr>
          <p:cNvSpPr/>
          <p:nvPr/>
        </p:nvSpPr>
        <p:spPr>
          <a:xfrm>
            <a:off x="638314" y="1419066"/>
            <a:ext cx="6650196" cy="464344"/>
          </a:xfrm>
          <a:prstGeom prst="rect">
            <a:avLst/>
          </a:prstGeom>
          <a:noFill/>
          <a:ln/>
        </p:spPr>
        <p:txBody>
          <a:bodyPr wrap="none" lIns="0" tIns="0" rIns="0" bIns="0" rtlCol="0" anchor="t"/>
          <a:lstStyle/>
          <a:p>
            <a:pPr>
              <a:lnSpc>
                <a:spcPts val="3634"/>
              </a:lnSpc>
            </a:pPr>
            <a:r>
              <a:rPr lang="en-US" sz="3733" spc="-21" dirty="0">
                <a:solidFill>
                  <a:srgbClr val="D5B997"/>
                </a:solidFill>
                <a:latin typeface="Product Sans" panose="020B0604020202020204" charset="0"/>
              </a:rPr>
              <a:t>The Valley: </a:t>
            </a:r>
            <a:r>
              <a:rPr lang="en-US" sz="3733" spc="-21" dirty="0">
                <a:solidFill>
                  <a:schemeClr val="bg1"/>
                </a:solidFill>
                <a:latin typeface="Product Sans" panose="020B0604020202020204" charset="0"/>
              </a:rPr>
              <a:t>Price</a:t>
            </a:r>
            <a:r>
              <a:rPr lang="en-US" sz="3733" spc="-21" dirty="0">
                <a:solidFill>
                  <a:srgbClr val="D5B997"/>
                </a:solidFill>
                <a:latin typeface="Product Sans" panose="020B0604020202020204" charset="0"/>
              </a:rPr>
              <a:t> </a:t>
            </a:r>
            <a:r>
              <a:rPr lang="en-US" sz="3733" spc="-21" dirty="0">
                <a:solidFill>
                  <a:schemeClr val="bg1"/>
                </a:solidFill>
                <a:latin typeface="Product Sans" panose="020B0604020202020204" charset="0"/>
              </a:rPr>
              <a:t>Growth and Stabilization</a:t>
            </a:r>
          </a:p>
        </p:txBody>
      </p:sp>
      <p:sp>
        <p:nvSpPr>
          <p:cNvPr id="14" name="Shape 1">
            <a:extLst>
              <a:ext uri="{FF2B5EF4-FFF2-40B4-BE49-F238E27FC236}">
                <a16:creationId xmlns:a16="http://schemas.microsoft.com/office/drawing/2014/main" id="{0119A521-3C7D-BD37-6EFE-3A79BB32724A}"/>
              </a:ext>
            </a:extLst>
          </p:cNvPr>
          <p:cNvSpPr/>
          <p:nvPr/>
        </p:nvSpPr>
        <p:spPr>
          <a:xfrm>
            <a:off x="1221029" y="2593745"/>
            <a:ext cx="45719" cy="3369096"/>
          </a:xfrm>
          <a:prstGeom prst="roundRect">
            <a:avLst>
              <a:gd name="adj" fmla="val 332202"/>
            </a:avLst>
          </a:prstGeom>
          <a:solidFill>
            <a:srgbClr val="B1BEAF"/>
          </a:solidFill>
          <a:ln/>
        </p:spPr>
        <p:txBody>
          <a:bodyPr/>
          <a:lstStyle/>
          <a:p>
            <a:endParaRPr lang="en-IN" sz="1600">
              <a:solidFill>
                <a:schemeClr val="bg1"/>
              </a:solidFill>
              <a:latin typeface="Product Sans" panose="020B0604020202020204" charset="0"/>
            </a:endParaRPr>
          </a:p>
        </p:txBody>
      </p:sp>
      <p:sp>
        <p:nvSpPr>
          <p:cNvPr id="15" name="Shape 2">
            <a:extLst>
              <a:ext uri="{FF2B5EF4-FFF2-40B4-BE49-F238E27FC236}">
                <a16:creationId xmlns:a16="http://schemas.microsoft.com/office/drawing/2014/main" id="{F77B3F0B-1EC6-8624-9B7B-7D266D69B73B}"/>
              </a:ext>
            </a:extLst>
          </p:cNvPr>
          <p:cNvSpPr/>
          <p:nvPr/>
        </p:nvSpPr>
        <p:spPr>
          <a:xfrm>
            <a:off x="1430462" y="2609265"/>
            <a:ext cx="605914" cy="45719"/>
          </a:xfrm>
          <a:prstGeom prst="roundRect">
            <a:avLst>
              <a:gd name="adj" fmla="val 332202"/>
            </a:avLst>
          </a:prstGeom>
          <a:solidFill>
            <a:srgbClr val="B1BEAF"/>
          </a:solidFill>
          <a:ln/>
        </p:spPr>
        <p:txBody>
          <a:bodyPr/>
          <a:lstStyle/>
          <a:p>
            <a:endParaRPr lang="en-IN" sz="1600">
              <a:solidFill>
                <a:schemeClr val="bg1"/>
              </a:solidFill>
              <a:latin typeface="Product Sans" panose="020B0604020202020204" charset="0"/>
            </a:endParaRPr>
          </a:p>
        </p:txBody>
      </p:sp>
      <p:sp>
        <p:nvSpPr>
          <p:cNvPr id="16" name="Shape 3">
            <a:extLst>
              <a:ext uri="{FF2B5EF4-FFF2-40B4-BE49-F238E27FC236}">
                <a16:creationId xmlns:a16="http://schemas.microsoft.com/office/drawing/2014/main" id="{9B90653D-F85F-DC71-257D-CA81A4568CFF}"/>
              </a:ext>
            </a:extLst>
          </p:cNvPr>
          <p:cNvSpPr/>
          <p:nvPr/>
        </p:nvSpPr>
        <p:spPr>
          <a:xfrm>
            <a:off x="1058093" y="2415392"/>
            <a:ext cx="389492" cy="362941"/>
          </a:xfrm>
          <a:prstGeom prst="roundRect">
            <a:avLst>
              <a:gd name="adj" fmla="val 18670"/>
            </a:avLst>
          </a:prstGeom>
          <a:solidFill>
            <a:srgbClr val="B1BEAF"/>
          </a:solidFill>
          <a:ln w="7620">
            <a:solidFill>
              <a:srgbClr val="6F5A42"/>
            </a:solidFill>
            <a:prstDash val="solid"/>
          </a:ln>
        </p:spPr>
        <p:txBody>
          <a:bodyPr/>
          <a:lstStyle/>
          <a:p>
            <a:endParaRPr lang="en-IN" sz="1600">
              <a:solidFill>
                <a:schemeClr val="bg1"/>
              </a:solidFill>
              <a:latin typeface="Product Sans" panose="020B0604020202020204" charset="0"/>
            </a:endParaRPr>
          </a:p>
        </p:txBody>
      </p:sp>
      <p:sp>
        <p:nvSpPr>
          <p:cNvPr id="17" name="Text 4">
            <a:extLst>
              <a:ext uri="{FF2B5EF4-FFF2-40B4-BE49-F238E27FC236}">
                <a16:creationId xmlns:a16="http://schemas.microsoft.com/office/drawing/2014/main" id="{2C353B44-2141-6F9A-C254-85F0A160BAED}"/>
              </a:ext>
            </a:extLst>
          </p:cNvPr>
          <p:cNvSpPr/>
          <p:nvPr/>
        </p:nvSpPr>
        <p:spPr>
          <a:xfrm>
            <a:off x="1189339" y="2443769"/>
            <a:ext cx="111931" cy="241987"/>
          </a:xfrm>
          <a:prstGeom prst="rect">
            <a:avLst/>
          </a:prstGeom>
          <a:noFill/>
          <a:ln/>
        </p:spPr>
        <p:txBody>
          <a:bodyPr wrap="none" lIns="0" tIns="0" rIns="0" bIns="0" rtlCol="0" anchor="t"/>
          <a:lstStyle/>
          <a:p>
            <a:pPr marL="0" indent="0" algn="ctr">
              <a:lnSpc>
                <a:spcPts val="2800"/>
              </a:lnSpc>
              <a:buNone/>
            </a:pPr>
            <a:r>
              <a:rPr lang="en-US" sz="2000" b="1" dirty="0">
                <a:solidFill>
                  <a:schemeClr val="bg1"/>
                </a:solidFill>
                <a:latin typeface="Product Sans" panose="020B0604020202020204" charset="0"/>
                <a:ea typeface="Inter Bold" pitchFamily="34" charset="-122"/>
                <a:cs typeface="Inter Bold" pitchFamily="34" charset="-120"/>
              </a:rPr>
              <a:t>1</a:t>
            </a:r>
            <a:endParaRPr lang="en-US" sz="2000" dirty="0">
              <a:solidFill>
                <a:schemeClr val="bg1"/>
              </a:solidFill>
              <a:latin typeface="Product Sans" panose="020B0604020202020204" charset="0"/>
            </a:endParaRPr>
          </a:p>
        </p:txBody>
      </p:sp>
      <p:sp>
        <p:nvSpPr>
          <p:cNvPr id="18" name="Text 5">
            <a:extLst>
              <a:ext uri="{FF2B5EF4-FFF2-40B4-BE49-F238E27FC236}">
                <a16:creationId xmlns:a16="http://schemas.microsoft.com/office/drawing/2014/main" id="{AC349485-CAA9-C84B-C908-BEC6B4DD05EE}"/>
              </a:ext>
            </a:extLst>
          </p:cNvPr>
          <p:cNvSpPr/>
          <p:nvPr/>
        </p:nvSpPr>
        <p:spPr>
          <a:xfrm>
            <a:off x="2112699" y="2478261"/>
            <a:ext cx="3182032" cy="252027"/>
          </a:xfrm>
          <a:prstGeom prst="rect">
            <a:avLst/>
          </a:prstGeom>
          <a:noFill/>
          <a:ln/>
        </p:spPr>
        <p:txBody>
          <a:bodyPr wrap="none" lIns="0" tIns="0" rIns="0" bIns="0" rtlCol="0" anchor="t"/>
          <a:lstStyle/>
          <a:p>
            <a:pPr marL="0" indent="0" algn="l">
              <a:lnSpc>
                <a:spcPts val="2950"/>
              </a:lnSpc>
              <a:buNone/>
            </a:pPr>
            <a:r>
              <a:rPr lang="en-US" b="1" dirty="0">
                <a:solidFill>
                  <a:schemeClr val="bg1"/>
                </a:solidFill>
                <a:latin typeface="Product Sans" panose="020B0604020202020204" charset="0"/>
                <a:ea typeface="Inter Bold" pitchFamily="34" charset="-122"/>
                <a:cs typeface="Inter Bold" pitchFamily="34" charset="-120"/>
              </a:rPr>
              <a:t>2020-2023: Price Volatility</a:t>
            </a:r>
            <a:endParaRPr lang="en-US" dirty="0">
              <a:solidFill>
                <a:schemeClr val="bg1"/>
              </a:solidFill>
              <a:latin typeface="Product Sans" panose="020B0604020202020204" charset="0"/>
            </a:endParaRPr>
          </a:p>
        </p:txBody>
      </p:sp>
      <p:sp>
        <p:nvSpPr>
          <p:cNvPr id="19" name="Text 6">
            <a:extLst>
              <a:ext uri="{FF2B5EF4-FFF2-40B4-BE49-F238E27FC236}">
                <a16:creationId xmlns:a16="http://schemas.microsoft.com/office/drawing/2014/main" id="{1A16E6ED-C1F9-C1C9-2E9C-9D7ED7A034EF}"/>
              </a:ext>
            </a:extLst>
          </p:cNvPr>
          <p:cNvSpPr/>
          <p:nvPr/>
        </p:nvSpPr>
        <p:spPr>
          <a:xfrm>
            <a:off x="2112692" y="2797918"/>
            <a:ext cx="3547192" cy="442172"/>
          </a:xfrm>
          <a:prstGeom prst="rect">
            <a:avLst/>
          </a:prstGeom>
          <a:noFill/>
          <a:ln/>
        </p:spPr>
        <p:txBody>
          <a:bodyPr wrap="none" lIns="0" tIns="0" rIns="0" bIns="0" rtlCol="0" anchor="t"/>
          <a:lstStyle/>
          <a:p>
            <a:pPr marL="0" indent="0" algn="l">
              <a:buNone/>
            </a:pPr>
            <a:r>
              <a:rPr lang="en-US" sz="1600" dirty="0">
                <a:solidFill>
                  <a:schemeClr val="bg1"/>
                </a:solidFill>
                <a:latin typeface="Product Sans" panose="020B0604020202020204" charset="0"/>
                <a:ea typeface="Inter" pitchFamily="34" charset="-122"/>
                <a:cs typeface="Inter" pitchFamily="34" charset="-120"/>
              </a:rPr>
              <a:t>21% jump between 2022-2023</a:t>
            </a:r>
            <a:endParaRPr lang="en-US" sz="1600" dirty="0">
              <a:solidFill>
                <a:schemeClr val="bg1"/>
              </a:solidFill>
              <a:latin typeface="Product Sans" panose="020B0604020202020204" charset="0"/>
            </a:endParaRPr>
          </a:p>
        </p:txBody>
      </p:sp>
      <p:sp>
        <p:nvSpPr>
          <p:cNvPr id="20" name="Shape 7">
            <a:extLst>
              <a:ext uri="{FF2B5EF4-FFF2-40B4-BE49-F238E27FC236}">
                <a16:creationId xmlns:a16="http://schemas.microsoft.com/office/drawing/2014/main" id="{5F4E697C-E5FF-B1A7-850A-37855FF446FD}"/>
              </a:ext>
            </a:extLst>
          </p:cNvPr>
          <p:cNvSpPr/>
          <p:nvPr/>
        </p:nvSpPr>
        <p:spPr>
          <a:xfrm>
            <a:off x="1430462" y="4239111"/>
            <a:ext cx="605914" cy="45719"/>
          </a:xfrm>
          <a:prstGeom prst="roundRect">
            <a:avLst>
              <a:gd name="adj" fmla="val 332202"/>
            </a:avLst>
          </a:prstGeom>
          <a:solidFill>
            <a:srgbClr val="B1BEAF"/>
          </a:solidFill>
          <a:ln/>
        </p:spPr>
        <p:txBody>
          <a:bodyPr/>
          <a:lstStyle/>
          <a:p>
            <a:endParaRPr lang="en-IN" sz="1600">
              <a:solidFill>
                <a:schemeClr val="bg1"/>
              </a:solidFill>
              <a:latin typeface="Product Sans" panose="020B0604020202020204" charset="0"/>
            </a:endParaRPr>
          </a:p>
        </p:txBody>
      </p:sp>
      <p:sp>
        <p:nvSpPr>
          <p:cNvPr id="21" name="Shape 8">
            <a:extLst>
              <a:ext uri="{FF2B5EF4-FFF2-40B4-BE49-F238E27FC236}">
                <a16:creationId xmlns:a16="http://schemas.microsoft.com/office/drawing/2014/main" id="{2C424458-2CA4-8421-65E4-51997FB53C77}"/>
              </a:ext>
            </a:extLst>
          </p:cNvPr>
          <p:cNvSpPr/>
          <p:nvPr/>
        </p:nvSpPr>
        <p:spPr>
          <a:xfrm>
            <a:off x="1058093" y="4045239"/>
            <a:ext cx="389492" cy="362941"/>
          </a:xfrm>
          <a:prstGeom prst="roundRect">
            <a:avLst>
              <a:gd name="adj" fmla="val 18670"/>
            </a:avLst>
          </a:prstGeom>
          <a:solidFill>
            <a:srgbClr val="B1BEAF"/>
          </a:solidFill>
          <a:ln w="7620">
            <a:solidFill>
              <a:srgbClr val="6F5A42"/>
            </a:solidFill>
            <a:prstDash val="solid"/>
          </a:ln>
        </p:spPr>
        <p:txBody>
          <a:bodyPr/>
          <a:lstStyle/>
          <a:p>
            <a:endParaRPr lang="en-IN" sz="1600">
              <a:solidFill>
                <a:schemeClr val="bg1"/>
              </a:solidFill>
              <a:latin typeface="Product Sans" panose="020B0604020202020204" charset="0"/>
            </a:endParaRPr>
          </a:p>
        </p:txBody>
      </p:sp>
      <p:sp>
        <p:nvSpPr>
          <p:cNvPr id="22" name="Text 9">
            <a:extLst>
              <a:ext uri="{FF2B5EF4-FFF2-40B4-BE49-F238E27FC236}">
                <a16:creationId xmlns:a16="http://schemas.microsoft.com/office/drawing/2014/main" id="{370E3FBC-54F6-379F-1DAD-249E638CBC68}"/>
              </a:ext>
            </a:extLst>
          </p:cNvPr>
          <p:cNvSpPr/>
          <p:nvPr/>
        </p:nvSpPr>
        <p:spPr>
          <a:xfrm>
            <a:off x="1168999" y="4073615"/>
            <a:ext cx="163407" cy="241987"/>
          </a:xfrm>
          <a:prstGeom prst="rect">
            <a:avLst/>
          </a:prstGeom>
          <a:noFill/>
          <a:ln/>
        </p:spPr>
        <p:txBody>
          <a:bodyPr wrap="none" lIns="0" tIns="0" rIns="0" bIns="0" rtlCol="0" anchor="t"/>
          <a:lstStyle/>
          <a:p>
            <a:pPr marL="0" indent="0" algn="ctr">
              <a:lnSpc>
                <a:spcPts val="2800"/>
              </a:lnSpc>
              <a:buNone/>
            </a:pPr>
            <a:r>
              <a:rPr lang="en-US" sz="2000" b="1" dirty="0">
                <a:solidFill>
                  <a:schemeClr val="bg1"/>
                </a:solidFill>
                <a:latin typeface="Product Sans" panose="020B0604020202020204" charset="0"/>
                <a:ea typeface="Inter Bold" pitchFamily="34" charset="-122"/>
                <a:cs typeface="Inter Bold" pitchFamily="34" charset="-120"/>
              </a:rPr>
              <a:t>2</a:t>
            </a:r>
            <a:endParaRPr lang="en-US" sz="2000" dirty="0">
              <a:solidFill>
                <a:schemeClr val="bg1"/>
              </a:solidFill>
              <a:latin typeface="Product Sans" panose="020B0604020202020204" charset="0"/>
            </a:endParaRPr>
          </a:p>
        </p:txBody>
      </p:sp>
      <p:sp>
        <p:nvSpPr>
          <p:cNvPr id="23" name="Text 10">
            <a:extLst>
              <a:ext uri="{FF2B5EF4-FFF2-40B4-BE49-F238E27FC236}">
                <a16:creationId xmlns:a16="http://schemas.microsoft.com/office/drawing/2014/main" id="{0C29CD07-4CBF-0A77-79B7-62E91E065DB1}"/>
              </a:ext>
            </a:extLst>
          </p:cNvPr>
          <p:cNvSpPr/>
          <p:nvPr/>
        </p:nvSpPr>
        <p:spPr>
          <a:xfrm>
            <a:off x="2112698" y="4108108"/>
            <a:ext cx="2651109" cy="252027"/>
          </a:xfrm>
          <a:prstGeom prst="rect">
            <a:avLst/>
          </a:prstGeom>
          <a:noFill/>
          <a:ln/>
        </p:spPr>
        <p:txBody>
          <a:bodyPr wrap="none" lIns="0" tIns="0" rIns="0" bIns="0" rtlCol="0" anchor="t"/>
          <a:lstStyle/>
          <a:p>
            <a:pPr marL="0" indent="0" algn="l">
              <a:lnSpc>
                <a:spcPts val="2950"/>
              </a:lnSpc>
              <a:buNone/>
            </a:pPr>
            <a:r>
              <a:rPr lang="en-US" b="1" dirty="0">
                <a:solidFill>
                  <a:schemeClr val="bg1"/>
                </a:solidFill>
                <a:latin typeface="Product Sans" panose="020B0604020202020204" charset="0"/>
                <a:ea typeface="Inter Bold" pitchFamily="34" charset="-122"/>
                <a:cs typeface="Inter Bold" pitchFamily="34" charset="-120"/>
              </a:rPr>
              <a:t>2023-2026: Steady Appreciation</a:t>
            </a:r>
            <a:endParaRPr lang="en-US" dirty="0">
              <a:solidFill>
                <a:schemeClr val="bg1"/>
              </a:solidFill>
              <a:latin typeface="Product Sans" panose="020B0604020202020204" charset="0"/>
            </a:endParaRPr>
          </a:p>
        </p:txBody>
      </p:sp>
      <p:sp>
        <p:nvSpPr>
          <p:cNvPr id="24" name="Text 11">
            <a:extLst>
              <a:ext uri="{FF2B5EF4-FFF2-40B4-BE49-F238E27FC236}">
                <a16:creationId xmlns:a16="http://schemas.microsoft.com/office/drawing/2014/main" id="{3608D132-17E7-6043-2BD2-D1CAEE84F6B3}"/>
              </a:ext>
            </a:extLst>
          </p:cNvPr>
          <p:cNvSpPr/>
          <p:nvPr/>
        </p:nvSpPr>
        <p:spPr>
          <a:xfrm>
            <a:off x="2112692" y="4427764"/>
            <a:ext cx="3823159" cy="546827"/>
          </a:xfrm>
          <a:prstGeom prst="rect">
            <a:avLst/>
          </a:prstGeom>
          <a:noFill/>
          <a:ln/>
        </p:spPr>
        <p:txBody>
          <a:bodyPr wrap="none" lIns="0" tIns="0" rIns="0" bIns="0" rtlCol="0" anchor="t"/>
          <a:lstStyle/>
          <a:p>
            <a:pPr marL="0" indent="0" algn="l">
              <a:buNone/>
            </a:pPr>
            <a:r>
              <a:rPr lang="en-US" sz="1600" dirty="0">
                <a:solidFill>
                  <a:schemeClr val="bg1"/>
                </a:solidFill>
                <a:latin typeface="Product Sans" panose="020B0604020202020204" charset="0"/>
                <a:ea typeface="Inter" pitchFamily="34" charset="-122"/>
                <a:cs typeface="Inter" pitchFamily="34" charset="-120"/>
              </a:rPr>
              <a:t>Growth rate stabilized around 20-22%</a:t>
            </a:r>
            <a:endParaRPr lang="en-US" sz="1600" dirty="0">
              <a:solidFill>
                <a:schemeClr val="bg1"/>
              </a:solidFill>
              <a:latin typeface="Product Sans" panose="020B0604020202020204" charset="0"/>
            </a:endParaRPr>
          </a:p>
        </p:txBody>
      </p:sp>
      <p:sp>
        <p:nvSpPr>
          <p:cNvPr id="25" name="Shape 12">
            <a:extLst>
              <a:ext uri="{FF2B5EF4-FFF2-40B4-BE49-F238E27FC236}">
                <a16:creationId xmlns:a16="http://schemas.microsoft.com/office/drawing/2014/main" id="{5287A017-BAE5-E2B1-AE57-F14A2584FE62}"/>
              </a:ext>
            </a:extLst>
          </p:cNvPr>
          <p:cNvSpPr/>
          <p:nvPr/>
        </p:nvSpPr>
        <p:spPr>
          <a:xfrm>
            <a:off x="1430462" y="5868958"/>
            <a:ext cx="605914" cy="45719"/>
          </a:xfrm>
          <a:prstGeom prst="roundRect">
            <a:avLst>
              <a:gd name="adj" fmla="val 332202"/>
            </a:avLst>
          </a:prstGeom>
          <a:solidFill>
            <a:srgbClr val="B1BEAF"/>
          </a:solidFill>
          <a:ln/>
        </p:spPr>
        <p:txBody>
          <a:bodyPr/>
          <a:lstStyle/>
          <a:p>
            <a:endParaRPr lang="en-IN" sz="1600">
              <a:solidFill>
                <a:schemeClr val="bg1"/>
              </a:solidFill>
              <a:latin typeface="Product Sans" panose="020B0604020202020204" charset="0"/>
            </a:endParaRPr>
          </a:p>
        </p:txBody>
      </p:sp>
      <p:sp>
        <p:nvSpPr>
          <p:cNvPr id="26" name="Shape 13">
            <a:extLst>
              <a:ext uri="{FF2B5EF4-FFF2-40B4-BE49-F238E27FC236}">
                <a16:creationId xmlns:a16="http://schemas.microsoft.com/office/drawing/2014/main" id="{3C5FF1D0-B606-B282-9883-7AE8AC1283ED}"/>
              </a:ext>
            </a:extLst>
          </p:cNvPr>
          <p:cNvSpPr/>
          <p:nvPr/>
        </p:nvSpPr>
        <p:spPr>
          <a:xfrm>
            <a:off x="1058093" y="5675085"/>
            <a:ext cx="389492" cy="362941"/>
          </a:xfrm>
          <a:prstGeom prst="roundRect">
            <a:avLst>
              <a:gd name="adj" fmla="val 18670"/>
            </a:avLst>
          </a:prstGeom>
          <a:solidFill>
            <a:srgbClr val="B1BEAF"/>
          </a:solidFill>
          <a:ln w="7620">
            <a:solidFill>
              <a:srgbClr val="6F5A42"/>
            </a:solidFill>
            <a:prstDash val="solid"/>
          </a:ln>
        </p:spPr>
        <p:txBody>
          <a:bodyPr/>
          <a:lstStyle/>
          <a:p>
            <a:endParaRPr lang="en-IN" sz="1600">
              <a:solidFill>
                <a:schemeClr val="bg1"/>
              </a:solidFill>
              <a:latin typeface="Product Sans" panose="020B0604020202020204" charset="0"/>
            </a:endParaRPr>
          </a:p>
        </p:txBody>
      </p:sp>
      <p:sp>
        <p:nvSpPr>
          <p:cNvPr id="40" name="Text 14">
            <a:extLst>
              <a:ext uri="{FF2B5EF4-FFF2-40B4-BE49-F238E27FC236}">
                <a16:creationId xmlns:a16="http://schemas.microsoft.com/office/drawing/2014/main" id="{97602140-3D1D-9917-53B0-8CB099CC38C6}"/>
              </a:ext>
            </a:extLst>
          </p:cNvPr>
          <p:cNvSpPr/>
          <p:nvPr/>
        </p:nvSpPr>
        <p:spPr>
          <a:xfrm>
            <a:off x="1181521" y="5718960"/>
            <a:ext cx="167596" cy="241987"/>
          </a:xfrm>
          <a:prstGeom prst="rect">
            <a:avLst/>
          </a:prstGeom>
          <a:noFill/>
          <a:ln/>
        </p:spPr>
        <p:txBody>
          <a:bodyPr wrap="none" lIns="0" tIns="0" rIns="0" bIns="0" rtlCol="0" anchor="t"/>
          <a:lstStyle/>
          <a:p>
            <a:pPr marL="0" indent="0" algn="ctr">
              <a:lnSpc>
                <a:spcPts val="2800"/>
              </a:lnSpc>
              <a:buNone/>
            </a:pPr>
            <a:r>
              <a:rPr lang="en-US" sz="2000" b="1" dirty="0">
                <a:solidFill>
                  <a:schemeClr val="bg1"/>
                </a:solidFill>
                <a:latin typeface="Product Sans" panose="020B0604020202020204" charset="0"/>
                <a:ea typeface="Inter Bold" pitchFamily="34" charset="-122"/>
                <a:cs typeface="Inter Bold" pitchFamily="34" charset="-120"/>
              </a:rPr>
              <a:t>3</a:t>
            </a:r>
          </a:p>
        </p:txBody>
      </p:sp>
      <p:sp>
        <p:nvSpPr>
          <p:cNvPr id="41" name="Text 15">
            <a:extLst>
              <a:ext uri="{FF2B5EF4-FFF2-40B4-BE49-F238E27FC236}">
                <a16:creationId xmlns:a16="http://schemas.microsoft.com/office/drawing/2014/main" id="{75AD6B26-CC8E-7DBA-B653-6EB2DA45667B}"/>
              </a:ext>
            </a:extLst>
          </p:cNvPr>
          <p:cNvSpPr/>
          <p:nvPr/>
        </p:nvSpPr>
        <p:spPr>
          <a:xfrm>
            <a:off x="2112698" y="5737955"/>
            <a:ext cx="2666244" cy="252027"/>
          </a:xfrm>
          <a:prstGeom prst="rect">
            <a:avLst/>
          </a:prstGeom>
          <a:noFill/>
          <a:ln/>
        </p:spPr>
        <p:txBody>
          <a:bodyPr wrap="none" lIns="0" tIns="0" rIns="0" bIns="0" rtlCol="0" anchor="t"/>
          <a:lstStyle/>
          <a:p>
            <a:pPr marL="0" indent="0" algn="l">
              <a:lnSpc>
                <a:spcPts val="2950"/>
              </a:lnSpc>
              <a:buNone/>
            </a:pPr>
            <a:r>
              <a:rPr lang="en-US" b="1" dirty="0">
                <a:solidFill>
                  <a:schemeClr val="bg1"/>
                </a:solidFill>
                <a:latin typeface="Product Sans" panose="020B0604020202020204" charset="0"/>
                <a:ea typeface="Inter Bold" pitchFamily="34" charset="-122"/>
                <a:cs typeface="Inter Bold" pitchFamily="34" charset="-120"/>
              </a:rPr>
              <a:t>2027-2029: Acceleration</a:t>
            </a:r>
            <a:endParaRPr lang="en-US" dirty="0">
              <a:solidFill>
                <a:schemeClr val="bg1"/>
              </a:solidFill>
              <a:latin typeface="Product Sans" panose="020B0604020202020204" charset="0"/>
            </a:endParaRPr>
          </a:p>
        </p:txBody>
      </p:sp>
      <p:sp>
        <p:nvSpPr>
          <p:cNvPr id="42" name="Text 16">
            <a:extLst>
              <a:ext uri="{FF2B5EF4-FFF2-40B4-BE49-F238E27FC236}">
                <a16:creationId xmlns:a16="http://schemas.microsoft.com/office/drawing/2014/main" id="{B863820B-0961-652B-ECA7-3DF64C22822D}"/>
              </a:ext>
            </a:extLst>
          </p:cNvPr>
          <p:cNvSpPr/>
          <p:nvPr/>
        </p:nvSpPr>
        <p:spPr>
          <a:xfrm>
            <a:off x="2112692" y="6057611"/>
            <a:ext cx="3547192" cy="884341"/>
          </a:xfrm>
          <a:prstGeom prst="rect">
            <a:avLst/>
          </a:prstGeom>
          <a:noFill/>
          <a:ln/>
        </p:spPr>
        <p:txBody>
          <a:bodyPr wrap="square" lIns="0" tIns="0" rIns="0" bIns="0" rtlCol="0" anchor="t"/>
          <a:lstStyle/>
          <a:p>
            <a:pPr marL="0" indent="0" algn="l">
              <a:buNone/>
            </a:pPr>
            <a:r>
              <a:rPr lang="en-US" sz="1600" dirty="0">
                <a:solidFill>
                  <a:schemeClr val="bg1"/>
                </a:solidFill>
                <a:latin typeface="Product Sans" panose="020B0604020202020204" charset="0"/>
                <a:ea typeface="Inter" pitchFamily="34" charset="-122"/>
                <a:cs typeface="Inter" pitchFamily="34" charset="-120"/>
              </a:rPr>
              <a:t>Appreciation reaching around 25% in 2027</a:t>
            </a:r>
            <a:endParaRPr lang="en-US" sz="1600" dirty="0">
              <a:solidFill>
                <a:schemeClr val="bg1"/>
              </a:solidFill>
              <a:latin typeface="Product Sans" panose="020B0604020202020204" charset="0"/>
            </a:endParaRPr>
          </a:p>
        </p:txBody>
      </p:sp>
      <p:graphicFrame>
        <p:nvGraphicFramePr>
          <p:cNvPr id="27" name="Chart 26">
            <a:extLst>
              <a:ext uri="{FF2B5EF4-FFF2-40B4-BE49-F238E27FC236}">
                <a16:creationId xmlns:a16="http://schemas.microsoft.com/office/drawing/2014/main" id="{99502C5A-11D3-A8AD-8906-2E8F1E97B5B6}"/>
              </a:ext>
            </a:extLst>
          </p:cNvPr>
          <p:cNvGraphicFramePr>
            <a:graphicFrameLocks/>
          </p:cNvGraphicFramePr>
          <p:nvPr>
            <p:extLst>
              <p:ext uri="{D42A27DB-BD31-4B8C-83A1-F6EECF244321}">
                <p14:modId xmlns:p14="http://schemas.microsoft.com/office/powerpoint/2010/main" val="43313838"/>
              </p:ext>
            </p:extLst>
          </p:nvPr>
        </p:nvGraphicFramePr>
        <p:xfrm>
          <a:off x="5785353" y="2246698"/>
          <a:ext cx="6073200" cy="41544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8180002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326" y="0"/>
            <a:ext cx="12173674" cy="6858000"/>
            <a:chOff x="104471" y="75972"/>
            <a:chExt cx="13467201" cy="9119997"/>
          </a:xfrm>
        </p:grpSpPr>
        <p:sp>
          <p:nvSpPr>
            <p:cNvPr id="3" name="Freeform 3"/>
            <p:cNvSpPr/>
            <p:nvPr/>
          </p:nvSpPr>
          <p:spPr>
            <a:xfrm>
              <a:off x="104471" y="75972"/>
              <a:ext cx="13467201" cy="9119997"/>
            </a:xfrm>
            <a:custGeom>
              <a:avLst/>
              <a:gdLst/>
              <a:ahLst/>
              <a:cxnLst/>
              <a:rect l="l" t="t" r="r" b="b"/>
              <a:pathLst>
                <a:path w="13296012" h="9119997">
                  <a:moveTo>
                    <a:pt x="13296012" y="0"/>
                  </a:moveTo>
                  <a:lnTo>
                    <a:pt x="0" y="0"/>
                  </a:lnTo>
                  <a:lnTo>
                    <a:pt x="0" y="9119997"/>
                  </a:lnTo>
                  <a:lnTo>
                    <a:pt x="13296012" y="9119997"/>
                  </a:lnTo>
                  <a:lnTo>
                    <a:pt x="13296012" y="0"/>
                  </a:lnTo>
                  <a:close/>
                </a:path>
              </a:pathLst>
            </a:custGeom>
            <a:solidFill>
              <a:srgbClr val="02594C"/>
            </a:solidFill>
          </p:spPr>
          <p:txBody>
            <a:bodyPr/>
            <a:lstStyle/>
            <a:p>
              <a:endParaRPr lang="en-AE" sz="1600" dirty="0">
                <a:latin typeface="Product Sans" panose="020B0604020202020204" charset="0"/>
              </a:endParaRPr>
            </a:p>
          </p:txBody>
        </p:sp>
      </p:grpSp>
      <p:grpSp>
        <p:nvGrpSpPr>
          <p:cNvPr id="4" name="Group 4"/>
          <p:cNvGrpSpPr/>
          <p:nvPr/>
        </p:nvGrpSpPr>
        <p:grpSpPr>
          <a:xfrm>
            <a:off x="12037253" y="3430603"/>
            <a:ext cx="154747" cy="3427397"/>
            <a:chOff x="0" y="0"/>
            <a:chExt cx="864447" cy="5184139"/>
          </a:xfrm>
        </p:grpSpPr>
        <p:sp>
          <p:nvSpPr>
            <p:cNvPr id="5" name="Freeform 5"/>
            <p:cNvSpPr/>
            <p:nvPr/>
          </p:nvSpPr>
          <p:spPr>
            <a:xfrm>
              <a:off x="0" y="0"/>
              <a:ext cx="863981" cy="5184013"/>
            </a:xfrm>
            <a:custGeom>
              <a:avLst/>
              <a:gdLst/>
              <a:ahLst/>
              <a:cxnLst/>
              <a:rect l="l" t="t" r="r" b="b"/>
              <a:pathLst>
                <a:path w="863981" h="5184013">
                  <a:moveTo>
                    <a:pt x="863981" y="0"/>
                  </a:moveTo>
                  <a:lnTo>
                    <a:pt x="0" y="0"/>
                  </a:lnTo>
                  <a:lnTo>
                    <a:pt x="0" y="5184013"/>
                  </a:lnTo>
                  <a:lnTo>
                    <a:pt x="863981" y="5184013"/>
                  </a:lnTo>
                  <a:lnTo>
                    <a:pt x="863981" y="0"/>
                  </a:lnTo>
                  <a:close/>
                </a:path>
              </a:pathLst>
            </a:custGeom>
            <a:solidFill>
              <a:srgbClr val="D5B997"/>
            </a:solidFill>
          </p:spPr>
          <p:txBody>
            <a:bodyPr/>
            <a:lstStyle/>
            <a:p>
              <a:endParaRPr lang="en-AE" sz="1200"/>
            </a:p>
          </p:txBody>
        </p:sp>
      </p:grpSp>
      <p:grpSp>
        <p:nvGrpSpPr>
          <p:cNvPr id="7" name="Group 7"/>
          <p:cNvGrpSpPr/>
          <p:nvPr/>
        </p:nvGrpSpPr>
        <p:grpSpPr>
          <a:xfrm>
            <a:off x="746335" y="0"/>
            <a:ext cx="43315" cy="1159377"/>
            <a:chOff x="0" y="0"/>
            <a:chExt cx="48260" cy="2160693"/>
          </a:xfrm>
        </p:grpSpPr>
        <p:sp>
          <p:nvSpPr>
            <p:cNvPr id="8" name="Freeform 8"/>
            <p:cNvSpPr/>
            <p:nvPr/>
          </p:nvSpPr>
          <p:spPr>
            <a:xfrm>
              <a:off x="0" y="0"/>
              <a:ext cx="48006" cy="2160016"/>
            </a:xfrm>
            <a:custGeom>
              <a:avLst/>
              <a:gdLst/>
              <a:ahLst/>
              <a:cxnLst/>
              <a:rect l="l" t="t" r="r" b="b"/>
              <a:pathLst>
                <a:path w="48006" h="2160016">
                  <a:moveTo>
                    <a:pt x="48006" y="0"/>
                  </a:moveTo>
                  <a:lnTo>
                    <a:pt x="0" y="0"/>
                  </a:lnTo>
                  <a:lnTo>
                    <a:pt x="0" y="2160016"/>
                  </a:lnTo>
                  <a:lnTo>
                    <a:pt x="48006" y="2160016"/>
                  </a:lnTo>
                  <a:lnTo>
                    <a:pt x="48006" y="0"/>
                  </a:lnTo>
                  <a:close/>
                </a:path>
              </a:pathLst>
            </a:custGeom>
            <a:solidFill>
              <a:srgbClr val="D5B997"/>
            </a:solidFill>
          </p:spPr>
          <p:txBody>
            <a:bodyPr/>
            <a:lstStyle/>
            <a:p>
              <a:endParaRPr lang="en-AE" sz="1200"/>
            </a:p>
          </p:txBody>
        </p:sp>
      </p:grpSp>
      <p:grpSp>
        <p:nvGrpSpPr>
          <p:cNvPr id="9" name="Group 9"/>
          <p:cNvGrpSpPr/>
          <p:nvPr/>
        </p:nvGrpSpPr>
        <p:grpSpPr>
          <a:xfrm>
            <a:off x="734727" y="2229517"/>
            <a:ext cx="43087" cy="4628483"/>
            <a:chOff x="0" y="0"/>
            <a:chExt cx="47753" cy="5129674"/>
          </a:xfrm>
        </p:grpSpPr>
        <p:sp>
          <p:nvSpPr>
            <p:cNvPr id="10" name="Freeform 10"/>
            <p:cNvSpPr/>
            <p:nvPr/>
          </p:nvSpPr>
          <p:spPr>
            <a:xfrm>
              <a:off x="0" y="0"/>
              <a:ext cx="47753" cy="5129674"/>
            </a:xfrm>
            <a:custGeom>
              <a:avLst/>
              <a:gdLst/>
              <a:ahLst/>
              <a:cxnLst/>
              <a:rect l="l" t="t" r="r" b="b"/>
              <a:pathLst>
                <a:path w="48006" h="5227828">
                  <a:moveTo>
                    <a:pt x="48006" y="0"/>
                  </a:moveTo>
                  <a:lnTo>
                    <a:pt x="0" y="0"/>
                  </a:lnTo>
                  <a:lnTo>
                    <a:pt x="0" y="5227828"/>
                  </a:lnTo>
                  <a:lnTo>
                    <a:pt x="48006" y="5227828"/>
                  </a:lnTo>
                  <a:lnTo>
                    <a:pt x="48006" y="0"/>
                  </a:lnTo>
                  <a:close/>
                </a:path>
              </a:pathLst>
            </a:custGeom>
            <a:solidFill>
              <a:srgbClr val="D5B997"/>
            </a:solidFill>
          </p:spPr>
          <p:txBody>
            <a:bodyPr/>
            <a:lstStyle/>
            <a:p>
              <a:endParaRPr lang="en-AE" sz="1200"/>
            </a:p>
          </p:txBody>
        </p:sp>
      </p:grpSp>
      <p:sp>
        <p:nvSpPr>
          <p:cNvPr id="12" name="TextBox 12"/>
          <p:cNvSpPr txBox="1"/>
          <p:nvPr/>
        </p:nvSpPr>
        <p:spPr>
          <a:xfrm>
            <a:off x="9489745" y="6539196"/>
            <a:ext cx="2438616" cy="180178"/>
          </a:xfrm>
          <a:prstGeom prst="rect">
            <a:avLst/>
          </a:prstGeom>
        </p:spPr>
        <p:txBody>
          <a:bodyPr lIns="0" tIns="0" rIns="0" bIns="0" rtlCol="0" anchor="t">
            <a:spAutoFit/>
          </a:bodyPr>
          <a:lstStyle/>
          <a:p>
            <a:pPr algn="r">
              <a:lnSpc>
                <a:spcPts val="1475"/>
              </a:lnSpc>
              <a:spcBef>
                <a:spcPct val="0"/>
              </a:spcBef>
            </a:pPr>
            <a:r>
              <a:rPr lang="en-US" sz="1229" spc="-22">
                <a:solidFill>
                  <a:srgbClr val="D9D9D9"/>
                </a:solidFill>
                <a:latin typeface="Product Sans"/>
              </a:rPr>
              <a:t>www.jamalakim.com</a:t>
            </a:r>
          </a:p>
        </p:txBody>
      </p:sp>
      <p:sp>
        <p:nvSpPr>
          <p:cNvPr id="13" name="TextBox 12">
            <a:extLst>
              <a:ext uri="{FF2B5EF4-FFF2-40B4-BE49-F238E27FC236}">
                <a16:creationId xmlns:a16="http://schemas.microsoft.com/office/drawing/2014/main" id="{B26A06F2-7D71-4AC6-1F8A-7F6BD3815304}"/>
              </a:ext>
            </a:extLst>
          </p:cNvPr>
          <p:cNvSpPr txBox="1"/>
          <p:nvPr/>
        </p:nvSpPr>
        <p:spPr>
          <a:xfrm>
            <a:off x="2218944" y="-1706880"/>
            <a:ext cx="184731" cy="276999"/>
          </a:xfrm>
          <a:prstGeom prst="rect">
            <a:avLst/>
          </a:prstGeom>
          <a:noFill/>
        </p:spPr>
        <p:txBody>
          <a:bodyPr wrap="none" rtlCol="0">
            <a:spAutoFit/>
          </a:bodyPr>
          <a:lstStyle/>
          <a:p>
            <a:endParaRPr lang="en-AE" sz="1200" dirty="0"/>
          </a:p>
        </p:txBody>
      </p:sp>
      <p:sp>
        <p:nvSpPr>
          <p:cNvPr id="11" name="Text 0">
            <a:extLst>
              <a:ext uri="{FF2B5EF4-FFF2-40B4-BE49-F238E27FC236}">
                <a16:creationId xmlns:a16="http://schemas.microsoft.com/office/drawing/2014/main" id="{8080116F-932F-2FA1-2FF7-B437227D565C}"/>
              </a:ext>
            </a:extLst>
          </p:cNvPr>
          <p:cNvSpPr/>
          <p:nvPr/>
        </p:nvSpPr>
        <p:spPr>
          <a:xfrm>
            <a:off x="671560" y="1419066"/>
            <a:ext cx="6650196" cy="464344"/>
          </a:xfrm>
          <a:prstGeom prst="rect">
            <a:avLst/>
          </a:prstGeom>
          <a:noFill/>
          <a:ln/>
        </p:spPr>
        <p:txBody>
          <a:bodyPr wrap="none" lIns="0" tIns="0" rIns="0" bIns="0" rtlCol="0" anchor="t"/>
          <a:lstStyle/>
          <a:p>
            <a:pPr>
              <a:lnSpc>
                <a:spcPts val="3634"/>
              </a:lnSpc>
            </a:pPr>
            <a:r>
              <a:rPr lang="en-US" sz="3733" spc="-21" dirty="0">
                <a:solidFill>
                  <a:srgbClr val="D5B997"/>
                </a:solidFill>
                <a:latin typeface="Product Sans" panose="020B0604020202020204" charset="0"/>
              </a:rPr>
              <a:t>The Valley: </a:t>
            </a:r>
            <a:r>
              <a:rPr lang="en-US" sz="3733" spc="-21" dirty="0">
                <a:solidFill>
                  <a:schemeClr val="bg1"/>
                </a:solidFill>
                <a:latin typeface="Product Sans" panose="020B0604020202020204" charset="0"/>
              </a:rPr>
              <a:t>Recent Sales Transactions </a:t>
            </a:r>
          </a:p>
        </p:txBody>
      </p:sp>
      <p:sp>
        <p:nvSpPr>
          <p:cNvPr id="16" name="TextBox 15">
            <a:extLst>
              <a:ext uri="{FF2B5EF4-FFF2-40B4-BE49-F238E27FC236}">
                <a16:creationId xmlns:a16="http://schemas.microsoft.com/office/drawing/2014/main" id="{EE1AA227-10D6-B287-05B4-3D1912CDC9CB}"/>
              </a:ext>
            </a:extLst>
          </p:cNvPr>
          <p:cNvSpPr txBox="1"/>
          <p:nvPr/>
        </p:nvSpPr>
        <p:spPr>
          <a:xfrm>
            <a:off x="1334526" y="5545400"/>
            <a:ext cx="9372810" cy="830997"/>
          </a:xfrm>
          <a:prstGeom prst="rect">
            <a:avLst/>
          </a:prstGeom>
          <a:noFill/>
        </p:spPr>
        <p:txBody>
          <a:bodyPr wrap="square" rtlCol="0">
            <a:spAutoFit/>
          </a:bodyPr>
          <a:lstStyle/>
          <a:p>
            <a:r>
              <a:rPr lang="en-US" sz="1600" dirty="0">
                <a:solidFill>
                  <a:schemeClr val="bg1"/>
                </a:solidFill>
                <a:latin typeface="Product Sans" panose="020B0604020202020204"/>
              </a:rPr>
              <a:t>The price data from March to October 2024 shows prices ranging from 754.88 to 1105.66 AED/Sq ft. There is moderate price volatility, with most transactions falling between 850-1050 AED/Sq ft. A notable cluster of transactions occurred on April 15, 2024. </a:t>
            </a:r>
            <a:endParaRPr lang="en-IN" sz="1600" dirty="0">
              <a:solidFill>
                <a:schemeClr val="bg1"/>
              </a:solidFill>
              <a:latin typeface="Product Sans" panose="020B0604020202020204"/>
            </a:endParaRPr>
          </a:p>
        </p:txBody>
      </p:sp>
      <p:sp>
        <p:nvSpPr>
          <p:cNvPr id="17" name="TextBox 16">
            <a:extLst>
              <a:ext uri="{FF2B5EF4-FFF2-40B4-BE49-F238E27FC236}">
                <a16:creationId xmlns:a16="http://schemas.microsoft.com/office/drawing/2014/main" id="{E7B6A6DF-66A1-7384-C437-6C3CB6E47559}"/>
              </a:ext>
            </a:extLst>
          </p:cNvPr>
          <p:cNvSpPr txBox="1"/>
          <p:nvPr/>
        </p:nvSpPr>
        <p:spPr>
          <a:xfrm>
            <a:off x="1327363" y="2141029"/>
            <a:ext cx="5987840" cy="369332"/>
          </a:xfrm>
          <a:prstGeom prst="rect">
            <a:avLst/>
          </a:prstGeom>
          <a:noFill/>
        </p:spPr>
        <p:txBody>
          <a:bodyPr wrap="square" rtlCol="0">
            <a:spAutoFit/>
          </a:bodyPr>
          <a:lstStyle/>
          <a:p>
            <a:r>
              <a:rPr lang="en-US" b="1" dirty="0">
                <a:solidFill>
                  <a:schemeClr val="bg1"/>
                </a:solidFill>
                <a:latin typeface="Product Sans" panose="020B0604020202020204"/>
              </a:rPr>
              <a:t>Price Trend Over Time</a:t>
            </a:r>
            <a:endParaRPr lang="en-IN" b="1" dirty="0">
              <a:solidFill>
                <a:schemeClr val="bg1"/>
              </a:solidFill>
              <a:latin typeface="Product Sans" panose="020B0604020202020204"/>
            </a:endParaRPr>
          </a:p>
        </p:txBody>
      </p:sp>
      <p:sp>
        <p:nvSpPr>
          <p:cNvPr id="18" name="TextBox 17">
            <a:extLst>
              <a:ext uri="{FF2B5EF4-FFF2-40B4-BE49-F238E27FC236}">
                <a16:creationId xmlns:a16="http://schemas.microsoft.com/office/drawing/2014/main" id="{358AE85E-ED0F-95DC-40B0-A8EA2DDC8BBC}"/>
              </a:ext>
            </a:extLst>
          </p:cNvPr>
          <p:cNvSpPr txBox="1"/>
          <p:nvPr/>
        </p:nvSpPr>
        <p:spPr>
          <a:xfrm>
            <a:off x="8485249" y="5228351"/>
            <a:ext cx="2325323" cy="276999"/>
          </a:xfrm>
          <a:prstGeom prst="rect">
            <a:avLst/>
          </a:prstGeom>
          <a:noFill/>
        </p:spPr>
        <p:txBody>
          <a:bodyPr wrap="square" rtlCol="0">
            <a:spAutoFit/>
          </a:bodyPr>
          <a:lstStyle/>
          <a:p>
            <a:r>
              <a:rPr lang="en-US" sz="1200" b="1" dirty="0">
                <a:solidFill>
                  <a:schemeClr val="bg1"/>
                </a:solidFill>
                <a:latin typeface="Product Sans" panose="020B0604020202020204"/>
              </a:rPr>
              <a:t>Source: Dubai Land Department</a:t>
            </a:r>
            <a:endParaRPr lang="en-IN" sz="1200" b="1" dirty="0">
              <a:solidFill>
                <a:schemeClr val="bg1"/>
              </a:solidFill>
              <a:latin typeface="Product Sans" panose="020B0604020202020204"/>
            </a:endParaRPr>
          </a:p>
        </p:txBody>
      </p:sp>
      <p:graphicFrame>
        <p:nvGraphicFramePr>
          <p:cNvPr id="14" name="Chart 13">
            <a:extLst>
              <a:ext uri="{FF2B5EF4-FFF2-40B4-BE49-F238E27FC236}">
                <a16:creationId xmlns:a16="http://schemas.microsoft.com/office/drawing/2014/main" id="{A92DC3FD-CD7D-447A-076A-D332BE7D240C}"/>
              </a:ext>
            </a:extLst>
          </p:cNvPr>
          <p:cNvGraphicFramePr>
            <a:graphicFrameLocks/>
          </p:cNvGraphicFramePr>
          <p:nvPr>
            <p:extLst>
              <p:ext uri="{D42A27DB-BD31-4B8C-83A1-F6EECF244321}">
                <p14:modId xmlns:p14="http://schemas.microsoft.com/office/powerpoint/2010/main" val="3594844812"/>
              </p:ext>
            </p:extLst>
          </p:nvPr>
        </p:nvGraphicFramePr>
        <p:xfrm>
          <a:off x="1432838" y="2516707"/>
          <a:ext cx="9135119" cy="2743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951861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326" y="0"/>
            <a:ext cx="12173674" cy="6858000"/>
            <a:chOff x="104471" y="75972"/>
            <a:chExt cx="13467201" cy="9119997"/>
          </a:xfrm>
        </p:grpSpPr>
        <p:sp>
          <p:nvSpPr>
            <p:cNvPr id="3" name="Freeform 3"/>
            <p:cNvSpPr/>
            <p:nvPr/>
          </p:nvSpPr>
          <p:spPr>
            <a:xfrm>
              <a:off x="104471" y="75972"/>
              <a:ext cx="13467201" cy="9119997"/>
            </a:xfrm>
            <a:custGeom>
              <a:avLst/>
              <a:gdLst/>
              <a:ahLst/>
              <a:cxnLst/>
              <a:rect l="l" t="t" r="r" b="b"/>
              <a:pathLst>
                <a:path w="13296012" h="9119997">
                  <a:moveTo>
                    <a:pt x="13296012" y="0"/>
                  </a:moveTo>
                  <a:lnTo>
                    <a:pt x="0" y="0"/>
                  </a:lnTo>
                  <a:lnTo>
                    <a:pt x="0" y="9119997"/>
                  </a:lnTo>
                  <a:lnTo>
                    <a:pt x="13296012" y="9119997"/>
                  </a:lnTo>
                  <a:lnTo>
                    <a:pt x="13296012" y="0"/>
                  </a:lnTo>
                  <a:close/>
                </a:path>
              </a:pathLst>
            </a:custGeom>
            <a:solidFill>
              <a:srgbClr val="02594C"/>
            </a:solidFill>
          </p:spPr>
          <p:txBody>
            <a:bodyPr/>
            <a:lstStyle/>
            <a:p>
              <a:endParaRPr lang="en-AE" sz="1600" dirty="0">
                <a:latin typeface="Product Sans" panose="020B0604020202020204" charset="0"/>
              </a:endParaRPr>
            </a:p>
          </p:txBody>
        </p:sp>
      </p:grpSp>
      <p:grpSp>
        <p:nvGrpSpPr>
          <p:cNvPr id="4" name="Group 4"/>
          <p:cNvGrpSpPr/>
          <p:nvPr/>
        </p:nvGrpSpPr>
        <p:grpSpPr>
          <a:xfrm>
            <a:off x="12037253" y="3430603"/>
            <a:ext cx="154747" cy="3427397"/>
            <a:chOff x="0" y="0"/>
            <a:chExt cx="864447" cy="5184139"/>
          </a:xfrm>
        </p:grpSpPr>
        <p:sp>
          <p:nvSpPr>
            <p:cNvPr id="5" name="Freeform 5"/>
            <p:cNvSpPr/>
            <p:nvPr/>
          </p:nvSpPr>
          <p:spPr>
            <a:xfrm>
              <a:off x="0" y="0"/>
              <a:ext cx="863981" cy="5184013"/>
            </a:xfrm>
            <a:custGeom>
              <a:avLst/>
              <a:gdLst/>
              <a:ahLst/>
              <a:cxnLst/>
              <a:rect l="l" t="t" r="r" b="b"/>
              <a:pathLst>
                <a:path w="863981" h="5184013">
                  <a:moveTo>
                    <a:pt x="863981" y="0"/>
                  </a:moveTo>
                  <a:lnTo>
                    <a:pt x="0" y="0"/>
                  </a:lnTo>
                  <a:lnTo>
                    <a:pt x="0" y="5184013"/>
                  </a:lnTo>
                  <a:lnTo>
                    <a:pt x="863981" y="5184013"/>
                  </a:lnTo>
                  <a:lnTo>
                    <a:pt x="863981" y="0"/>
                  </a:lnTo>
                  <a:close/>
                </a:path>
              </a:pathLst>
            </a:custGeom>
            <a:solidFill>
              <a:srgbClr val="D5B997"/>
            </a:solidFill>
          </p:spPr>
          <p:txBody>
            <a:bodyPr/>
            <a:lstStyle/>
            <a:p>
              <a:endParaRPr lang="en-AE" sz="1200"/>
            </a:p>
          </p:txBody>
        </p:sp>
      </p:grpSp>
      <p:grpSp>
        <p:nvGrpSpPr>
          <p:cNvPr id="7" name="Group 7"/>
          <p:cNvGrpSpPr/>
          <p:nvPr/>
        </p:nvGrpSpPr>
        <p:grpSpPr>
          <a:xfrm>
            <a:off x="746335" y="0"/>
            <a:ext cx="43315" cy="1159377"/>
            <a:chOff x="0" y="0"/>
            <a:chExt cx="48260" cy="2160693"/>
          </a:xfrm>
        </p:grpSpPr>
        <p:sp>
          <p:nvSpPr>
            <p:cNvPr id="8" name="Freeform 8"/>
            <p:cNvSpPr/>
            <p:nvPr/>
          </p:nvSpPr>
          <p:spPr>
            <a:xfrm>
              <a:off x="0" y="0"/>
              <a:ext cx="48006" cy="2160016"/>
            </a:xfrm>
            <a:custGeom>
              <a:avLst/>
              <a:gdLst/>
              <a:ahLst/>
              <a:cxnLst/>
              <a:rect l="l" t="t" r="r" b="b"/>
              <a:pathLst>
                <a:path w="48006" h="2160016">
                  <a:moveTo>
                    <a:pt x="48006" y="0"/>
                  </a:moveTo>
                  <a:lnTo>
                    <a:pt x="0" y="0"/>
                  </a:lnTo>
                  <a:lnTo>
                    <a:pt x="0" y="2160016"/>
                  </a:lnTo>
                  <a:lnTo>
                    <a:pt x="48006" y="2160016"/>
                  </a:lnTo>
                  <a:lnTo>
                    <a:pt x="48006" y="0"/>
                  </a:lnTo>
                  <a:close/>
                </a:path>
              </a:pathLst>
            </a:custGeom>
            <a:solidFill>
              <a:srgbClr val="D5B997"/>
            </a:solidFill>
          </p:spPr>
          <p:txBody>
            <a:bodyPr/>
            <a:lstStyle/>
            <a:p>
              <a:endParaRPr lang="en-AE" sz="1200"/>
            </a:p>
          </p:txBody>
        </p:sp>
      </p:grpSp>
      <p:grpSp>
        <p:nvGrpSpPr>
          <p:cNvPr id="9" name="Group 9"/>
          <p:cNvGrpSpPr/>
          <p:nvPr/>
        </p:nvGrpSpPr>
        <p:grpSpPr>
          <a:xfrm>
            <a:off x="734727" y="2229517"/>
            <a:ext cx="43087" cy="4628483"/>
            <a:chOff x="0" y="0"/>
            <a:chExt cx="47753" cy="5129674"/>
          </a:xfrm>
        </p:grpSpPr>
        <p:sp>
          <p:nvSpPr>
            <p:cNvPr id="10" name="Freeform 10"/>
            <p:cNvSpPr/>
            <p:nvPr/>
          </p:nvSpPr>
          <p:spPr>
            <a:xfrm>
              <a:off x="0" y="0"/>
              <a:ext cx="47753" cy="5129674"/>
            </a:xfrm>
            <a:custGeom>
              <a:avLst/>
              <a:gdLst/>
              <a:ahLst/>
              <a:cxnLst/>
              <a:rect l="l" t="t" r="r" b="b"/>
              <a:pathLst>
                <a:path w="48006" h="5227828">
                  <a:moveTo>
                    <a:pt x="48006" y="0"/>
                  </a:moveTo>
                  <a:lnTo>
                    <a:pt x="0" y="0"/>
                  </a:lnTo>
                  <a:lnTo>
                    <a:pt x="0" y="5227828"/>
                  </a:lnTo>
                  <a:lnTo>
                    <a:pt x="48006" y="5227828"/>
                  </a:lnTo>
                  <a:lnTo>
                    <a:pt x="48006" y="0"/>
                  </a:lnTo>
                  <a:close/>
                </a:path>
              </a:pathLst>
            </a:custGeom>
            <a:solidFill>
              <a:srgbClr val="D5B997"/>
            </a:solidFill>
          </p:spPr>
          <p:txBody>
            <a:bodyPr/>
            <a:lstStyle/>
            <a:p>
              <a:endParaRPr lang="en-AE" sz="1200"/>
            </a:p>
          </p:txBody>
        </p:sp>
      </p:grpSp>
      <p:sp>
        <p:nvSpPr>
          <p:cNvPr id="12" name="TextBox 12"/>
          <p:cNvSpPr txBox="1"/>
          <p:nvPr/>
        </p:nvSpPr>
        <p:spPr>
          <a:xfrm>
            <a:off x="9489745" y="6539196"/>
            <a:ext cx="2438616" cy="180178"/>
          </a:xfrm>
          <a:prstGeom prst="rect">
            <a:avLst/>
          </a:prstGeom>
        </p:spPr>
        <p:txBody>
          <a:bodyPr lIns="0" tIns="0" rIns="0" bIns="0" rtlCol="0" anchor="t">
            <a:spAutoFit/>
          </a:bodyPr>
          <a:lstStyle/>
          <a:p>
            <a:pPr algn="r">
              <a:lnSpc>
                <a:spcPts val="1475"/>
              </a:lnSpc>
              <a:spcBef>
                <a:spcPct val="0"/>
              </a:spcBef>
            </a:pPr>
            <a:r>
              <a:rPr lang="en-US" sz="1229" spc="-22">
                <a:solidFill>
                  <a:srgbClr val="D9D9D9"/>
                </a:solidFill>
                <a:latin typeface="Product Sans"/>
              </a:rPr>
              <a:t>www.jamalakim.com</a:t>
            </a:r>
          </a:p>
        </p:txBody>
      </p:sp>
      <p:sp>
        <p:nvSpPr>
          <p:cNvPr id="13" name="TextBox 12">
            <a:extLst>
              <a:ext uri="{FF2B5EF4-FFF2-40B4-BE49-F238E27FC236}">
                <a16:creationId xmlns:a16="http://schemas.microsoft.com/office/drawing/2014/main" id="{B26A06F2-7D71-4AC6-1F8A-7F6BD3815304}"/>
              </a:ext>
            </a:extLst>
          </p:cNvPr>
          <p:cNvSpPr txBox="1"/>
          <p:nvPr/>
        </p:nvSpPr>
        <p:spPr>
          <a:xfrm>
            <a:off x="2218944" y="-1706880"/>
            <a:ext cx="184731" cy="276999"/>
          </a:xfrm>
          <a:prstGeom prst="rect">
            <a:avLst/>
          </a:prstGeom>
          <a:noFill/>
        </p:spPr>
        <p:txBody>
          <a:bodyPr wrap="none" rtlCol="0">
            <a:spAutoFit/>
          </a:bodyPr>
          <a:lstStyle/>
          <a:p>
            <a:endParaRPr lang="en-AE" sz="1200" dirty="0"/>
          </a:p>
        </p:txBody>
      </p:sp>
      <p:sp>
        <p:nvSpPr>
          <p:cNvPr id="11" name="Text 0">
            <a:extLst>
              <a:ext uri="{FF2B5EF4-FFF2-40B4-BE49-F238E27FC236}">
                <a16:creationId xmlns:a16="http://schemas.microsoft.com/office/drawing/2014/main" id="{8080116F-932F-2FA1-2FF7-B437227D565C}"/>
              </a:ext>
            </a:extLst>
          </p:cNvPr>
          <p:cNvSpPr/>
          <p:nvPr/>
        </p:nvSpPr>
        <p:spPr>
          <a:xfrm>
            <a:off x="622815" y="1419065"/>
            <a:ext cx="11026181" cy="671825"/>
          </a:xfrm>
          <a:prstGeom prst="rect">
            <a:avLst/>
          </a:prstGeom>
          <a:noFill/>
          <a:ln/>
        </p:spPr>
        <p:txBody>
          <a:bodyPr wrap="none" lIns="0" tIns="0" rIns="0" bIns="0" rtlCol="0" anchor="t"/>
          <a:lstStyle/>
          <a:p>
            <a:pPr>
              <a:lnSpc>
                <a:spcPts val="3634"/>
              </a:lnSpc>
            </a:pPr>
            <a:r>
              <a:rPr lang="en-US" sz="3733" spc="-21" dirty="0">
                <a:solidFill>
                  <a:srgbClr val="D5B997"/>
                </a:solidFill>
                <a:latin typeface="Product Sans" panose="020B0604020202020204" charset="0"/>
              </a:rPr>
              <a:t>The Valley: </a:t>
            </a:r>
            <a:r>
              <a:rPr lang="en-US" sz="3733" spc="-21" dirty="0">
                <a:solidFill>
                  <a:schemeClr val="bg1"/>
                </a:solidFill>
                <a:latin typeface="Product Sans" panose="020B0604020202020204" charset="0"/>
              </a:rPr>
              <a:t>Steady Appreciation &amp; Phased Investment</a:t>
            </a:r>
          </a:p>
          <a:p>
            <a:pPr>
              <a:lnSpc>
                <a:spcPts val="3634"/>
              </a:lnSpc>
            </a:pPr>
            <a:endParaRPr lang="en-US" sz="3733" spc="-21" dirty="0">
              <a:solidFill>
                <a:srgbClr val="D5B997"/>
              </a:solidFill>
              <a:latin typeface="Product Sans" panose="020B0604020202020204" charset="0"/>
            </a:endParaRPr>
          </a:p>
        </p:txBody>
      </p:sp>
      <p:sp>
        <p:nvSpPr>
          <p:cNvPr id="14" name="Shape 2">
            <a:extLst>
              <a:ext uri="{FF2B5EF4-FFF2-40B4-BE49-F238E27FC236}">
                <a16:creationId xmlns:a16="http://schemas.microsoft.com/office/drawing/2014/main" id="{27524FB1-2C64-7CA3-022E-E19F818E9A20}"/>
              </a:ext>
            </a:extLst>
          </p:cNvPr>
          <p:cNvSpPr/>
          <p:nvPr/>
        </p:nvSpPr>
        <p:spPr>
          <a:xfrm>
            <a:off x="7521290" y="2485281"/>
            <a:ext cx="605914" cy="45719"/>
          </a:xfrm>
          <a:prstGeom prst="roundRect">
            <a:avLst>
              <a:gd name="adj" fmla="val 332202"/>
            </a:avLst>
          </a:prstGeom>
          <a:solidFill>
            <a:srgbClr val="B1BEAF"/>
          </a:solidFill>
          <a:ln/>
        </p:spPr>
        <p:txBody>
          <a:bodyPr/>
          <a:lstStyle/>
          <a:p>
            <a:endParaRPr lang="en-IN" sz="1600">
              <a:solidFill>
                <a:schemeClr val="bg1"/>
              </a:solidFill>
              <a:latin typeface="Product Sans" panose="020B0604020202020204" charset="0"/>
            </a:endParaRPr>
          </a:p>
        </p:txBody>
      </p:sp>
      <p:sp>
        <p:nvSpPr>
          <p:cNvPr id="15" name="Shape 3">
            <a:extLst>
              <a:ext uri="{FF2B5EF4-FFF2-40B4-BE49-F238E27FC236}">
                <a16:creationId xmlns:a16="http://schemas.microsoft.com/office/drawing/2014/main" id="{67839514-8234-1684-BC11-EB91085AF6DF}"/>
              </a:ext>
            </a:extLst>
          </p:cNvPr>
          <p:cNvSpPr/>
          <p:nvPr/>
        </p:nvSpPr>
        <p:spPr>
          <a:xfrm>
            <a:off x="7148921" y="2291408"/>
            <a:ext cx="389492" cy="362941"/>
          </a:xfrm>
          <a:prstGeom prst="roundRect">
            <a:avLst>
              <a:gd name="adj" fmla="val 18670"/>
            </a:avLst>
          </a:prstGeom>
          <a:solidFill>
            <a:srgbClr val="B1BEAF"/>
          </a:solidFill>
          <a:ln w="7620">
            <a:solidFill>
              <a:srgbClr val="6F5A42"/>
            </a:solidFill>
            <a:prstDash val="solid"/>
          </a:ln>
        </p:spPr>
        <p:txBody>
          <a:bodyPr/>
          <a:lstStyle/>
          <a:p>
            <a:endParaRPr lang="en-IN" sz="1600" dirty="0">
              <a:solidFill>
                <a:schemeClr val="bg1"/>
              </a:solidFill>
              <a:latin typeface="Product Sans" panose="020B0604020202020204" charset="0"/>
            </a:endParaRPr>
          </a:p>
        </p:txBody>
      </p:sp>
      <p:sp>
        <p:nvSpPr>
          <p:cNvPr id="16" name="Text 5">
            <a:extLst>
              <a:ext uri="{FF2B5EF4-FFF2-40B4-BE49-F238E27FC236}">
                <a16:creationId xmlns:a16="http://schemas.microsoft.com/office/drawing/2014/main" id="{CBA7E6FD-2233-9476-5EE6-C92D1DE5BCC5}"/>
              </a:ext>
            </a:extLst>
          </p:cNvPr>
          <p:cNvSpPr/>
          <p:nvPr/>
        </p:nvSpPr>
        <p:spPr>
          <a:xfrm>
            <a:off x="8188029" y="2307783"/>
            <a:ext cx="3182032" cy="252027"/>
          </a:xfrm>
          <a:prstGeom prst="rect">
            <a:avLst/>
          </a:prstGeom>
          <a:noFill/>
          <a:ln/>
        </p:spPr>
        <p:txBody>
          <a:bodyPr wrap="none" lIns="0" tIns="0" rIns="0" bIns="0" rtlCol="0" anchor="t"/>
          <a:lstStyle/>
          <a:p>
            <a:pPr marL="0" indent="0" algn="l">
              <a:lnSpc>
                <a:spcPts val="2950"/>
              </a:lnSpc>
              <a:buNone/>
            </a:pPr>
            <a:r>
              <a:rPr lang="en-US" b="1" dirty="0">
                <a:solidFill>
                  <a:schemeClr val="bg1"/>
                </a:solidFill>
                <a:latin typeface="Product Sans" panose="020B0604020202020204" charset="0"/>
                <a:ea typeface="Inter Bold" pitchFamily="34" charset="-122"/>
                <a:cs typeface="Inter Bold" pitchFamily="34" charset="-120"/>
              </a:rPr>
              <a:t>2024-2025: Initial Investment</a:t>
            </a:r>
          </a:p>
        </p:txBody>
      </p:sp>
      <p:sp>
        <p:nvSpPr>
          <p:cNvPr id="17" name="Text 6">
            <a:extLst>
              <a:ext uri="{FF2B5EF4-FFF2-40B4-BE49-F238E27FC236}">
                <a16:creationId xmlns:a16="http://schemas.microsoft.com/office/drawing/2014/main" id="{49FC831E-D89D-17F6-FBC0-DCAE7D499B32}"/>
              </a:ext>
            </a:extLst>
          </p:cNvPr>
          <p:cNvSpPr/>
          <p:nvPr/>
        </p:nvSpPr>
        <p:spPr>
          <a:xfrm>
            <a:off x="8188022" y="2627440"/>
            <a:ext cx="3547192" cy="442172"/>
          </a:xfrm>
          <a:prstGeom prst="rect">
            <a:avLst/>
          </a:prstGeom>
          <a:noFill/>
          <a:ln/>
        </p:spPr>
        <p:txBody>
          <a:bodyPr wrap="none" lIns="0" tIns="0" rIns="0" bIns="0" rtlCol="0" anchor="t"/>
          <a:lstStyle/>
          <a:p>
            <a:pPr marL="0" indent="0" algn="l">
              <a:buNone/>
            </a:pPr>
            <a:r>
              <a:rPr lang="en-US" sz="1600" dirty="0">
                <a:solidFill>
                  <a:schemeClr val="bg1"/>
                </a:solidFill>
                <a:latin typeface="Product Sans" panose="020B0604020202020204" charset="0"/>
                <a:ea typeface="Inter" pitchFamily="34" charset="-122"/>
                <a:cs typeface="Inter" pitchFamily="34" charset="-120"/>
              </a:rPr>
              <a:t>AED 884,667 invested, property value at </a:t>
            </a:r>
            <a:br>
              <a:rPr lang="en-US" sz="1600" dirty="0">
                <a:solidFill>
                  <a:schemeClr val="bg1"/>
                </a:solidFill>
                <a:latin typeface="Product Sans" panose="020B0604020202020204" charset="0"/>
                <a:ea typeface="Inter" pitchFamily="34" charset="-122"/>
                <a:cs typeface="Inter" pitchFamily="34" charset="-120"/>
              </a:rPr>
            </a:br>
            <a:r>
              <a:rPr lang="en-US" sz="1600" dirty="0">
                <a:solidFill>
                  <a:schemeClr val="bg1"/>
                </a:solidFill>
                <a:latin typeface="Product Sans" panose="020B0604020202020204" charset="0"/>
                <a:ea typeface="Inter" pitchFamily="34" charset="-122"/>
                <a:cs typeface="Inter" pitchFamily="34" charset="-120"/>
              </a:rPr>
              <a:t>AED 2,948,888. </a:t>
            </a:r>
            <a:br>
              <a:rPr lang="en-US" sz="1600" dirty="0">
                <a:solidFill>
                  <a:schemeClr val="bg1"/>
                </a:solidFill>
                <a:latin typeface="Product Sans" panose="020B0604020202020204" charset="0"/>
                <a:ea typeface="Inter" pitchFamily="34" charset="-122"/>
                <a:cs typeface="Inter" pitchFamily="34" charset="-120"/>
              </a:rPr>
            </a:br>
            <a:r>
              <a:rPr lang="en-US" sz="1600" dirty="0">
                <a:solidFill>
                  <a:schemeClr val="bg1"/>
                </a:solidFill>
                <a:latin typeface="Product Sans" panose="020B0604020202020204" charset="0"/>
                <a:ea typeface="Inter" pitchFamily="34" charset="-122"/>
                <a:cs typeface="Inter" pitchFamily="34" charset="-120"/>
              </a:rPr>
              <a:t>ROI peaks at 34%</a:t>
            </a:r>
          </a:p>
        </p:txBody>
      </p:sp>
      <p:sp>
        <p:nvSpPr>
          <p:cNvPr id="18" name="Shape 7">
            <a:extLst>
              <a:ext uri="{FF2B5EF4-FFF2-40B4-BE49-F238E27FC236}">
                <a16:creationId xmlns:a16="http://schemas.microsoft.com/office/drawing/2014/main" id="{FF5A022B-BD27-093A-4979-D82E53F64F77}"/>
              </a:ext>
            </a:extLst>
          </p:cNvPr>
          <p:cNvSpPr/>
          <p:nvPr/>
        </p:nvSpPr>
        <p:spPr>
          <a:xfrm>
            <a:off x="7521290" y="4146123"/>
            <a:ext cx="605914" cy="45719"/>
          </a:xfrm>
          <a:prstGeom prst="roundRect">
            <a:avLst>
              <a:gd name="adj" fmla="val 332202"/>
            </a:avLst>
          </a:prstGeom>
          <a:solidFill>
            <a:srgbClr val="B1BEAF"/>
          </a:solidFill>
          <a:ln/>
        </p:spPr>
        <p:txBody>
          <a:bodyPr/>
          <a:lstStyle/>
          <a:p>
            <a:endParaRPr lang="en-IN" sz="1600">
              <a:solidFill>
                <a:schemeClr val="bg1"/>
              </a:solidFill>
              <a:latin typeface="Product Sans" panose="020B0604020202020204" charset="0"/>
            </a:endParaRPr>
          </a:p>
        </p:txBody>
      </p:sp>
      <p:sp>
        <p:nvSpPr>
          <p:cNvPr id="19" name="Shape 8">
            <a:extLst>
              <a:ext uri="{FF2B5EF4-FFF2-40B4-BE49-F238E27FC236}">
                <a16:creationId xmlns:a16="http://schemas.microsoft.com/office/drawing/2014/main" id="{7B5B1A6E-5975-FE8A-EF85-E403CB6976E6}"/>
              </a:ext>
            </a:extLst>
          </p:cNvPr>
          <p:cNvSpPr/>
          <p:nvPr/>
        </p:nvSpPr>
        <p:spPr>
          <a:xfrm>
            <a:off x="7117925" y="4029741"/>
            <a:ext cx="389492" cy="362941"/>
          </a:xfrm>
          <a:prstGeom prst="roundRect">
            <a:avLst>
              <a:gd name="adj" fmla="val 18670"/>
            </a:avLst>
          </a:prstGeom>
          <a:solidFill>
            <a:srgbClr val="B1BEAF"/>
          </a:solidFill>
          <a:ln w="7620">
            <a:solidFill>
              <a:srgbClr val="6F5A42"/>
            </a:solidFill>
            <a:prstDash val="solid"/>
          </a:ln>
        </p:spPr>
        <p:txBody>
          <a:bodyPr/>
          <a:lstStyle/>
          <a:p>
            <a:endParaRPr lang="en-IN" sz="1600" dirty="0">
              <a:solidFill>
                <a:schemeClr val="bg1"/>
              </a:solidFill>
              <a:latin typeface="Product Sans" panose="020B0604020202020204" charset="0"/>
            </a:endParaRPr>
          </a:p>
        </p:txBody>
      </p:sp>
      <p:sp>
        <p:nvSpPr>
          <p:cNvPr id="20" name="Text 10">
            <a:extLst>
              <a:ext uri="{FF2B5EF4-FFF2-40B4-BE49-F238E27FC236}">
                <a16:creationId xmlns:a16="http://schemas.microsoft.com/office/drawing/2014/main" id="{48C33B69-E96B-953C-3B1B-95DAE2BFD555}"/>
              </a:ext>
            </a:extLst>
          </p:cNvPr>
          <p:cNvSpPr/>
          <p:nvPr/>
        </p:nvSpPr>
        <p:spPr>
          <a:xfrm>
            <a:off x="8188028" y="3937630"/>
            <a:ext cx="2651109" cy="252027"/>
          </a:xfrm>
          <a:prstGeom prst="rect">
            <a:avLst/>
          </a:prstGeom>
          <a:noFill/>
          <a:ln/>
        </p:spPr>
        <p:txBody>
          <a:bodyPr wrap="none" lIns="0" tIns="0" rIns="0" bIns="0" rtlCol="0" anchor="t"/>
          <a:lstStyle/>
          <a:p>
            <a:pPr marL="0" indent="0" algn="l">
              <a:lnSpc>
                <a:spcPts val="2950"/>
              </a:lnSpc>
              <a:buNone/>
            </a:pPr>
            <a:r>
              <a:rPr lang="en-US" b="1" dirty="0">
                <a:solidFill>
                  <a:schemeClr val="bg1"/>
                </a:solidFill>
                <a:latin typeface="Product Sans" panose="020B0604020202020204" charset="0"/>
                <a:ea typeface="Inter Bold" pitchFamily="34" charset="-122"/>
                <a:cs typeface="Inter Bold" pitchFamily="34" charset="-120"/>
              </a:rPr>
              <a:t>2025-2026: Accelerated Growth</a:t>
            </a:r>
          </a:p>
        </p:txBody>
      </p:sp>
      <p:sp>
        <p:nvSpPr>
          <p:cNvPr id="21" name="Text 11">
            <a:extLst>
              <a:ext uri="{FF2B5EF4-FFF2-40B4-BE49-F238E27FC236}">
                <a16:creationId xmlns:a16="http://schemas.microsoft.com/office/drawing/2014/main" id="{9787C761-E636-552A-6020-E5065019EF33}"/>
              </a:ext>
            </a:extLst>
          </p:cNvPr>
          <p:cNvSpPr/>
          <p:nvPr/>
        </p:nvSpPr>
        <p:spPr>
          <a:xfrm>
            <a:off x="8188022" y="4257286"/>
            <a:ext cx="3823159" cy="546827"/>
          </a:xfrm>
          <a:prstGeom prst="rect">
            <a:avLst/>
          </a:prstGeom>
          <a:noFill/>
          <a:ln/>
        </p:spPr>
        <p:txBody>
          <a:bodyPr wrap="none" lIns="0" tIns="0" rIns="0" bIns="0" rtlCol="0" anchor="t"/>
          <a:lstStyle/>
          <a:p>
            <a:pPr marL="0" indent="0" algn="l">
              <a:buNone/>
            </a:pPr>
            <a:r>
              <a:rPr lang="en-US" sz="1600" dirty="0">
                <a:solidFill>
                  <a:schemeClr val="bg1"/>
                </a:solidFill>
                <a:latin typeface="Product Sans" panose="020B0604020202020204" charset="0"/>
                <a:ea typeface="Inter" pitchFamily="34" charset="-122"/>
                <a:cs typeface="Inter" pitchFamily="34" charset="-120"/>
              </a:rPr>
              <a:t>Unrealized profit jumps to AED 1,373,752. </a:t>
            </a:r>
          </a:p>
          <a:p>
            <a:pPr marL="0" indent="0" algn="l">
              <a:buNone/>
            </a:pPr>
            <a:r>
              <a:rPr lang="en-US" sz="1600" dirty="0">
                <a:solidFill>
                  <a:schemeClr val="bg1"/>
                </a:solidFill>
                <a:latin typeface="Product Sans" panose="020B0604020202020204" charset="0"/>
                <a:ea typeface="Inter" pitchFamily="34" charset="-122"/>
                <a:cs typeface="Inter" pitchFamily="34" charset="-120"/>
              </a:rPr>
              <a:t>ROI peaking at 58% in 2026</a:t>
            </a:r>
          </a:p>
        </p:txBody>
      </p:sp>
      <p:sp>
        <p:nvSpPr>
          <p:cNvPr id="22" name="Shape 12">
            <a:extLst>
              <a:ext uri="{FF2B5EF4-FFF2-40B4-BE49-F238E27FC236}">
                <a16:creationId xmlns:a16="http://schemas.microsoft.com/office/drawing/2014/main" id="{D454B711-A3CD-26BD-8BC1-7A816D679E8C}"/>
              </a:ext>
            </a:extLst>
          </p:cNvPr>
          <p:cNvSpPr/>
          <p:nvPr/>
        </p:nvSpPr>
        <p:spPr>
          <a:xfrm>
            <a:off x="7521290" y="5775970"/>
            <a:ext cx="605914" cy="45719"/>
          </a:xfrm>
          <a:prstGeom prst="roundRect">
            <a:avLst>
              <a:gd name="adj" fmla="val 332202"/>
            </a:avLst>
          </a:prstGeom>
          <a:solidFill>
            <a:srgbClr val="B1BEAF"/>
          </a:solidFill>
          <a:ln/>
        </p:spPr>
        <p:txBody>
          <a:bodyPr/>
          <a:lstStyle/>
          <a:p>
            <a:endParaRPr lang="en-IN" sz="1600">
              <a:solidFill>
                <a:schemeClr val="bg1"/>
              </a:solidFill>
              <a:latin typeface="Product Sans" panose="020B0604020202020204" charset="0"/>
            </a:endParaRPr>
          </a:p>
        </p:txBody>
      </p:sp>
      <p:sp>
        <p:nvSpPr>
          <p:cNvPr id="23" name="Shape 13">
            <a:extLst>
              <a:ext uri="{FF2B5EF4-FFF2-40B4-BE49-F238E27FC236}">
                <a16:creationId xmlns:a16="http://schemas.microsoft.com/office/drawing/2014/main" id="{5D1FD443-A8DB-F787-FDBC-86E07F2E6E65}"/>
              </a:ext>
            </a:extLst>
          </p:cNvPr>
          <p:cNvSpPr/>
          <p:nvPr/>
        </p:nvSpPr>
        <p:spPr>
          <a:xfrm>
            <a:off x="7117925" y="5659587"/>
            <a:ext cx="389492" cy="362941"/>
          </a:xfrm>
          <a:prstGeom prst="roundRect">
            <a:avLst>
              <a:gd name="adj" fmla="val 18670"/>
            </a:avLst>
          </a:prstGeom>
          <a:solidFill>
            <a:srgbClr val="B1BEAF"/>
          </a:solidFill>
          <a:ln w="7620">
            <a:solidFill>
              <a:srgbClr val="6F5A42"/>
            </a:solidFill>
            <a:prstDash val="solid"/>
          </a:ln>
        </p:spPr>
        <p:txBody>
          <a:bodyPr/>
          <a:lstStyle/>
          <a:p>
            <a:endParaRPr lang="en-IN" sz="1600" dirty="0">
              <a:solidFill>
                <a:schemeClr val="bg1"/>
              </a:solidFill>
              <a:latin typeface="Product Sans" panose="020B0604020202020204" charset="0"/>
            </a:endParaRPr>
          </a:p>
        </p:txBody>
      </p:sp>
      <p:sp>
        <p:nvSpPr>
          <p:cNvPr id="24" name="Text 15">
            <a:extLst>
              <a:ext uri="{FF2B5EF4-FFF2-40B4-BE49-F238E27FC236}">
                <a16:creationId xmlns:a16="http://schemas.microsoft.com/office/drawing/2014/main" id="{D0E9ED73-B115-134A-8D22-56C77BFFBAC5}"/>
              </a:ext>
            </a:extLst>
          </p:cNvPr>
          <p:cNvSpPr/>
          <p:nvPr/>
        </p:nvSpPr>
        <p:spPr>
          <a:xfrm>
            <a:off x="8188028" y="5536481"/>
            <a:ext cx="2666244" cy="252027"/>
          </a:xfrm>
          <a:prstGeom prst="rect">
            <a:avLst/>
          </a:prstGeom>
          <a:noFill/>
          <a:ln/>
        </p:spPr>
        <p:txBody>
          <a:bodyPr wrap="none" lIns="0" tIns="0" rIns="0" bIns="0" rtlCol="0" anchor="t"/>
          <a:lstStyle/>
          <a:p>
            <a:pPr marL="0" indent="0" algn="l">
              <a:lnSpc>
                <a:spcPts val="2950"/>
              </a:lnSpc>
              <a:buNone/>
            </a:pPr>
            <a:r>
              <a:rPr lang="en-US" b="1" dirty="0">
                <a:solidFill>
                  <a:schemeClr val="bg1"/>
                </a:solidFill>
                <a:latin typeface="Product Sans" panose="020B0604020202020204" charset="0"/>
                <a:ea typeface="Inter Bold" pitchFamily="34" charset="-122"/>
                <a:cs typeface="Inter Bold" pitchFamily="34" charset="-120"/>
              </a:rPr>
              <a:t>2027: Project Completion</a:t>
            </a:r>
          </a:p>
        </p:txBody>
      </p:sp>
      <p:sp>
        <p:nvSpPr>
          <p:cNvPr id="25" name="Text 16">
            <a:extLst>
              <a:ext uri="{FF2B5EF4-FFF2-40B4-BE49-F238E27FC236}">
                <a16:creationId xmlns:a16="http://schemas.microsoft.com/office/drawing/2014/main" id="{18EBEB42-4CBA-633A-58A5-C3E29758FE5C}"/>
              </a:ext>
            </a:extLst>
          </p:cNvPr>
          <p:cNvSpPr/>
          <p:nvPr/>
        </p:nvSpPr>
        <p:spPr>
          <a:xfrm>
            <a:off x="8188022" y="5856137"/>
            <a:ext cx="3547192" cy="884341"/>
          </a:xfrm>
          <a:prstGeom prst="rect">
            <a:avLst/>
          </a:prstGeom>
          <a:noFill/>
          <a:ln/>
        </p:spPr>
        <p:txBody>
          <a:bodyPr wrap="square" lIns="0" tIns="0" rIns="0" bIns="0" rtlCol="0" anchor="t"/>
          <a:lstStyle/>
          <a:p>
            <a:pPr marL="0" indent="0" algn="l">
              <a:buNone/>
            </a:pPr>
            <a:r>
              <a:rPr lang="en-US" sz="1600" dirty="0">
                <a:solidFill>
                  <a:schemeClr val="bg1"/>
                </a:solidFill>
                <a:latin typeface="Product Sans" panose="020B0604020202020204" charset="0"/>
                <a:ea typeface="Inter" pitchFamily="34" charset="-122"/>
                <a:cs typeface="Inter" pitchFamily="34" charset="-120"/>
              </a:rPr>
              <a:t>Unrealized profit soars to AED 2,432,712. ROI peaks at 83% in 2027</a:t>
            </a:r>
          </a:p>
        </p:txBody>
      </p:sp>
      <p:sp>
        <p:nvSpPr>
          <p:cNvPr id="39" name="Shape 1">
            <a:extLst>
              <a:ext uri="{FF2B5EF4-FFF2-40B4-BE49-F238E27FC236}">
                <a16:creationId xmlns:a16="http://schemas.microsoft.com/office/drawing/2014/main" id="{64C3C9E7-31AD-AEFC-60F5-2B2EE7751ECA}"/>
              </a:ext>
            </a:extLst>
          </p:cNvPr>
          <p:cNvSpPr/>
          <p:nvPr/>
        </p:nvSpPr>
        <p:spPr>
          <a:xfrm flipH="1">
            <a:off x="7326587" y="2652021"/>
            <a:ext cx="45719" cy="3202333"/>
          </a:xfrm>
          <a:prstGeom prst="roundRect">
            <a:avLst>
              <a:gd name="adj" fmla="val 332202"/>
            </a:avLst>
          </a:prstGeom>
          <a:solidFill>
            <a:srgbClr val="B1BEAF"/>
          </a:solidFill>
          <a:ln/>
        </p:spPr>
        <p:txBody>
          <a:bodyPr/>
          <a:lstStyle/>
          <a:p>
            <a:endParaRPr lang="en-IN" sz="1600">
              <a:solidFill>
                <a:schemeClr val="bg1"/>
              </a:solidFill>
              <a:latin typeface="Product Sans" panose="020B0604020202020204" charset="0"/>
            </a:endParaRPr>
          </a:p>
        </p:txBody>
      </p:sp>
      <p:sp>
        <p:nvSpPr>
          <p:cNvPr id="40" name="TextBox 39">
            <a:extLst>
              <a:ext uri="{FF2B5EF4-FFF2-40B4-BE49-F238E27FC236}">
                <a16:creationId xmlns:a16="http://schemas.microsoft.com/office/drawing/2014/main" id="{E200E6F3-88AE-DCA2-60EC-CCDC7AA3A903}"/>
              </a:ext>
            </a:extLst>
          </p:cNvPr>
          <p:cNvSpPr txBox="1"/>
          <p:nvPr/>
        </p:nvSpPr>
        <p:spPr>
          <a:xfrm>
            <a:off x="7164420" y="4015120"/>
            <a:ext cx="389492" cy="400110"/>
          </a:xfrm>
          <a:prstGeom prst="rect">
            <a:avLst/>
          </a:prstGeom>
          <a:noFill/>
        </p:spPr>
        <p:txBody>
          <a:bodyPr wrap="square" rtlCol="0">
            <a:spAutoFit/>
          </a:bodyPr>
          <a:lstStyle/>
          <a:p>
            <a:r>
              <a:rPr lang="en-US" sz="2000" b="1" dirty="0">
                <a:solidFill>
                  <a:schemeClr val="bg1"/>
                </a:solidFill>
                <a:latin typeface="Product Sans" panose="020B0604020202020204" charset="0"/>
              </a:rPr>
              <a:t>2</a:t>
            </a:r>
            <a:endParaRPr lang="en-IN" sz="2000" b="1" dirty="0">
              <a:solidFill>
                <a:schemeClr val="bg1"/>
              </a:solidFill>
              <a:latin typeface="Product Sans" panose="020B0604020202020204" charset="0"/>
            </a:endParaRPr>
          </a:p>
        </p:txBody>
      </p:sp>
      <p:sp>
        <p:nvSpPr>
          <p:cNvPr id="41" name="TextBox 40">
            <a:extLst>
              <a:ext uri="{FF2B5EF4-FFF2-40B4-BE49-F238E27FC236}">
                <a16:creationId xmlns:a16="http://schemas.microsoft.com/office/drawing/2014/main" id="{5EF127A4-4D52-40A7-873A-567875BD7C54}"/>
              </a:ext>
            </a:extLst>
          </p:cNvPr>
          <p:cNvSpPr txBox="1"/>
          <p:nvPr/>
        </p:nvSpPr>
        <p:spPr>
          <a:xfrm>
            <a:off x="7179918" y="5660465"/>
            <a:ext cx="358495" cy="400110"/>
          </a:xfrm>
          <a:prstGeom prst="rect">
            <a:avLst/>
          </a:prstGeom>
          <a:noFill/>
        </p:spPr>
        <p:txBody>
          <a:bodyPr wrap="square" rtlCol="0">
            <a:spAutoFit/>
          </a:bodyPr>
          <a:lstStyle/>
          <a:p>
            <a:r>
              <a:rPr lang="en-US" sz="2000" b="1" dirty="0">
                <a:solidFill>
                  <a:schemeClr val="bg1"/>
                </a:solidFill>
              </a:rPr>
              <a:t>3</a:t>
            </a:r>
            <a:endParaRPr lang="en-IN" sz="2000" b="1" dirty="0">
              <a:solidFill>
                <a:schemeClr val="bg1"/>
              </a:solidFill>
            </a:endParaRPr>
          </a:p>
        </p:txBody>
      </p:sp>
      <p:sp>
        <p:nvSpPr>
          <p:cNvPr id="43" name="TextBox 42">
            <a:extLst>
              <a:ext uri="{FF2B5EF4-FFF2-40B4-BE49-F238E27FC236}">
                <a16:creationId xmlns:a16="http://schemas.microsoft.com/office/drawing/2014/main" id="{4A5426D7-0A0F-24AB-F293-068813348EE4}"/>
              </a:ext>
            </a:extLst>
          </p:cNvPr>
          <p:cNvSpPr txBox="1"/>
          <p:nvPr/>
        </p:nvSpPr>
        <p:spPr>
          <a:xfrm>
            <a:off x="7179918" y="2291408"/>
            <a:ext cx="295653" cy="400110"/>
          </a:xfrm>
          <a:prstGeom prst="rect">
            <a:avLst/>
          </a:prstGeom>
          <a:noFill/>
        </p:spPr>
        <p:txBody>
          <a:bodyPr wrap="square" rtlCol="0">
            <a:spAutoFit/>
          </a:bodyPr>
          <a:lstStyle/>
          <a:p>
            <a:r>
              <a:rPr lang="en-US" sz="2000" b="1" dirty="0">
                <a:solidFill>
                  <a:schemeClr val="bg1"/>
                </a:solidFill>
              </a:rPr>
              <a:t>1</a:t>
            </a:r>
            <a:endParaRPr lang="en-IN" sz="2000" b="1" dirty="0">
              <a:solidFill>
                <a:schemeClr val="bg1"/>
              </a:solidFill>
            </a:endParaRPr>
          </a:p>
        </p:txBody>
      </p:sp>
      <p:graphicFrame>
        <p:nvGraphicFramePr>
          <p:cNvPr id="26" name="Chart 25">
            <a:extLst>
              <a:ext uri="{FF2B5EF4-FFF2-40B4-BE49-F238E27FC236}">
                <a16:creationId xmlns:a16="http://schemas.microsoft.com/office/drawing/2014/main" id="{238E9096-27F9-68DE-B6C0-7A93055BCFF8}"/>
              </a:ext>
            </a:extLst>
          </p:cNvPr>
          <p:cNvGraphicFramePr>
            <a:graphicFrameLocks/>
          </p:cNvGraphicFramePr>
          <p:nvPr>
            <p:extLst>
              <p:ext uri="{D42A27DB-BD31-4B8C-83A1-F6EECF244321}">
                <p14:modId xmlns:p14="http://schemas.microsoft.com/office/powerpoint/2010/main" val="2241354022"/>
              </p:ext>
            </p:extLst>
          </p:nvPr>
        </p:nvGraphicFramePr>
        <p:xfrm>
          <a:off x="924781" y="2324508"/>
          <a:ext cx="5936400" cy="41868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0349556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326" y="0"/>
            <a:ext cx="12173674" cy="6858000"/>
            <a:chOff x="104471" y="75972"/>
            <a:chExt cx="13467201" cy="9119997"/>
          </a:xfrm>
        </p:grpSpPr>
        <p:sp>
          <p:nvSpPr>
            <p:cNvPr id="3" name="Freeform 3"/>
            <p:cNvSpPr/>
            <p:nvPr/>
          </p:nvSpPr>
          <p:spPr>
            <a:xfrm>
              <a:off x="104471" y="75972"/>
              <a:ext cx="13467201" cy="9119997"/>
            </a:xfrm>
            <a:custGeom>
              <a:avLst/>
              <a:gdLst/>
              <a:ahLst/>
              <a:cxnLst/>
              <a:rect l="l" t="t" r="r" b="b"/>
              <a:pathLst>
                <a:path w="13296012" h="9119997">
                  <a:moveTo>
                    <a:pt x="13296012" y="0"/>
                  </a:moveTo>
                  <a:lnTo>
                    <a:pt x="0" y="0"/>
                  </a:lnTo>
                  <a:lnTo>
                    <a:pt x="0" y="9119997"/>
                  </a:lnTo>
                  <a:lnTo>
                    <a:pt x="13296012" y="9119997"/>
                  </a:lnTo>
                  <a:lnTo>
                    <a:pt x="13296012" y="0"/>
                  </a:lnTo>
                  <a:close/>
                </a:path>
              </a:pathLst>
            </a:custGeom>
            <a:solidFill>
              <a:srgbClr val="02594C"/>
            </a:solidFill>
          </p:spPr>
          <p:txBody>
            <a:bodyPr/>
            <a:lstStyle/>
            <a:p>
              <a:endParaRPr lang="en-AE" sz="1600" dirty="0">
                <a:latin typeface="Product Sans" panose="020B0604020202020204" charset="0"/>
              </a:endParaRPr>
            </a:p>
          </p:txBody>
        </p:sp>
      </p:grpSp>
      <p:grpSp>
        <p:nvGrpSpPr>
          <p:cNvPr id="4" name="Group 4"/>
          <p:cNvGrpSpPr/>
          <p:nvPr/>
        </p:nvGrpSpPr>
        <p:grpSpPr>
          <a:xfrm>
            <a:off x="12037253" y="3430603"/>
            <a:ext cx="154747" cy="3427397"/>
            <a:chOff x="0" y="0"/>
            <a:chExt cx="864447" cy="5184139"/>
          </a:xfrm>
        </p:grpSpPr>
        <p:sp>
          <p:nvSpPr>
            <p:cNvPr id="5" name="Freeform 5"/>
            <p:cNvSpPr/>
            <p:nvPr/>
          </p:nvSpPr>
          <p:spPr>
            <a:xfrm>
              <a:off x="0" y="0"/>
              <a:ext cx="863981" cy="5184013"/>
            </a:xfrm>
            <a:custGeom>
              <a:avLst/>
              <a:gdLst/>
              <a:ahLst/>
              <a:cxnLst/>
              <a:rect l="l" t="t" r="r" b="b"/>
              <a:pathLst>
                <a:path w="863981" h="5184013">
                  <a:moveTo>
                    <a:pt x="863981" y="0"/>
                  </a:moveTo>
                  <a:lnTo>
                    <a:pt x="0" y="0"/>
                  </a:lnTo>
                  <a:lnTo>
                    <a:pt x="0" y="5184013"/>
                  </a:lnTo>
                  <a:lnTo>
                    <a:pt x="863981" y="5184013"/>
                  </a:lnTo>
                  <a:lnTo>
                    <a:pt x="863981" y="0"/>
                  </a:lnTo>
                  <a:close/>
                </a:path>
              </a:pathLst>
            </a:custGeom>
            <a:solidFill>
              <a:srgbClr val="D5B997"/>
            </a:solidFill>
          </p:spPr>
          <p:txBody>
            <a:bodyPr/>
            <a:lstStyle/>
            <a:p>
              <a:endParaRPr lang="en-AE" sz="1200"/>
            </a:p>
          </p:txBody>
        </p:sp>
      </p:grpSp>
      <p:grpSp>
        <p:nvGrpSpPr>
          <p:cNvPr id="7" name="Group 7"/>
          <p:cNvGrpSpPr/>
          <p:nvPr/>
        </p:nvGrpSpPr>
        <p:grpSpPr>
          <a:xfrm>
            <a:off x="746335" y="0"/>
            <a:ext cx="43315" cy="1159377"/>
            <a:chOff x="0" y="0"/>
            <a:chExt cx="48260" cy="2160693"/>
          </a:xfrm>
        </p:grpSpPr>
        <p:sp>
          <p:nvSpPr>
            <p:cNvPr id="8" name="Freeform 8"/>
            <p:cNvSpPr/>
            <p:nvPr/>
          </p:nvSpPr>
          <p:spPr>
            <a:xfrm>
              <a:off x="0" y="0"/>
              <a:ext cx="48006" cy="2160016"/>
            </a:xfrm>
            <a:custGeom>
              <a:avLst/>
              <a:gdLst/>
              <a:ahLst/>
              <a:cxnLst/>
              <a:rect l="l" t="t" r="r" b="b"/>
              <a:pathLst>
                <a:path w="48006" h="2160016">
                  <a:moveTo>
                    <a:pt x="48006" y="0"/>
                  </a:moveTo>
                  <a:lnTo>
                    <a:pt x="0" y="0"/>
                  </a:lnTo>
                  <a:lnTo>
                    <a:pt x="0" y="2160016"/>
                  </a:lnTo>
                  <a:lnTo>
                    <a:pt x="48006" y="2160016"/>
                  </a:lnTo>
                  <a:lnTo>
                    <a:pt x="48006" y="0"/>
                  </a:lnTo>
                  <a:close/>
                </a:path>
              </a:pathLst>
            </a:custGeom>
            <a:solidFill>
              <a:srgbClr val="D5B997"/>
            </a:solidFill>
          </p:spPr>
          <p:txBody>
            <a:bodyPr/>
            <a:lstStyle/>
            <a:p>
              <a:endParaRPr lang="en-AE" sz="1200"/>
            </a:p>
          </p:txBody>
        </p:sp>
      </p:grpSp>
      <p:grpSp>
        <p:nvGrpSpPr>
          <p:cNvPr id="9" name="Group 9"/>
          <p:cNvGrpSpPr/>
          <p:nvPr/>
        </p:nvGrpSpPr>
        <p:grpSpPr>
          <a:xfrm>
            <a:off x="734727" y="2229517"/>
            <a:ext cx="43087" cy="4628483"/>
            <a:chOff x="0" y="0"/>
            <a:chExt cx="47753" cy="5129674"/>
          </a:xfrm>
        </p:grpSpPr>
        <p:sp>
          <p:nvSpPr>
            <p:cNvPr id="10" name="Freeform 10"/>
            <p:cNvSpPr/>
            <p:nvPr/>
          </p:nvSpPr>
          <p:spPr>
            <a:xfrm>
              <a:off x="0" y="0"/>
              <a:ext cx="47753" cy="5129674"/>
            </a:xfrm>
            <a:custGeom>
              <a:avLst/>
              <a:gdLst/>
              <a:ahLst/>
              <a:cxnLst/>
              <a:rect l="l" t="t" r="r" b="b"/>
              <a:pathLst>
                <a:path w="48006" h="5227828">
                  <a:moveTo>
                    <a:pt x="48006" y="0"/>
                  </a:moveTo>
                  <a:lnTo>
                    <a:pt x="0" y="0"/>
                  </a:lnTo>
                  <a:lnTo>
                    <a:pt x="0" y="5227828"/>
                  </a:lnTo>
                  <a:lnTo>
                    <a:pt x="48006" y="5227828"/>
                  </a:lnTo>
                  <a:lnTo>
                    <a:pt x="48006" y="0"/>
                  </a:lnTo>
                  <a:close/>
                </a:path>
              </a:pathLst>
            </a:custGeom>
            <a:solidFill>
              <a:srgbClr val="D5B997"/>
            </a:solidFill>
          </p:spPr>
          <p:txBody>
            <a:bodyPr/>
            <a:lstStyle/>
            <a:p>
              <a:endParaRPr lang="en-AE" sz="1200"/>
            </a:p>
          </p:txBody>
        </p:sp>
      </p:grpSp>
      <p:sp>
        <p:nvSpPr>
          <p:cNvPr id="12" name="TextBox 12"/>
          <p:cNvSpPr txBox="1"/>
          <p:nvPr/>
        </p:nvSpPr>
        <p:spPr>
          <a:xfrm>
            <a:off x="9489745" y="6539196"/>
            <a:ext cx="2438616" cy="180178"/>
          </a:xfrm>
          <a:prstGeom prst="rect">
            <a:avLst/>
          </a:prstGeom>
        </p:spPr>
        <p:txBody>
          <a:bodyPr lIns="0" tIns="0" rIns="0" bIns="0" rtlCol="0" anchor="t">
            <a:spAutoFit/>
          </a:bodyPr>
          <a:lstStyle/>
          <a:p>
            <a:pPr algn="r">
              <a:lnSpc>
                <a:spcPts val="1475"/>
              </a:lnSpc>
              <a:spcBef>
                <a:spcPct val="0"/>
              </a:spcBef>
            </a:pPr>
            <a:r>
              <a:rPr lang="en-US" sz="1229" spc="-22">
                <a:solidFill>
                  <a:srgbClr val="D9D9D9"/>
                </a:solidFill>
                <a:latin typeface="Product Sans"/>
              </a:rPr>
              <a:t>www.jamalakim.com</a:t>
            </a:r>
          </a:p>
        </p:txBody>
      </p:sp>
      <p:sp>
        <p:nvSpPr>
          <p:cNvPr id="13" name="TextBox 12">
            <a:extLst>
              <a:ext uri="{FF2B5EF4-FFF2-40B4-BE49-F238E27FC236}">
                <a16:creationId xmlns:a16="http://schemas.microsoft.com/office/drawing/2014/main" id="{B26A06F2-7D71-4AC6-1F8A-7F6BD3815304}"/>
              </a:ext>
            </a:extLst>
          </p:cNvPr>
          <p:cNvSpPr txBox="1"/>
          <p:nvPr/>
        </p:nvSpPr>
        <p:spPr>
          <a:xfrm>
            <a:off x="2218944" y="-1706880"/>
            <a:ext cx="184731" cy="276999"/>
          </a:xfrm>
          <a:prstGeom prst="rect">
            <a:avLst/>
          </a:prstGeom>
          <a:noFill/>
        </p:spPr>
        <p:txBody>
          <a:bodyPr wrap="none" rtlCol="0">
            <a:spAutoFit/>
          </a:bodyPr>
          <a:lstStyle/>
          <a:p>
            <a:endParaRPr lang="en-AE" sz="1200" dirty="0"/>
          </a:p>
        </p:txBody>
      </p:sp>
      <p:sp>
        <p:nvSpPr>
          <p:cNvPr id="11" name="Text 0">
            <a:extLst>
              <a:ext uri="{FF2B5EF4-FFF2-40B4-BE49-F238E27FC236}">
                <a16:creationId xmlns:a16="http://schemas.microsoft.com/office/drawing/2014/main" id="{BCE926AA-8844-DAD0-BB4D-CA83982AD1F7}"/>
              </a:ext>
            </a:extLst>
          </p:cNvPr>
          <p:cNvSpPr/>
          <p:nvPr/>
        </p:nvSpPr>
        <p:spPr>
          <a:xfrm>
            <a:off x="505702" y="1540177"/>
            <a:ext cx="3780393" cy="472519"/>
          </a:xfrm>
          <a:prstGeom prst="rect">
            <a:avLst/>
          </a:prstGeom>
          <a:noFill/>
          <a:ln/>
        </p:spPr>
        <p:txBody>
          <a:bodyPr wrap="none" lIns="0" tIns="0" rIns="0" bIns="0" rtlCol="0" anchor="t"/>
          <a:lstStyle/>
          <a:p>
            <a:pPr>
              <a:lnSpc>
                <a:spcPts val="3700"/>
              </a:lnSpc>
            </a:pPr>
            <a:r>
              <a:rPr lang="en-US" sz="4000" spc="-21" dirty="0">
                <a:solidFill>
                  <a:srgbClr val="D5B997"/>
                </a:solidFill>
                <a:latin typeface="Product Sans" panose="020B0604020202020204" charset="0"/>
              </a:rPr>
              <a:t>Who is EMAAR?</a:t>
            </a:r>
          </a:p>
        </p:txBody>
      </p:sp>
      <p:sp>
        <p:nvSpPr>
          <p:cNvPr id="14" name="Text 1">
            <a:extLst>
              <a:ext uri="{FF2B5EF4-FFF2-40B4-BE49-F238E27FC236}">
                <a16:creationId xmlns:a16="http://schemas.microsoft.com/office/drawing/2014/main" id="{C952999B-1A6A-5BC8-88A6-1994F690C6CA}"/>
              </a:ext>
            </a:extLst>
          </p:cNvPr>
          <p:cNvSpPr/>
          <p:nvPr/>
        </p:nvSpPr>
        <p:spPr>
          <a:xfrm>
            <a:off x="2086528" y="2357956"/>
            <a:ext cx="2135664" cy="236220"/>
          </a:xfrm>
          <a:prstGeom prst="rect">
            <a:avLst/>
          </a:prstGeom>
          <a:noFill/>
          <a:ln/>
        </p:spPr>
        <p:txBody>
          <a:bodyPr wrap="none" lIns="0" tIns="0" rIns="0" bIns="0" rtlCol="0" anchor="t"/>
          <a:lstStyle/>
          <a:p>
            <a:pPr>
              <a:lnSpc>
                <a:spcPts val="1833"/>
              </a:lnSpc>
            </a:pPr>
            <a:r>
              <a:rPr lang="en-US" b="1" dirty="0">
                <a:solidFill>
                  <a:schemeClr val="bg1"/>
                </a:solidFill>
                <a:latin typeface="Product Sans" panose="020B0604020202020204" charset="0"/>
                <a:ea typeface="Fraunces Extra Bold" pitchFamily="34" charset="-122"/>
                <a:cs typeface="Fraunces Extra Bold" pitchFamily="34" charset="-120"/>
              </a:rPr>
              <a:t>Company Background</a:t>
            </a:r>
            <a:endParaRPr lang="en-US" dirty="0">
              <a:solidFill>
                <a:schemeClr val="bg1"/>
              </a:solidFill>
              <a:latin typeface="Product Sans" panose="020B0604020202020204" charset="0"/>
            </a:endParaRPr>
          </a:p>
        </p:txBody>
      </p:sp>
      <p:sp>
        <p:nvSpPr>
          <p:cNvPr id="15" name="Text 2">
            <a:extLst>
              <a:ext uri="{FF2B5EF4-FFF2-40B4-BE49-F238E27FC236}">
                <a16:creationId xmlns:a16="http://schemas.microsoft.com/office/drawing/2014/main" id="{1731E389-236A-2857-FA7C-6B2D4A0DF94B}"/>
              </a:ext>
            </a:extLst>
          </p:cNvPr>
          <p:cNvSpPr/>
          <p:nvPr/>
        </p:nvSpPr>
        <p:spPr>
          <a:xfrm>
            <a:off x="1358107" y="2745385"/>
            <a:ext cx="4163139" cy="967740"/>
          </a:xfrm>
          <a:prstGeom prst="rect">
            <a:avLst/>
          </a:prstGeom>
          <a:noFill/>
          <a:ln/>
        </p:spPr>
        <p:txBody>
          <a:bodyPr wrap="square" lIns="0" tIns="0" rIns="0" bIns="0" rtlCol="0" anchor="t"/>
          <a:lstStyle/>
          <a:p>
            <a:pPr algn="ctr">
              <a:lnSpc>
                <a:spcPts val="1900"/>
              </a:lnSpc>
            </a:pPr>
            <a:r>
              <a:rPr lang="en-US" sz="1400" dirty="0">
                <a:solidFill>
                  <a:schemeClr val="bg1"/>
                </a:solidFill>
                <a:latin typeface="Product Sans" panose="020B0604020202020204" charset="0"/>
                <a:ea typeface="Nobile" pitchFamily="34" charset="-122"/>
                <a:cs typeface="Nobile" pitchFamily="34" charset="-120"/>
              </a:rPr>
              <a:t>EMAAR Properties is a leading real estate developer in Dubai, United Arab Emirates. Founded in 1997, EMAAR has grown to become a global player in the real estate industry.</a:t>
            </a:r>
            <a:endParaRPr lang="en-US" sz="1400" dirty="0">
              <a:solidFill>
                <a:schemeClr val="bg1"/>
              </a:solidFill>
              <a:latin typeface="Product Sans" panose="020B0604020202020204" charset="0"/>
            </a:endParaRPr>
          </a:p>
        </p:txBody>
      </p:sp>
      <p:sp>
        <p:nvSpPr>
          <p:cNvPr id="16" name="Text 3">
            <a:extLst>
              <a:ext uri="{FF2B5EF4-FFF2-40B4-BE49-F238E27FC236}">
                <a16:creationId xmlns:a16="http://schemas.microsoft.com/office/drawing/2014/main" id="{A98EBBBA-5C08-F3F1-2D39-4258A4FBA7FD}"/>
              </a:ext>
            </a:extLst>
          </p:cNvPr>
          <p:cNvSpPr/>
          <p:nvPr/>
        </p:nvSpPr>
        <p:spPr>
          <a:xfrm>
            <a:off x="7026640" y="2357956"/>
            <a:ext cx="1890157" cy="236220"/>
          </a:xfrm>
          <a:prstGeom prst="rect">
            <a:avLst/>
          </a:prstGeom>
          <a:noFill/>
          <a:ln/>
        </p:spPr>
        <p:txBody>
          <a:bodyPr wrap="none" lIns="0" tIns="0" rIns="0" bIns="0" rtlCol="0" anchor="t"/>
          <a:lstStyle/>
          <a:p>
            <a:pPr>
              <a:lnSpc>
                <a:spcPts val="1833"/>
              </a:lnSpc>
            </a:pPr>
            <a:r>
              <a:rPr lang="en-US" b="1" dirty="0">
                <a:solidFill>
                  <a:schemeClr val="bg1"/>
                </a:solidFill>
                <a:latin typeface="Product Sans" panose="020B0604020202020204" charset="0"/>
                <a:ea typeface="Fraunces Extra Bold" pitchFamily="34" charset="-122"/>
                <a:cs typeface="Fraunces Extra Bold" pitchFamily="34" charset="-120"/>
              </a:rPr>
              <a:t>Key Highlights</a:t>
            </a:r>
            <a:endParaRPr lang="en-US" dirty="0">
              <a:solidFill>
                <a:schemeClr val="bg1"/>
              </a:solidFill>
              <a:latin typeface="Product Sans" panose="020B0604020202020204" charset="0"/>
            </a:endParaRPr>
          </a:p>
        </p:txBody>
      </p:sp>
      <p:sp>
        <p:nvSpPr>
          <p:cNvPr id="17" name="Text 4">
            <a:extLst>
              <a:ext uri="{FF2B5EF4-FFF2-40B4-BE49-F238E27FC236}">
                <a16:creationId xmlns:a16="http://schemas.microsoft.com/office/drawing/2014/main" id="{59E7FE2F-AA1F-864A-B90D-89F4B70D77D7}"/>
              </a:ext>
            </a:extLst>
          </p:cNvPr>
          <p:cNvSpPr/>
          <p:nvPr/>
        </p:nvSpPr>
        <p:spPr>
          <a:xfrm>
            <a:off x="5895261" y="2745385"/>
            <a:ext cx="4498580" cy="967740"/>
          </a:xfrm>
          <a:prstGeom prst="rect">
            <a:avLst/>
          </a:prstGeom>
          <a:noFill/>
          <a:ln/>
        </p:spPr>
        <p:txBody>
          <a:bodyPr wrap="square" lIns="0" tIns="0" rIns="0" bIns="0" rtlCol="0" anchor="t"/>
          <a:lstStyle/>
          <a:p>
            <a:pPr algn="ctr">
              <a:lnSpc>
                <a:spcPts val="1900"/>
              </a:lnSpc>
            </a:pPr>
            <a:r>
              <a:rPr lang="en-US" sz="1400" dirty="0">
                <a:solidFill>
                  <a:schemeClr val="bg1"/>
                </a:solidFill>
                <a:latin typeface="Product Sans" panose="020B0604020202020204" charset="0"/>
                <a:ea typeface="Nobile" pitchFamily="34" charset="-122"/>
                <a:cs typeface="Nobile" pitchFamily="34" charset="-120"/>
              </a:rPr>
              <a:t>EMAAR has a strong track record of delivering iconic projects, including Burj Khalifa, Dubai Mall, and Dubai Opera. The company is known for its innovative designs and commitment to sustainable development.</a:t>
            </a:r>
            <a:endParaRPr lang="en-US" sz="1400" dirty="0">
              <a:solidFill>
                <a:schemeClr val="bg1"/>
              </a:solidFill>
              <a:latin typeface="Product Sans" panose="020B0604020202020204" charset="0"/>
            </a:endParaRPr>
          </a:p>
        </p:txBody>
      </p:sp>
      <p:sp>
        <p:nvSpPr>
          <p:cNvPr id="18" name="Text 0">
            <a:extLst>
              <a:ext uri="{FF2B5EF4-FFF2-40B4-BE49-F238E27FC236}">
                <a16:creationId xmlns:a16="http://schemas.microsoft.com/office/drawing/2014/main" id="{A3B7F586-B180-C466-D5A5-A85EFD425967}"/>
              </a:ext>
            </a:extLst>
          </p:cNvPr>
          <p:cNvSpPr/>
          <p:nvPr/>
        </p:nvSpPr>
        <p:spPr>
          <a:xfrm>
            <a:off x="4238787" y="3706239"/>
            <a:ext cx="5046663" cy="472519"/>
          </a:xfrm>
          <a:prstGeom prst="rect">
            <a:avLst/>
          </a:prstGeom>
          <a:noFill/>
          <a:ln/>
        </p:spPr>
        <p:txBody>
          <a:bodyPr wrap="none" lIns="0" tIns="0" rIns="0" bIns="0" rtlCol="0" anchor="t"/>
          <a:lstStyle/>
          <a:p>
            <a:pPr>
              <a:lnSpc>
                <a:spcPts val="3700"/>
              </a:lnSpc>
            </a:pPr>
            <a:r>
              <a:rPr lang="en-US" b="1" dirty="0">
                <a:solidFill>
                  <a:schemeClr val="bg1"/>
                </a:solidFill>
                <a:latin typeface="Product Sans" panose="020B0604020202020204" charset="0"/>
              </a:rPr>
              <a:t>EMAAR's Notable Projects</a:t>
            </a:r>
          </a:p>
        </p:txBody>
      </p:sp>
      <p:pic>
        <p:nvPicPr>
          <p:cNvPr id="19" name="Image 0" descr="preencoded.png">
            <a:extLst>
              <a:ext uri="{FF2B5EF4-FFF2-40B4-BE49-F238E27FC236}">
                <a16:creationId xmlns:a16="http://schemas.microsoft.com/office/drawing/2014/main" id="{00691B06-DC86-4769-3780-752B6FC0FF5B}"/>
              </a:ext>
            </a:extLst>
          </p:cNvPr>
          <p:cNvPicPr>
            <a:picLocks noChangeAspect="1"/>
          </p:cNvPicPr>
          <p:nvPr/>
        </p:nvPicPr>
        <p:blipFill>
          <a:blip r:embed="rId4">
            <a:duotone>
              <a:schemeClr val="bg2">
                <a:shade val="45000"/>
                <a:satMod val="135000"/>
              </a:schemeClr>
              <a:prstClr val="white"/>
            </a:duotone>
          </a:blip>
          <a:stretch>
            <a:fillRect/>
          </a:stretch>
        </p:blipFill>
        <p:spPr>
          <a:xfrm>
            <a:off x="1867545" y="4226461"/>
            <a:ext cx="377984" cy="377984"/>
          </a:xfrm>
          <a:prstGeom prst="rect">
            <a:avLst/>
          </a:prstGeom>
        </p:spPr>
      </p:pic>
      <p:sp>
        <p:nvSpPr>
          <p:cNvPr id="20" name="Text 1">
            <a:extLst>
              <a:ext uri="{FF2B5EF4-FFF2-40B4-BE49-F238E27FC236}">
                <a16:creationId xmlns:a16="http://schemas.microsoft.com/office/drawing/2014/main" id="{A3839C34-E809-67B4-9A22-D59033693289}"/>
              </a:ext>
            </a:extLst>
          </p:cNvPr>
          <p:cNvSpPr/>
          <p:nvPr/>
        </p:nvSpPr>
        <p:spPr>
          <a:xfrm>
            <a:off x="1619571" y="4755655"/>
            <a:ext cx="1890157" cy="236220"/>
          </a:xfrm>
          <a:prstGeom prst="rect">
            <a:avLst/>
          </a:prstGeom>
          <a:noFill/>
          <a:ln/>
        </p:spPr>
        <p:txBody>
          <a:bodyPr wrap="none" lIns="0" tIns="0" rIns="0" bIns="0" rtlCol="0" anchor="t"/>
          <a:lstStyle/>
          <a:p>
            <a:pPr>
              <a:lnSpc>
                <a:spcPts val="1833"/>
              </a:lnSpc>
            </a:pPr>
            <a:r>
              <a:rPr lang="en-US" sz="1467" b="1" dirty="0">
                <a:solidFill>
                  <a:schemeClr val="bg1"/>
                </a:solidFill>
                <a:latin typeface="Product Sans" panose="020B0604020202020204" charset="0"/>
                <a:ea typeface="Fraunces Extra Bold" pitchFamily="34" charset="-122"/>
                <a:cs typeface="Fraunces Extra Bold" pitchFamily="34" charset="-120"/>
              </a:rPr>
              <a:t>Burj Khalifa</a:t>
            </a:r>
            <a:endParaRPr lang="en-US" sz="1467" dirty="0">
              <a:solidFill>
                <a:schemeClr val="bg1"/>
              </a:solidFill>
              <a:latin typeface="Product Sans" panose="020B0604020202020204" charset="0"/>
            </a:endParaRPr>
          </a:p>
        </p:txBody>
      </p:sp>
      <p:sp>
        <p:nvSpPr>
          <p:cNvPr id="21" name="Text 2">
            <a:extLst>
              <a:ext uri="{FF2B5EF4-FFF2-40B4-BE49-F238E27FC236}">
                <a16:creationId xmlns:a16="http://schemas.microsoft.com/office/drawing/2014/main" id="{8D12776C-0129-02EC-FBAF-138E3273F7DF}"/>
              </a:ext>
            </a:extLst>
          </p:cNvPr>
          <p:cNvSpPr/>
          <p:nvPr/>
        </p:nvSpPr>
        <p:spPr>
          <a:xfrm>
            <a:off x="1185621" y="5082601"/>
            <a:ext cx="2003663" cy="1209675"/>
          </a:xfrm>
          <a:prstGeom prst="rect">
            <a:avLst/>
          </a:prstGeom>
          <a:noFill/>
          <a:ln/>
        </p:spPr>
        <p:txBody>
          <a:bodyPr wrap="square" lIns="0" tIns="0" rIns="0" bIns="0" rtlCol="0" anchor="t"/>
          <a:lstStyle/>
          <a:p>
            <a:pPr algn="ctr">
              <a:lnSpc>
                <a:spcPts val="1900"/>
              </a:lnSpc>
            </a:pPr>
            <a:r>
              <a:rPr lang="en-US" sz="1167" dirty="0">
                <a:solidFill>
                  <a:schemeClr val="bg1"/>
                </a:solidFill>
                <a:latin typeface="Product Sans" panose="020B0604020202020204" charset="0"/>
                <a:ea typeface="Nobile" pitchFamily="34" charset="-122"/>
                <a:cs typeface="Nobile" pitchFamily="34" charset="-120"/>
              </a:rPr>
              <a:t>Standing tall at 828 meters, it's the tallest building in the world. Its design is a symbol of Dubai's ambition and progress.</a:t>
            </a:r>
            <a:endParaRPr lang="en-US" sz="1167" dirty="0">
              <a:solidFill>
                <a:schemeClr val="bg1"/>
              </a:solidFill>
              <a:latin typeface="Product Sans" panose="020B0604020202020204" charset="0"/>
            </a:endParaRPr>
          </a:p>
        </p:txBody>
      </p:sp>
      <p:pic>
        <p:nvPicPr>
          <p:cNvPr id="22" name="Image 1" descr="preencoded.png">
            <a:extLst>
              <a:ext uri="{FF2B5EF4-FFF2-40B4-BE49-F238E27FC236}">
                <a16:creationId xmlns:a16="http://schemas.microsoft.com/office/drawing/2014/main" id="{49C8904A-F161-50D3-346A-D06AEA0EDB05}"/>
              </a:ext>
            </a:extLst>
          </p:cNvPr>
          <p:cNvPicPr>
            <a:picLocks noChangeAspect="1"/>
          </p:cNvPicPr>
          <p:nvPr/>
        </p:nvPicPr>
        <p:blipFill>
          <a:blip r:embed="rId5">
            <a:duotone>
              <a:schemeClr val="bg2">
                <a:shade val="45000"/>
                <a:satMod val="135000"/>
              </a:schemeClr>
              <a:prstClr val="white"/>
            </a:duotone>
          </a:blip>
          <a:stretch>
            <a:fillRect/>
          </a:stretch>
        </p:blipFill>
        <p:spPr>
          <a:xfrm>
            <a:off x="4640424" y="4226461"/>
            <a:ext cx="377984" cy="377984"/>
          </a:xfrm>
          <a:prstGeom prst="rect">
            <a:avLst/>
          </a:prstGeom>
        </p:spPr>
      </p:pic>
      <p:sp>
        <p:nvSpPr>
          <p:cNvPr id="23" name="Text 3">
            <a:extLst>
              <a:ext uri="{FF2B5EF4-FFF2-40B4-BE49-F238E27FC236}">
                <a16:creationId xmlns:a16="http://schemas.microsoft.com/office/drawing/2014/main" id="{CF439AC7-E8B6-33A3-DCD2-F87181A0C59C}"/>
              </a:ext>
            </a:extLst>
          </p:cNvPr>
          <p:cNvSpPr/>
          <p:nvPr/>
        </p:nvSpPr>
        <p:spPr>
          <a:xfrm>
            <a:off x="4407951" y="4755655"/>
            <a:ext cx="1890157" cy="236220"/>
          </a:xfrm>
          <a:prstGeom prst="rect">
            <a:avLst/>
          </a:prstGeom>
          <a:noFill/>
          <a:ln/>
        </p:spPr>
        <p:txBody>
          <a:bodyPr wrap="none" lIns="0" tIns="0" rIns="0" bIns="0" rtlCol="0" anchor="t"/>
          <a:lstStyle/>
          <a:p>
            <a:pPr>
              <a:lnSpc>
                <a:spcPts val="1833"/>
              </a:lnSpc>
            </a:pPr>
            <a:r>
              <a:rPr lang="en-US" sz="1467" b="1" dirty="0">
                <a:solidFill>
                  <a:schemeClr val="bg1"/>
                </a:solidFill>
                <a:latin typeface="Product Sans" panose="020B0604020202020204" charset="0"/>
                <a:ea typeface="Fraunces Extra Bold" pitchFamily="34" charset="-122"/>
                <a:cs typeface="Fraunces Extra Bold" pitchFamily="34" charset="-120"/>
              </a:rPr>
              <a:t>Dubai Mall</a:t>
            </a:r>
            <a:endParaRPr lang="en-US" sz="1467" dirty="0">
              <a:solidFill>
                <a:schemeClr val="bg1"/>
              </a:solidFill>
              <a:latin typeface="Product Sans" panose="020B0604020202020204" charset="0"/>
            </a:endParaRPr>
          </a:p>
        </p:txBody>
      </p:sp>
      <p:sp>
        <p:nvSpPr>
          <p:cNvPr id="24" name="Text 4">
            <a:extLst>
              <a:ext uri="{FF2B5EF4-FFF2-40B4-BE49-F238E27FC236}">
                <a16:creationId xmlns:a16="http://schemas.microsoft.com/office/drawing/2014/main" id="{241950F7-8C40-0D0F-3BA4-4EDB127642B8}"/>
              </a:ext>
            </a:extLst>
          </p:cNvPr>
          <p:cNvSpPr/>
          <p:nvPr/>
        </p:nvSpPr>
        <p:spPr>
          <a:xfrm>
            <a:off x="3927504" y="5082601"/>
            <a:ext cx="2003743" cy="1209675"/>
          </a:xfrm>
          <a:prstGeom prst="rect">
            <a:avLst/>
          </a:prstGeom>
          <a:noFill/>
          <a:ln/>
        </p:spPr>
        <p:txBody>
          <a:bodyPr wrap="square" lIns="0" tIns="0" rIns="0" bIns="0" rtlCol="0" anchor="t"/>
          <a:lstStyle/>
          <a:p>
            <a:pPr algn="ctr">
              <a:lnSpc>
                <a:spcPts val="1900"/>
              </a:lnSpc>
            </a:pPr>
            <a:r>
              <a:rPr lang="en-US" sz="1167" dirty="0">
                <a:solidFill>
                  <a:schemeClr val="bg1"/>
                </a:solidFill>
                <a:latin typeface="Product Sans" panose="020B0604020202020204" charset="0"/>
                <a:ea typeface="Nobile" pitchFamily="34" charset="-122"/>
                <a:cs typeface="Nobile" pitchFamily="34" charset="-120"/>
              </a:rPr>
              <a:t>It is one of the world's largest shopping malls, offering a diverse range of retail, entertainment, and dining options.</a:t>
            </a:r>
            <a:endParaRPr lang="en-US" sz="1167" dirty="0">
              <a:solidFill>
                <a:schemeClr val="bg1"/>
              </a:solidFill>
              <a:latin typeface="Product Sans" panose="020B0604020202020204" charset="0"/>
            </a:endParaRPr>
          </a:p>
        </p:txBody>
      </p:sp>
      <p:pic>
        <p:nvPicPr>
          <p:cNvPr id="25" name="Image 2" descr="preencoded.png">
            <a:extLst>
              <a:ext uri="{FF2B5EF4-FFF2-40B4-BE49-F238E27FC236}">
                <a16:creationId xmlns:a16="http://schemas.microsoft.com/office/drawing/2014/main" id="{82F8397B-DEB7-E3B8-CCEC-15D616896C2F}"/>
              </a:ext>
            </a:extLst>
          </p:cNvPr>
          <p:cNvPicPr>
            <a:picLocks noChangeAspect="1"/>
          </p:cNvPicPr>
          <p:nvPr/>
        </p:nvPicPr>
        <p:blipFill>
          <a:blip r:embed="rId6">
            <a:duotone>
              <a:schemeClr val="bg2">
                <a:shade val="45000"/>
                <a:satMod val="135000"/>
              </a:schemeClr>
              <a:prstClr val="white"/>
            </a:duotone>
          </a:blip>
          <a:stretch>
            <a:fillRect/>
          </a:stretch>
        </p:blipFill>
        <p:spPr>
          <a:xfrm>
            <a:off x="7149913" y="4226461"/>
            <a:ext cx="377984" cy="377984"/>
          </a:xfrm>
          <a:prstGeom prst="rect">
            <a:avLst/>
          </a:prstGeom>
        </p:spPr>
      </p:pic>
      <p:sp>
        <p:nvSpPr>
          <p:cNvPr id="26" name="Text 5">
            <a:extLst>
              <a:ext uri="{FF2B5EF4-FFF2-40B4-BE49-F238E27FC236}">
                <a16:creationId xmlns:a16="http://schemas.microsoft.com/office/drawing/2014/main" id="{B5FC681F-AF55-0489-C138-123133EE8E1A}"/>
              </a:ext>
            </a:extLst>
          </p:cNvPr>
          <p:cNvSpPr/>
          <p:nvPr/>
        </p:nvSpPr>
        <p:spPr>
          <a:xfrm>
            <a:off x="6808951" y="4755655"/>
            <a:ext cx="1890157" cy="236220"/>
          </a:xfrm>
          <a:prstGeom prst="rect">
            <a:avLst/>
          </a:prstGeom>
          <a:noFill/>
          <a:ln/>
        </p:spPr>
        <p:txBody>
          <a:bodyPr wrap="none" lIns="0" tIns="0" rIns="0" bIns="0" rtlCol="0" anchor="t"/>
          <a:lstStyle/>
          <a:p>
            <a:pPr>
              <a:lnSpc>
                <a:spcPts val="1833"/>
              </a:lnSpc>
            </a:pPr>
            <a:r>
              <a:rPr lang="en-US" sz="1467" b="1" dirty="0">
                <a:solidFill>
                  <a:schemeClr val="bg1"/>
                </a:solidFill>
                <a:latin typeface="Product Sans" panose="020B0604020202020204" charset="0"/>
                <a:ea typeface="Fraunces Extra Bold" pitchFamily="34" charset="-122"/>
                <a:cs typeface="Fraunces Extra Bold" pitchFamily="34" charset="-120"/>
              </a:rPr>
              <a:t>Emirates Hills</a:t>
            </a:r>
            <a:endParaRPr lang="en-US" sz="1467" dirty="0">
              <a:solidFill>
                <a:schemeClr val="bg1"/>
              </a:solidFill>
              <a:latin typeface="Product Sans" panose="020B0604020202020204" charset="0"/>
            </a:endParaRPr>
          </a:p>
        </p:txBody>
      </p:sp>
      <p:sp>
        <p:nvSpPr>
          <p:cNvPr id="27" name="Text 6">
            <a:extLst>
              <a:ext uri="{FF2B5EF4-FFF2-40B4-BE49-F238E27FC236}">
                <a16:creationId xmlns:a16="http://schemas.microsoft.com/office/drawing/2014/main" id="{9DAF7450-BFC2-86F8-EE70-A02FE02580D8}"/>
              </a:ext>
            </a:extLst>
          </p:cNvPr>
          <p:cNvSpPr/>
          <p:nvPr/>
        </p:nvSpPr>
        <p:spPr>
          <a:xfrm>
            <a:off x="6452494" y="5082600"/>
            <a:ext cx="2003743" cy="1451610"/>
          </a:xfrm>
          <a:prstGeom prst="rect">
            <a:avLst/>
          </a:prstGeom>
          <a:noFill/>
          <a:ln/>
        </p:spPr>
        <p:txBody>
          <a:bodyPr wrap="square" lIns="0" tIns="0" rIns="0" bIns="0" rtlCol="0" anchor="t"/>
          <a:lstStyle/>
          <a:p>
            <a:pPr algn="ctr">
              <a:lnSpc>
                <a:spcPts val="1900"/>
              </a:lnSpc>
            </a:pPr>
            <a:r>
              <a:rPr lang="en-US" sz="1167" dirty="0">
                <a:solidFill>
                  <a:schemeClr val="bg1"/>
                </a:solidFill>
                <a:latin typeface="Product Sans" panose="020B0604020202020204" charset="0"/>
                <a:ea typeface="Nobile" pitchFamily="34" charset="-122"/>
                <a:cs typeface="Nobile" pitchFamily="34" charset="-120"/>
              </a:rPr>
              <a:t>This prestigious residential community features luxurious villas and townhouses designed to provide a serene and exclusive lifestyle.</a:t>
            </a:r>
            <a:endParaRPr lang="en-US" sz="1167" dirty="0">
              <a:solidFill>
                <a:schemeClr val="bg1"/>
              </a:solidFill>
              <a:latin typeface="Product Sans" panose="020B0604020202020204" charset="0"/>
            </a:endParaRPr>
          </a:p>
        </p:txBody>
      </p:sp>
      <p:pic>
        <p:nvPicPr>
          <p:cNvPr id="28" name="Image 3" descr="preencoded.png">
            <a:extLst>
              <a:ext uri="{FF2B5EF4-FFF2-40B4-BE49-F238E27FC236}">
                <a16:creationId xmlns:a16="http://schemas.microsoft.com/office/drawing/2014/main" id="{01C881DF-3AC6-062F-7B80-C67FF304E4E0}"/>
              </a:ext>
            </a:extLst>
          </p:cNvPr>
          <p:cNvPicPr>
            <a:picLocks noChangeAspect="1"/>
          </p:cNvPicPr>
          <p:nvPr/>
        </p:nvPicPr>
        <p:blipFill>
          <a:blip r:embed="rId7">
            <a:duotone>
              <a:schemeClr val="bg2">
                <a:shade val="45000"/>
                <a:satMod val="135000"/>
              </a:schemeClr>
              <a:prstClr val="white"/>
            </a:duotone>
          </a:blip>
          <a:stretch>
            <a:fillRect/>
          </a:stretch>
        </p:blipFill>
        <p:spPr>
          <a:xfrm>
            <a:off x="9876375" y="4226461"/>
            <a:ext cx="377984" cy="377984"/>
          </a:xfrm>
          <a:prstGeom prst="rect">
            <a:avLst/>
          </a:prstGeom>
        </p:spPr>
      </p:pic>
      <p:sp>
        <p:nvSpPr>
          <p:cNvPr id="29" name="Text 7">
            <a:extLst>
              <a:ext uri="{FF2B5EF4-FFF2-40B4-BE49-F238E27FC236}">
                <a16:creationId xmlns:a16="http://schemas.microsoft.com/office/drawing/2014/main" id="{79469CE0-694B-2C12-2B8E-496EA5FBC089}"/>
              </a:ext>
            </a:extLst>
          </p:cNvPr>
          <p:cNvSpPr/>
          <p:nvPr/>
        </p:nvSpPr>
        <p:spPr>
          <a:xfrm>
            <a:off x="9411426" y="4755655"/>
            <a:ext cx="2003743" cy="472440"/>
          </a:xfrm>
          <a:prstGeom prst="rect">
            <a:avLst/>
          </a:prstGeom>
          <a:noFill/>
          <a:ln/>
        </p:spPr>
        <p:txBody>
          <a:bodyPr wrap="square" lIns="0" tIns="0" rIns="0" bIns="0" rtlCol="0" anchor="t"/>
          <a:lstStyle/>
          <a:p>
            <a:pPr>
              <a:lnSpc>
                <a:spcPts val="1833"/>
              </a:lnSpc>
            </a:pPr>
            <a:r>
              <a:rPr lang="en-US" sz="1467" b="1" dirty="0">
                <a:solidFill>
                  <a:schemeClr val="bg1"/>
                </a:solidFill>
                <a:latin typeface="Product Sans" panose="020B0604020202020204" charset="0"/>
                <a:ea typeface="Fraunces Extra Bold" pitchFamily="34" charset="-122"/>
                <a:cs typeface="Fraunces Extra Bold" pitchFamily="34" charset="-120"/>
              </a:rPr>
              <a:t>Other Significant Developments</a:t>
            </a:r>
            <a:endParaRPr lang="en-US" sz="1467" dirty="0">
              <a:solidFill>
                <a:schemeClr val="bg1"/>
              </a:solidFill>
              <a:latin typeface="Product Sans" panose="020B0604020202020204" charset="0"/>
            </a:endParaRPr>
          </a:p>
        </p:txBody>
      </p:sp>
      <p:sp>
        <p:nvSpPr>
          <p:cNvPr id="30" name="Text 8">
            <a:extLst>
              <a:ext uri="{FF2B5EF4-FFF2-40B4-BE49-F238E27FC236}">
                <a16:creationId xmlns:a16="http://schemas.microsoft.com/office/drawing/2014/main" id="{F0CD2F99-15D9-749E-CCC2-543A4270F84D}"/>
              </a:ext>
            </a:extLst>
          </p:cNvPr>
          <p:cNvSpPr/>
          <p:nvPr/>
        </p:nvSpPr>
        <p:spPr>
          <a:xfrm>
            <a:off x="8976554" y="5318820"/>
            <a:ext cx="2438616" cy="1693545"/>
          </a:xfrm>
          <a:prstGeom prst="rect">
            <a:avLst/>
          </a:prstGeom>
          <a:noFill/>
          <a:ln/>
        </p:spPr>
        <p:txBody>
          <a:bodyPr wrap="square" lIns="0" tIns="0" rIns="0" bIns="0" rtlCol="0" anchor="t"/>
          <a:lstStyle/>
          <a:p>
            <a:pPr algn="ctr">
              <a:lnSpc>
                <a:spcPts val="1900"/>
              </a:lnSpc>
            </a:pPr>
            <a:r>
              <a:rPr lang="en-US" sz="1167" dirty="0">
                <a:solidFill>
                  <a:schemeClr val="bg1"/>
                </a:solidFill>
                <a:latin typeface="Product Sans" panose="020B0604020202020204" charset="0"/>
                <a:ea typeface="Nobile" pitchFamily="34" charset="-122"/>
                <a:cs typeface="Nobile" pitchFamily="34" charset="-120"/>
              </a:rPr>
              <a:t>EMAAR has played a pivotal role in shaping Dubai's skyline. Its portfolio includes various other prominent projects, showcasing their expertise in urban development.</a:t>
            </a:r>
            <a:endParaRPr lang="en-US" sz="1167" dirty="0">
              <a:solidFill>
                <a:schemeClr val="bg1"/>
              </a:solidFill>
              <a:latin typeface="Product Sans" panose="020B0604020202020204" charset="0"/>
            </a:endParaRPr>
          </a:p>
        </p:txBody>
      </p:sp>
    </p:spTree>
    <p:extLst>
      <p:ext uri="{BB962C8B-B14F-4D97-AF65-F5344CB8AC3E}">
        <p14:creationId xmlns:p14="http://schemas.microsoft.com/office/powerpoint/2010/main" val="25344483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326" y="0"/>
            <a:ext cx="12173674" cy="6858000"/>
            <a:chOff x="104471" y="75972"/>
            <a:chExt cx="13467201" cy="9119997"/>
          </a:xfrm>
        </p:grpSpPr>
        <p:sp>
          <p:nvSpPr>
            <p:cNvPr id="3" name="Freeform 3"/>
            <p:cNvSpPr/>
            <p:nvPr/>
          </p:nvSpPr>
          <p:spPr>
            <a:xfrm>
              <a:off x="104471" y="75972"/>
              <a:ext cx="13467201" cy="9119997"/>
            </a:xfrm>
            <a:custGeom>
              <a:avLst/>
              <a:gdLst/>
              <a:ahLst/>
              <a:cxnLst/>
              <a:rect l="l" t="t" r="r" b="b"/>
              <a:pathLst>
                <a:path w="13296012" h="9119997">
                  <a:moveTo>
                    <a:pt x="13296012" y="0"/>
                  </a:moveTo>
                  <a:lnTo>
                    <a:pt x="0" y="0"/>
                  </a:lnTo>
                  <a:lnTo>
                    <a:pt x="0" y="9119997"/>
                  </a:lnTo>
                  <a:lnTo>
                    <a:pt x="13296012" y="9119997"/>
                  </a:lnTo>
                  <a:lnTo>
                    <a:pt x="13296012" y="0"/>
                  </a:lnTo>
                  <a:close/>
                </a:path>
              </a:pathLst>
            </a:custGeom>
            <a:solidFill>
              <a:srgbClr val="02594C"/>
            </a:solidFill>
          </p:spPr>
          <p:txBody>
            <a:bodyPr/>
            <a:lstStyle/>
            <a:p>
              <a:endParaRPr lang="en-AE" sz="1600" dirty="0">
                <a:latin typeface="Product Sans" panose="020B0604020202020204" charset="0"/>
              </a:endParaRPr>
            </a:p>
          </p:txBody>
        </p:sp>
      </p:grpSp>
      <p:grpSp>
        <p:nvGrpSpPr>
          <p:cNvPr id="4" name="Group 4"/>
          <p:cNvGrpSpPr/>
          <p:nvPr/>
        </p:nvGrpSpPr>
        <p:grpSpPr>
          <a:xfrm>
            <a:off x="12037253" y="3430603"/>
            <a:ext cx="154747" cy="3427397"/>
            <a:chOff x="0" y="0"/>
            <a:chExt cx="864447" cy="5184139"/>
          </a:xfrm>
        </p:grpSpPr>
        <p:sp>
          <p:nvSpPr>
            <p:cNvPr id="5" name="Freeform 5"/>
            <p:cNvSpPr/>
            <p:nvPr/>
          </p:nvSpPr>
          <p:spPr>
            <a:xfrm>
              <a:off x="0" y="0"/>
              <a:ext cx="863981" cy="5184013"/>
            </a:xfrm>
            <a:custGeom>
              <a:avLst/>
              <a:gdLst/>
              <a:ahLst/>
              <a:cxnLst/>
              <a:rect l="l" t="t" r="r" b="b"/>
              <a:pathLst>
                <a:path w="863981" h="5184013">
                  <a:moveTo>
                    <a:pt x="863981" y="0"/>
                  </a:moveTo>
                  <a:lnTo>
                    <a:pt x="0" y="0"/>
                  </a:lnTo>
                  <a:lnTo>
                    <a:pt x="0" y="5184013"/>
                  </a:lnTo>
                  <a:lnTo>
                    <a:pt x="863981" y="5184013"/>
                  </a:lnTo>
                  <a:lnTo>
                    <a:pt x="863981" y="0"/>
                  </a:lnTo>
                  <a:close/>
                </a:path>
              </a:pathLst>
            </a:custGeom>
            <a:solidFill>
              <a:srgbClr val="D5B997"/>
            </a:solidFill>
          </p:spPr>
          <p:txBody>
            <a:bodyPr/>
            <a:lstStyle/>
            <a:p>
              <a:endParaRPr lang="en-AE" sz="1200"/>
            </a:p>
          </p:txBody>
        </p:sp>
      </p:grpSp>
      <p:grpSp>
        <p:nvGrpSpPr>
          <p:cNvPr id="7" name="Group 7"/>
          <p:cNvGrpSpPr/>
          <p:nvPr/>
        </p:nvGrpSpPr>
        <p:grpSpPr>
          <a:xfrm>
            <a:off x="746335" y="0"/>
            <a:ext cx="43315" cy="1159377"/>
            <a:chOff x="0" y="0"/>
            <a:chExt cx="48260" cy="2160693"/>
          </a:xfrm>
        </p:grpSpPr>
        <p:sp>
          <p:nvSpPr>
            <p:cNvPr id="8" name="Freeform 8"/>
            <p:cNvSpPr/>
            <p:nvPr/>
          </p:nvSpPr>
          <p:spPr>
            <a:xfrm>
              <a:off x="0" y="0"/>
              <a:ext cx="48006" cy="2160016"/>
            </a:xfrm>
            <a:custGeom>
              <a:avLst/>
              <a:gdLst/>
              <a:ahLst/>
              <a:cxnLst/>
              <a:rect l="l" t="t" r="r" b="b"/>
              <a:pathLst>
                <a:path w="48006" h="2160016">
                  <a:moveTo>
                    <a:pt x="48006" y="0"/>
                  </a:moveTo>
                  <a:lnTo>
                    <a:pt x="0" y="0"/>
                  </a:lnTo>
                  <a:lnTo>
                    <a:pt x="0" y="2160016"/>
                  </a:lnTo>
                  <a:lnTo>
                    <a:pt x="48006" y="2160016"/>
                  </a:lnTo>
                  <a:lnTo>
                    <a:pt x="48006" y="0"/>
                  </a:lnTo>
                  <a:close/>
                </a:path>
              </a:pathLst>
            </a:custGeom>
            <a:solidFill>
              <a:srgbClr val="D5B997"/>
            </a:solidFill>
          </p:spPr>
          <p:txBody>
            <a:bodyPr/>
            <a:lstStyle/>
            <a:p>
              <a:endParaRPr lang="en-AE" sz="1200"/>
            </a:p>
          </p:txBody>
        </p:sp>
      </p:grpSp>
      <p:grpSp>
        <p:nvGrpSpPr>
          <p:cNvPr id="9" name="Group 9"/>
          <p:cNvGrpSpPr/>
          <p:nvPr/>
        </p:nvGrpSpPr>
        <p:grpSpPr>
          <a:xfrm>
            <a:off x="734727" y="2229517"/>
            <a:ext cx="43087" cy="4628483"/>
            <a:chOff x="0" y="0"/>
            <a:chExt cx="47753" cy="5129674"/>
          </a:xfrm>
        </p:grpSpPr>
        <p:sp>
          <p:nvSpPr>
            <p:cNvPr id="10" name="Freeform 10"/>
            <p:cNvSpPr/>
            <p:nvPr/>
          </p:nvSpPr>
          <p:spPr>
            <a:xfrm>
              <a:off x="0" y="0"/>
              <a:ext cx="47753" cy="5129674"/>
            </a:xfrm>
            <a:custGeom>
              <a:avLst/>
              <a:gdLst/>
              <a:ahLst/>
              <a:cxnLst/>
              <a:rect l="l" t="t" r="r" b="b"/>
              <a:pathLst>
                <a:path w="48006" h="5227828">
                  <a:moveTo>
                    <a:pt x="48006" y="0"/>
                  </a:moveTo>
                  <a:lnTo>
                    <a:pt x="0" y="0"/>
                  </a:lnTo>
                  <a:lnTo>
                    <a:pt x="0" y="5227828"/>
                  </a:lnTo>
                  <a:lnTo>
                    <a:pt x="48006" y="5227828"/>
                  </a:lnTo>
                  <a:lnTo>
                    <a:pt x="48006" y="0"/>
                  </a:lnTo>
                  <a:close/>
                </a:path>
              </a:pathLst>
            </a:custGeom>
            <a:solidFill>
              <a:srgbClr val="D5B997"/>
            </a:solidFill>
          </p:spPr>
          <p:txBody>
            <a:bodyPr/>
            <a:lstStyle/>
            <a:p>
              <a:endParaRPr lang="en-AE" sz="1200"/>
            </a:p>
          </p:txBody>
        </p:sp>
      </p:grpSp>
      <p:sp>
        <p:nvSpPr>
          <p:cNvPr id="12" name="TextBox 12"/>
          <p:cNvSpPr txBox="1"/>
          <p:nvPr/>
        </p:nvSpPr>
        <p:spPr>
          <a:xfrm>
            <a:off x="9489745" y="6539196"/>
            <a:ext cx="2438616" cy="180178"/>
          </a:xfrm>
          <a:prstGeom prst="rect">
            <a:avLst/>
          </a:prstGeom>
        </p:spPr>
        <p:txBody>
          <a:bodyPr lIns="0" tIns="0" rIns="0" bIns="0" rtlCol="0" anchor="t">
            <a:spAutoFit/>
          </a:bodyPr>
          <a:lstStyle/>
          <a:p>
            <a:pPr algn="r">
              <a:lnSpc>
                <a:spcPts val="1475"/>
              </a:lnSpc>
              <a:spcBef>
                <a:spcPct val="0"/>
              </a:spcBef>
            </a:pPr>
            <a:r>
              <a:rPr lang="en-US" sz="1229" spc="-22">
                <a:solidFill>
                  <a:srgbClr val="D9D9D9"/>
                </a:solidFill>
                <a:latin typeface="Product Sans"/>
              </a:rPr>
              <a:t>www.jamalakim.com</a:t>
            </a:r>
          </a:p>
        </p:txBody>
      </p:sp>
      <p:sp>
        <p:nvSpPr>
          <p:cNvPr id="13" name="TextBox 12">
            <a:extLst>
              <a:ext uri="{FF2B5EF4-FFF2-40B4-BE49-F238E27FC236}">
                <a16:creationId xmlns:a16="http://schemas.microsoft.com/office/drawing/2014/main" id="{B26A06F2-7D71-4AC6-1F8A-7F6BD3815304}"/>
              </a:ext>
            </a:extLst>
          </p:cNvPr>
          <p:cNvSpPr txBox="1"/>
          <p:nvPr/>
        </p:nvSpPr>
        <p:spPr>
          <a:xfrm>
            <a:off x="2218944" y="-1706880"/>
            <a:ext cx="184731" cy="276999"/>
          </a:xfrm>
          <a:prstGeom prst="rect">
            <a:avLst/>
          </a:prstGeom>
          <a:noFill/>
        </p:spPr>
        <p:txBody>
          <a:bodyPr wrap="none" rtlCol="0">
            <a:spAutoFit/>
          </a:bodyPr>
          <a:lstStyle/>
          <a:p>
            <a:endParaRPr lang="en-AE" sz="1200" dirty="0"/>
          </a:p>
        </p:txBody>
      </p:sp>
      <p:sp>
        <p:nvSpPr>
          <p:cNvPr id="16" name="Text 0">
            <a:extLst>
              <a:ext uri="{FF2B5EF4-FFF2-40B4-BE49-F238E27FC236}">
                <a16:creationId xmlns:a16="http://schemas.microsoft.com/office/drawing/2014/main" id="{24A3A569-D753-2AE2-6FE3-CD08C6E105DE}"/>
              </a:ext>
            </a:extLst>
          </p:cNvPr>
          <p:cNvSpPr/>
          <p:nvPr/>
        </p:nvSpPr>
        <p:spPr>
          <a:xfrm>
            <a:off x="1778000" y="4184650"/>
            <a:ext cx="3237003" cy="514350"/>
          </a:xfrm>
          <a:prstGeom prst="rect">
            <a:avLst/>
          </a:prstGeom>
          <a:noFill/>
          <a:ln/>
        </p:spPr>
        <p:txBody>
          <a:bodyPr wrap="none" lIns="0" tIns="0" rIns="0" bIns="0" rtlCol="0" anchor="t"/>
          <a:lstStyle/>
          <a:p>
            <a:pPr>
              <a:lnSpc>
                <a:spcPts val="4034"/>
              </a:lnSpc>
            </a:pPr>
            <a:r>
              <a:rPr lang="en-US" sz="2133" b="1" dirty="0">
                <a:solidFill>
                  <a:schemeClr val="bg1"/>
                </a:solidFill>
                <a:latin typeface="Product Sans" panose="020B0604020202020204" charset="0"/>
                <a:ea typeface="Inter Bold" pitchFamily="34" charset="-122"/>
                <a:cs typeface="Inter Bold" pitchFamily="34" charset="-120"/>
              </a:rPr>
              <a:t>Our Distinctive Approach</a:t>
            </a:r>
            <a:endParaRPr lang="en-US" sz="2133" dirty="0">
              <a:solidFill>
                <a:schemeClr val="bg1"/>
              </a:solidFill>
              <a:latin typeface="Product Sans" panose="020B0604020202020204" charset="0"/>
            </a:endParaRPr>
          </a:p>
        </p:txBody>
      </p:sp>
      <p:pic>
        <p:nvPicPr>
          <p:cNvPr id="17" name="Image 1" descr="preencoded.png">
            <a:extLst>
              <a:ext uri="{FF2B5EF4-FFF2-40B4-BE49-F238E27FC236}">
                <a16:creationId xmlns:a16="http://schemas.microsoft.com/office/drawing/2014/main" id="{CC3EF381-1665-55EB-5A6E-A8C0F1F86DC4}"/>
              </a:ext>
            </a:extLst>
          </p:cNvPr>
          <p:cNvPicPr>
            <a:picLocks noChangeAspect="1"/>
          </p:cNvPicPr>
          <p:nvPr/>
        </p:nvPicPr>
        <p:blipFill>
          <a:blip r:embed="rId4"/>
          <a:stretch>
            <a:fillRect/>
          </a:stretch>
        </p:blipFill>
        <p:spPr>
          <a:xfrm>
            <a:off x="2438400" y="4795520"/>
            <a:ext cx="411480" cy="411480"/>
          </a:xfrm>
          <a:prstGeom prst="rect">
            <a:avLst/>
          </a:prstGeom>
        </p:spPr>
      </p:pic>
      <p:sp>
        <p:nvSpPr>
          <p:cNvPr id="20" name="Text 1">
            <a:extLst>
              <a:ext uri="{FF2B5EF4-FFF2-40B4-BE49-F238E27FC236}">
                <a16:creationId xmlns:a16="http://schemas.microsoft.com/office/drawing/2014/main" id="{F553789B-8790-D038-65FF-ABBB2566B1C7}"/>
              </a:ext>
            </a:extLst>
          </p:cNvPr>
          <p:cNvSpPr/>
          <p:nvPr/>
        </p:nvSpPr>
        <p:spPr>
          <a:xfrm>
            <a:off x="1914050" y="5353051"/>
            <a:ext cx="1965245" cy="257175"/>
          </a:xfrm>
          <a:prstGeom prst="rect">
            <a:avLst/>
          </a:prstGeom>
          <a:noFill/>
          <a:ln/>
        </p:spPr>
        <p:txBody>
          <a:bodyPr wrap="none" lIns="0" tIns="0" rIns="0" bIns="0" rtlCol="0" anchor="t"/>
          <a:lstStyle/>
          <a:p>
            <a:pPr>
              <a:lnSpc>
                <a:spcPts val="2000"/>
              </a:lnSpc>
            </a:pPr>
            <a:r>
              <a:rPr lang="en-US" sz="1600" b="1" dirty="0">
                <a:solidFill>
                  <a:schemeClr val="bg1"/>
                </a:solidFill>
                <a:latin typeface="Product Sans" panose="020B0604020202020204" charset="0"/>
                <a:ea typeface="Inter Bold" pitchFamily="34" charset="-122"/>
                <a:cs typeface="Inter Bold" pitchFamily="34" charset="-120"/>
              </a:rPr>
              <a:t>Curated Collection</a:t>
            </a:r>
            <a:endParaRPr lang="en-US" sz="1600" dirty="0">
              <a:solidFill>
                <a:schemeClr val="bg1"/>
              </a:solidFill>
              <a:latin typeface="Product Sans" panose="020B0604020202020204" charset="0"/>
            </a:endParaRPr>
          </a:p>
        </p:txBody>
      </p:sp>
      <p:sp>
        <p:nvSpPr>
          <p:cNvPr id="24" name="Text 2">
            <a:extLst>
              <a:ext uri="{FF2B5EF4-FFF2-40B4-BE49-F238E27FC236}">
                <a16:creationId xmlns:a16="http://schemas.microsoft.com/office/drawing/2014/main" id="{C55359F4-5260-9EDC-FBC3-BC7953091516}"/>
              </a:ext>
            </a:extLst>
          </p:cNvPr>
          <p:cNvSpPr/>
          <p:nvPr/>
        </p:nvSpPr>
        <p:spPr>
          <a:xfrm>
            <a:off x="1761650" y="5686901"/>
            <a:ext cx="1965245" cy="790099"/>
          </a:xfrm>
          <a:prstGeom prst="rect">
            <a:avLst/>
          </a:prstGeom>
          <a:noFill/>
          <a:ln/>
        </p:spPr>
        <p:txBody>
          <a:bodyPr wrap="square" lIns="0" tIns="0" rIns="0" bIns="0" rtlCol="0" anchor="t"/>
          <a:lstStyle/>
          <a:p>
            <a:pPr algn="ctr">
              <a:lnSpc>
                <a:spcPts val="2067"/>
              </a:lnSpc>
            </a:pPr>
            <a:r>
              <a:rPr lang="en-US" sz="1267" dirty="0">
                <a:solidFill>
                  <a:schemeClr val="bg1"/>
                </a:solidFill>
                <a:latin typeface="Product Sans" panose="020B0604020202020204" charset="0"/>
                <a:ea typeface="Inter" pitchFamily="34" charset="-122"/>
                <a:cs typeface="Inter" pitchFamily="34" charset="-120"/>
              </a:rPr>
              <a:t>Handpicked properties meeting exacting standards.</a:t>
            </a:r>
            <a:endParaRPr lang="en-US" sz="1267" dirty="0">
              <a:solidFill>
                <a:schemeClr val="bg1"/>
              </a:solidFill>
              <a:latin typeface="Product Sans" panose="020B0604020202020204" charset="0"/>
            </a:endParaRPr>
          </a:p>
        </p:txBody>
      </p:sp>
      <p:pic>
        <p:nvPicPr>
          <p:cNvPr id="25" name="Image 2" descr="preencoded.png">
            <a:extLst>
              <a:ext uri="{FF2B5EF4-FFF2-40B4-BE49-F238E27FC236}">
                <a16:creationId xmlns:a16="http://schemas.microsoft.com/office/drawing/2014/main" id="{789387FA-0528-2BCA-F377-F26585438428}"/>
              </a:ext>
            </a:extLst>
          </p:cNvPr>
          <p:cNvPicPr>
            <a:picLocks noChangeAspect="1"/>
          </p:cNvPicPr>
          <p:nvPr/>
        </p:nvPicPr>
        <p:blipFill>
          <a:blip r:embed="rId5"/>
          <a:stretch>
            <a:fillRect/>
          </a:stretch>
        </p:blipFill>
        <p:spPr>
          <a:xfrm>
            <a:off x="4650501" y="4795520"/>
            <a:ext cx="411480" cy="411480"/>
          </a:xfrm>
          <a:prstGeom prst="rect">
            <a:avLst/>
          </a:prstGeom>
        </p:spPr>
      </p:pic>
      <p:sp>
        <p:nvSpPr>
          <p:cNvPr id="26" name="Text 3">
            <a:extLst>
              <a:ext uri="{FF2B5EF4-FFF2-40B4-BE49-F238E27FC236}">
                <a16:creationId xmlns:a16="http://schemas.microsoft.com/office/drawing/2014/main" id="{C2F0EED4-11A9-50DE-C176-8B614265590A}"/>
              </a:ext>
            </a:extLst>
          </p:cNvPr>
          <p:cNvSpPr/>
          <p:nvPr/>
        </p:nvSpPr>
        <p:spPr>
          <a:xfrm>
            <a:off x="3986669" y="5353050"/>
            <a:ext cx="2313700" cy="514350"/>
          </a:xfrm>
          <a:prstGeom prst="rect">
            <a:avLst/>
          </a:prstGeom>
          <a:noFill/>
          <a:ln/>
        </p:spPr>
        <p:txBody>
          <a:bodyPr wrap="square" lIns="0" tIns="0" rIns="0" bIns="0" rtlCol="0" anchor="t"/>
          <a:lstStyle/>
          <a:p>
            <a:pPr>
              <a:lnSpc>
                <a:spcPts val="2000"/>
              </a:lnSpc>
            </a:pPr>
            <a:r>
              <a:rPr lang="en-US" sz="1600" b="1" dirty="0">
                <a:solidFill>
                  <a:schemeClr val="bg1"/>
                </a:solidFill>
                <a:latin typeface="Product Sans" panose="020B0604020202020204" charset="0"/>
                <a:ea typeface="Inter Bold" pitchFamily="34" charset="-122"/>
                <a:cs typeface="Inter Bold" pitchFamily="34" charset="-120"/>
              </a:rPr>
              <a:t>Personalized Service</a:t>
            </a:r>
            <a:endParaRPr lang="en-US" sz="1600" dirty="0">
              <a:solidFill>
                <a:schemeClr val="bg1"/>
              </a:solidFill>
              <a:latin typeface="Product Sans" panose="020B0604020202020204" charset="0"/>
            </a:endParaRPr>
          </a:p>
        </p:txBody>
      </p:sp>
      <p:sp>
        <p:nvSpPr>
          <p:cNvPr id="27" name="Text 4">
            <a:extLst>
              <a:ext uri="{FF2B5EF4-FFF2-40B4-BE49-F238E27FC236}">
                <a16:creationId xmlns:a16="http://schemas.microsoft.com/office/drawing/2014/main" id="{CC3EE878-6474-049C-46D5-461DE9B0AC01}"/>
              </a:ext>
            </a:extLst>
          </p:cNvPr>
          <p:cNvSpPr/>
          <p:nvPr/>
        </p:nvSpPr>
        <p:spPr>
          <a:xfrm>
            <a:off x="3973751" y="5720953"/>
            <a:ext cx="1965245" cy="526733"/>
          </a:xfrm>
          <a:prstGeom prst="rect">
            <a:avLst/>
          </a:prstGeom>
          <a:noFill/>
          <a:ln/>
        </p:spPr>
        <p:txBody>
          <a:bodyPr wrap="square" lIns="0" tIns="0" rIns="0" bIns="0" rtlCol="0" anchor="t"/>
          <a:lstStyle/>
          <a:p>
            <a:pPr algn="ctr">
              <a:lnSpc>
                <a:spcPts val="2067"/>
              </a:lnSpc>
            </a:pPr>
            <a:r>
              <a:rPr lang="en-US" sz="1267" dirty="0">
                <a:solidFill>
                  <a:schemeClr val="bg1"/>
                </a:solidFill>
                <a:latin typeface="Product Sans" panose="020B0604020202020204" charset="0"/>
                <a:ea typeface="Inter" pitchFamily="34" charset="-122"/>
                <a:cs typeface="Inter" pitchFamily="34" charset="-120"/>
              </a:rPr>
              <a:t>Tailored solutions for discerning investors.</a:t>
            </a:r>
            <a:endParaRPr lang="en-US" sz="1267" dirty="0">
              <a:solidFill>
                <a:schemeClr val="bg1"/>
              </a:solidFill>
              <a:latin typeface="Product Sans" panose="020B0604020202020204" charset="0"/>
            </a:endParaRPr>
          </a:p>
        </p:txBody>
      </p:sp>
      <p:pic>
        <p:nvPicPr>
          <p:cNvPr id="28" name="Image 3" descr="preencoded.png">
            <a:extLst>
              <a:ext uri="{FF2B5EF4-FFF2-40B4-BE49-F238E27FC236}">
                <a16:creationId xmlns:a16="http://schemas.microsoft.com/office/drawing/2014/main" id="{BD3B5EB3-F5FE-62E8-7534-EC0B83997063}"/>
              </a:ext>
            </a:extLst>
          </p:cNvPr>
          <p:cNvPicPr>
            <a:picLocks noChangeAspect="1"/>
          </p:cNvPicPr>
          <p:nvPr/>
        </p:nvPicPr>
        <p:blipFill>
          <a:blip r:embed="rId6"/>
          <a:stretch>
            <a:fillRect/>
          </a:stretch>
        </p:blipFill>
        <p:spPr>
          <a:xfrm>
            <a:off x="6862603" y="4795520"/>
            <a:ext cx="411480" cy="411480"/>
          </a:xfrm>
          <a:prstGeom prst="rect">
            <a:avLst/>
          </a:prstGeom>
        </p:spPr>
      </p:pic>
      <p:sp>
        <p:nvSpPr>
          <p:cNvPr id="29" name="Text 5">
            <a:extLst>
              <a:ext uri="{FF2B5EF4-FFF2-40B4-BE49-F238E27FC236}">
                <a16:creationId xmlns:a16="http://schemas.microsoft.com/office/drawing/2014/main" id="{A8EDD891-C54F-8696-1BD3-AEF587E74FA5}"/>
              </a:ext>
            </a:extLst>
          </p:cNvPr>
          <p:cNvSpPr/>
          <p:nvPr/>
        </p:nvSpPr>
        <p:spPr>
          <a:xfrm>
            <a:off x="6338253" y="5353051"/>
            <a:ext cx="1965245" cy="257175"/>
          </a:xfrm>
          <a:prstGeom prst="rect">
            <a:avLst/>
          </a:prstGeom>
          <a:noFill/>
          <a:ln/>
        </p:spPr>
        <p:txBody>
          <a:bodyPr wrap="none" lIns="0" tIns="0" rIns="0" bIns="0" rtlCol="0" anchor="t"/>
          <a:lstStyle/>
          <a:p>
            <a:pPr>
              <a:lnSpc>
                <a:spcPts val="2000"/>
              </a:lnSpc>
            </a:pPr>
            <a:r>
              <a:rPr lang="en-US" sz="1600" b="1" dirty="0">
                <a:solidFill>
                  <a:schemeClr val="bg1"/>
                </a:solidFill>
                <a:latin typeface="Product Sans" panose="020B0604020202020204" charset="0"/>
                <a:ea typeface="Inter Bold" pitchFamily="34" charset="-122"/>
                <a:cs typeface="Inter Bold" pitchFamily="34" charset="-120"/>
              </a:rPr>
              <a:t>Investment Focus</a:t>
            </a:r>
            <a:endParaRPr lang="en-US" sz="1600" dirty="0">
              <a:solidFill>
                <a:schemeClr val="bg1"/>
              </a:solidFill>
              <a:latin typeface="Product Sans" panose="020B0604020202020204" charset="0"/>
            </a:endParaRPr>
          </a:p>
        </p:txBody>
      </p:sp>
      <p:sp>
        <p:nvSpPr>
          <p:cNvPr id="30" name="Text 6">
            <a:extLst>
              <a:ext uri="{FF2B5EF4-FFF2-40B4-BE49-F238E27FC236}">
                <a16:creationId xmlns:a16="http://schemas.microsoft.com/office/drawing/2014/main" id="{688A1C6B-06C1-F923-611B-3CFCAE9E5670}"/>
              </a:ext>
            </a:extLst>
          </p:cNvPr>
          <p:cNvSpPr/>
          <p:nvPr/>
        </p:nvSpPr>
        <p:spPr>
          <a:xfrm>
            <a:off x="6185853" y="5686901"/>
            <a:ext cx="1965245" cy="790099"/>
          </a:xfrm>
          <a:prstGeom prst="rect">
            <a:avLst/>
          </a:prstGeom>
          <a:noFill/>
          <a:ln/>
        </p:spPr>
        <p:txBody>
          <a:bodyPr wrap="square" lIns="0" tIns="0" rIns="0" bIns="0" rtlCol="0" anchor="t"/>
          <a:lstStyle/>
          <a:p>
            <a:pPr algn="ctr">
              <a:lnSpc>
                <a:spcPts val="2067"/>
              </a:lnSpc>
            </a:pPr>
            <a:r>
              <a:rPr lang="en-US" sz="1267" dirty="0">
                <a:solidFill>
                  <a:schemeClr val="bg1"/>
                </a:solidFill>
                <a:latin typeface="Product Sans" panose="020B0604020202020204" charset="0"/>
                <a:ea typeface="Inter" pitchFamily="34" charset="-122"/>
                <a:cs typeface="Inter" pitchFamily="34" charset="-120"/>
              </a:rPr>
              <a:t>Maximizing returns in prime real estate markets.</a:t>
            </a:r>
            <a:endParaRPr lang="en-US" sz="1267" dirty="0">
              <a:solidFill>
                <a:schemeClr val="bg1"/>
              </a:solidFill>
              <a:latin typeface="Product Sans" panose="020B0604020202020204" charset="0"/>
            </a:endParaRPr>
          </a:p>
        </p:txBody>
      </p:sp>
      <p:pic>
        <p:nvPicPr>
          <p:cNvPr id="31" name="Image 4" descr="preencoded.png">
            <a:extLst>
              <a:ext uri="{FF2B5EF4-FFF2-40B4-BE49-F238E27FC236}">
                <a16:creationId xmlns:a16="http://schemas.microsoft.com/office/drawing/2014/main" id="{37C0AEC4-4BD7-428D-998E-E1B21326720C}"/>
              </a:ext>
            </a:extLst>
          </p:cNvPr>
          <p:cNvPicPr>
            <a:picLocks noChangeAspect="1"/>
          </p:cNvPicPr>
          <p:nvPr/>
        </p:nvPicPr>
        <p:blipFill>
          <a:blip r:embed="rId7"/>
          <a:stretch>
            <a:fillRect/>
          </a:stretch>
        </p:blipFill>
        <p:spPr>
          <a:xfrm>
            <a:off x="9328705" y="4795520"/>
            <a:ext cx="411480" cy="411480"/>
          </a:xfrm>
          <a:prstGeom prst="rect">
            <a:avLst/>
          </a:prstGeom>
        </p:spPr>
      </p:pic>
      <p:sp>
        <p:nvSpPr>
          <p:cNvPr id="32" name="Text 7">
            <a:extLst>
              <a:ext uri="{FF2B5EF4-FFF2-40B4-BE49-F238E27FC236}">
                <a16:creationId xmlns:a16="http://schemas.microsoft.com/office/drawing/2014/main" id="{C83123DA-3445-8CFB-48A8-6D1B1C71411B}"/>
              </a:ext>
            </a:extLst>
          </p:cNvPr>
          <p:cNvSpPr/>
          <p:nvPr/>
        </p:nvSpPr>
        <p:spPr>
          <a:xfrm>
            <a:off x="8804355" y="5353051"/>
            <a:ext cx="1965245" cy="257175"/>
          </a:xfrm>
          <a:prstGeom prst="rect">
            <a:avLst/>
          </a:prstGeom>
          <a:noFill/>
          <a:ln/>
        </p:spPr>
        <p:txBody>
          <a:bodyPr wrap="none" lIns="0" tIns="0" rIns="0" bIns="0" rtlCol="0" anchor="t"/>
          <a:lstStyle/>
          <a:p>
            <a:pPr>
              <a:lnSpc>
                <a:spcPts val="2000"/>
              </a:lnSpc>
            </a:pPr>
            <a:r>
              <a:rPr lang="en-US" sz="1600" b="1" dirty="0">
                <a:solidFill>
                  <a:schemeClr val="bg1"/>
                </a:solidFill>
                <a:latin typeface="Product Sans" panose="020B0604020202020204" charset="0"/>
                <a:ea typeface="Inter Bold" pitchFamily="34" charset="-122"/>
                <a:cs typeface="Inter Bold" pitchFamily="34" charset="-120"/>
              </a:rPr>
              <a:t>Global Excellence</a:t>
            </a:r>
            <a:endParaRPr lang="en-US" sz="1600" dirty="0">
              <a:solidFill>
                <a:schemeClr val="bg1"/>
              </a:solidFill>
              <a:latin typeface="Product Sans" panose="020B0604020202020204" charset="0"/>
            </a:endParaRPr>
          </a:p>
        </p:txBody>
      </p:sp>
      <p:sp>
        <p:nvSpPr>
          <p:cNvPr id="33" name="Text 8">
            <a:extLst>
              <a:ext uri="{FF2B5EF4-FFF2-40B4-BE49-F238E27FC236}">
                <a16:creationId xmlns:a16="http://schemas.microsoft.com/office/drawing/2014/main" id="{A52694AB-4A4C-FD57-3DE7-4D643DFA5325}"/>
              </a:ext>
            </a:extLst>
          </p:cNvPr>
          <p:cNvSpPr/>
          <p:nvPr/>
        </p:nvSpPr>
        <p:spPr>
          <a:xfrm>
            <a:off x="8651955" y="5686901"/>
            <a:ext cx="1965245" cy="790099"/>
          </a:xfrm>
          <a:prstGeom prst="rect">
            <a:avLst/>
          </a:prstGeom>
          <a:noFill/>
          <a:ln/>
        </p:spPr>
        <p:txBody>
          <a:bodyPr wrap="square" lIns="0" tIns="0" rIns="0" bIns="0" rtlCol="0" anchor="t"/>
          <a:lstStyle/>
          <a:p>
            <a:pPr algn="ctr">
              <a:lnSpc>
                <a:spcPts val="2067"/>
              </a:lnSpc>
            </a:pPr>
            <a:r>
              <a:rPr lang="en-US" sz="1267" dirty="0">
                <a:solidFill>
                  <a:schemeClr val="bg1"/>
                </a:solidFill>
                <a:latin typeface="Product Sans" panose="020B0604020202020204" charset="0"/>
                <a:ea typeface="Inter" pitchFamily="34" charset="-122"/>
                <a:cs typeface="Inter" pitchFamily="34" charset="-120"/>
              </a:rPr>
              <a:t>Setting benchmarks in international luxury property standards.</a:t>
            </a:r>
            <a:endParaRPr lang="en-US" sz="1267" dirty="0">
              <a:solidFill>
                <a:schemeClr val="bg1"/>
              </a:solidFill>
              <a:latin typeface="Product Sans" panose="020B0604020202020204" charset="0"/>
            </a:endParaRPr>
          </a:p>
        </p:txBody>
      </p:sp>
      <p:sp>
        <p:nvSpPr>
          <p:cNvPr id="34" name="TextBox 33">
            <a:extLst>
              <a:ext uri="{FF2B5EF4-FFF2-40B4-BE49-F238E27FC236}">
                <a16:creationId xmlns:a16="http://schemas.microsoft.com/office/drawing/2014/main" id="{7CB33EAB-0B65-A4C0-2D31-50FD0BDC1A5A}"/>
              </a:ext>
            </a:extLst>
          </p:cNvPr>
          <p:cNvSpPr txBox="1"/>
          <p:nvPr/>
        </p:nvSpPr>
        <p:spPr>
          <a:xfrm>
            <a:off x="1671102" y="2278400"/>
            <a:ext cx="1122898" cy="420564"/>
          </a:xfrm>
          <a:prstGeom prst="rect">
            <a:avLst/>
          </a:prstGeom>
          <a:noFill/>
        </p:spPr>
        <p:txBody>
          <a:bodyPr wrap="square" rtlCol="0">
            <a:spAutoFit/>
          </a:bodyPr>
          <a:lstStyle/>
          <a:p>
            <a:r>
              <a:rPr lang="en-US" sz="2133" b="1" dirty="0">
                <a:solidFill>
                  <a:schemeClr val="bg1"/>
                </a:solidFill>
                <a:latin typeface="Product Sans" panose="020B0604020202020204" charset="0"/>
              </a:rPr>
              <a:t>Vision</a:t>
            </a:r>
            <a:endParaRPr lang="en-IN" sz="2133" b="1" dirty="0">
              <a:solidFill>
                <a:schemeClr val="bg1"/>
              </a:solidFill>
              <a:latin typeface="Product Sans" panose="020B0604020202020204" charset="0"/>
            </a:endParaRPr>
          </a:p>
        </p:txBody>
      </p:sp>
      <p:sp>
        <p:nvSpPr>
          <p:cNvPr id="35" name="Text 2">
            <a:extLst>
              <a:ext uri="{FF2B5EF4-FFF2-40B4-BE49-F238E27FC236}">
                <a16:creationId xmlns:a16="http://schemas.microsoft.com/office/drawing/2014/main" id="{E336718B-B78C-BF9E-9D1B-5A5CBAEE87BD}"/>
              </a:ext>
            </a:extLst>
          </p:cNvPr>
          <p:cNvSpPr/>
          <p:nvPr/>
        </p:nvSpPr>
        <p:spPr>
          <a:xfrm>
            <a:off x="1133555" y="2634000"/>
            <a:ext cx="1965245" cy="790099"/>
          </a:xfrm>
          <a:prstGeom prst="rect">
            <a:avLst/>
          </a:prstGeom>
          <a:noFill/>
          <a:ln/>
        </p:spPr>
        <p:txBody>
          <a:bodyPr wrap="square" lIns="0" tIns="0" rIns="0" bIns="0" rtlCol="0" anchor="t"/>
          <a:lstStyle/>
          <a:p>
            <a:pPr algn="ctr">
              <a:lnSpc>
                <a:spcPts val="2067"/>
              </a:lnSpc>
            </a:pPr>
            <a:r>
              <a:rPr lang="en-US" sz="1267" dirty="0">
                <a:solidFill>
                  <a:schemeClr val="bg1"/>
                </a:solidFill>
                <a:latin typeface="Product Sans" panose="020B0604020202020204" charset="0"/>
                <a:ea typeface="Inter" pitchFamily="34" charset="-122"/>
                <a:cs typeface="Inter" pitchFamily="34" charset="-120"/>
              </a:rPr>
              <a:t>Transforming desires into tangible luxury, connecting clients with aspirational properties</a:t>
            </a:r>
          </a:p>
          <a:p>
            <a:pPr algn="ctr">
              <a:lnSpc>
                <a:spcPts val="2067"/>
              </a:lnSpc>
            </a:pPr>
            <a:endParaRPr lang="en-US" sz="1267" dirty="0">
              <a:solidFill>
                <a:schemeClr val="bg1"/>
              </a:solidFill>
              <a:latin typeface="Product Sans" panose="020B0604020202020204" charset="0"/>
              <a:ea typeface="Inter" pitchFamily="34" charset="-122"/>
              <a:cs typeface="Inter" pitchFamily="34" charset="-120"/>
            </a:endParaRPr>
          </a:p>
        </p:txBody>
      </p:sp>
      <p:sp>
        <p:nvSpPr>
          <p:cNvPr id="36" name="TextBox 35">
            <a:extLst>
              <a:ext uri="{FF2B5EF4-FFF2-40B4-BE49-F238E27FC236}">
                <a16:creationId xmlns:a16="http://schemas.microsoft.com/office/drawing/2014/main" id="{7F7871E9-0823-0A03-1E37-22F5144B8345}"/>
              </a:ext>
            </a:extLst>
          </p:cNvPr>
          <p:cNvSpPr txBox="1"/>
          <p:nvPr/>
        </p:nvSpPr>
        <p:spPr>
          <a:xfrm>
            <a:off x="3606421" y="2278400"/>
            <a:ext cx="1545251" cy="420564"/>
          </a:xfrm>
          <a:prstGeom prst="rect">
            <a:avLst/>
          </a:prstGeom>
          <a:noFill/>
        </p:spPr>
        <p:txBody>
          <a:bodyPr wrap="square" rtlCol="0">
            <a:spAutoFit/>
          </a:bodyPr>
          <a:lstStyle/>
          <a:p>
            <a:r>
              <a:rPr lang="en-US" sz="2133" b="1" dirty="0">
                <a:solidFill>
                  <a:schemeClr val="bg1"/>
                </a:solidFill>
                <a:latin typeface="Product Sans" panose="020B0604020202020204" charset="0"/>
              </a:rPr>
              <a:t>Mission</a:t>
            </a:r>
            <a:endParaRPr lang="en-IN" sz="2133" b="1" dirty="0">
              <a:solidFill>
                <a:schemeClr val="bg1"/>
              </a:solidFill>
              <a:latin typeface="Product Sans" panose="020B0604020202020204" charset="0"/>
            </a:endParaRPr>
          </a:p>
        </p:txBody>
      </p:sp>
      <p:sp>
        <p:nvSpPr>
          <p:cNvPr id="37" name="Text 2">
            <a:extLst>
              <a:ext uri="{FF2B5EF4-FFF2-40B4-BE49-F238E27FC236}">
                <a16:creationId xmlns:a16="http://schemas.microsoft.com/office/drawing/2014/main" id="{B8BE4EDB-3261-7E83-A97B-BDD6E23CEBBC}"/>
              </a:ext>
            </a:extLst>
          </p:cNvPr>
          <p:cNvSpPr/>
          <p:nvPr/>
        </p:nvSpPr>
        <p:spPr>
          <a:xfrm>
            <a:off x="3216355" y="2634000"/>
            <a:ext cx="1965245" cy="790099"/>
          </a:xfrm>
          <a:prstGeom prst="rect">
            <a:avLst/>
          </a:prstGeom>
          <a:noFill/>
          <a:ln/>
        </p:spPr>
        <p:txBody>
          <a:bodyPr wrap="square" lIns="0" tIns="0" rIns="0" bIns="0" rtlCol="0" anchor="t"/>
          <a:lstStyle/>
          <a:p>
            <a:pPr algn="ctr">
              <a:lnSpc>
                <a:spcPts val="2067"/>
              </a:lnSpc>
            </a:pPr>
            <a:r>
              <a:rPr lang="en-US" sz="1267" dirty="0">
                <a:solidFill>
                  <a:schemeClr val="bg1"/>
                </a:solidFill>
                <a:latin typeface="Product Sans" panose="020B0604020202020204" charset="0"/>
                <a:ea typeface="Inter" pitchFamily="34" charset="-122"/>
                <a:cs typeface="Inter" pitchFamily="34" charset="-120"/>
              </a:rPr>
              <a:t>To give every client the clearest possible read on a Dubai property decision before they commit</a:t>
            </a:r>
          </a:p>
          <a:p>
            <a:pPr algn="ctr">
              <a:lnSpc>
                <a:spcPts val="2067"/>
              </a:lnSpc>
            </a:pPr>
            <a:endParaRPr lang="en-US" sz="1267" dirty="0">
              <a:solidFill>
                <a:schemeClr val="bg1"/>
              </a:solidFill>
              <a:latin typeface="Product Sans" panose="020B0604020202020204" charset="0"/>
              <a:ea typeface="Inter" pitchFamily="34" charset="-122"/>
              <a:cs typeface="Inter" pitchFamily="34" charset="-120"/>
            </a:endParaRPr>
          </a:p>
          <a:p>
            <a:pPr algn="ctr">
              <a:lnSpc>
                <a:spcPts val="2067"/>
              </a:lnSpc>
            </a:pPr>
            <a:endParaRPr lang="en-US" sz="1267" dirty="0">
              <a:solidFill>
                <a:schemeClr val="bg1"/>
              </a:solidFill>
              <a:latin typeface="Product Sans" panose="020B0604020202020204" charset="0"/>
              <a:ea typeface="Inter" pitchFamily="34" charset="-122"/>
              <a:cs typeface="Inter" pitchFamily="34" charset="-120"/>
            </a:endParaRPr>
          </a:p>
        </p:txBody>
      </p:sp>
      <p:sp>
        <p:nvSpPr>
          <p:cNvPr id="38" name="Text 0">
            <a:extLst>
              <a:ext uri="{FF2B5EF4-FFF2-40B4-BE49-F238E27FC236}">
                <a16:creationId xmlns:a16="http://schemas.microsoft.com/office/drawing/2014/main" id="{5ED89E96-9E23-3196-0F58-5D2858AC6593}"/>
              </a:ext>
            </a:extLst>
          </p:cNvPr>
          <p:cNvSpPr/>
          <p:nvPr/>
        </p:nvSpPr>
        <p:spPr>
          <a:xfrm>
            <a:off x="616823" y="1498601"/>
            <a:ext cx="3780393" cy="472519"/>
          </a:xfrm>
          <a:prstGeom prst="rect">
            <a:avLst/>
          </a:prstGeom>
          <a:noFill/>
          <a:ln/>
        </p:spPr>
        <p:txBody>
          <a:bodyPr wrap="none" lIns="0" tIns="0" rIns="0" bIns="0" rtlCol="0" anchor="t"/>
          <a:lstStyle/>
          <a:p>
            <a:pPr>
              <a:lnSpc>
                <a:spcPts val="3700"/>
              </a:lnSpc>
            </a:pPr>
            <a:r>
              <a:rPr lang="en-US" sz="4000" spc="-21" dirty="0">
                <a:solidFill>
                  <a:srgbClr val="D5B997"/>
                </a:solidFill>
                <a:latin typeface="Product Sans" panose="020B0604020202020204" charset="0"/>
              </a:rPr>
              <a:t>About Us</a:t>
            </a:r>
          </a:p>
        </p:txBody>
      </p:sp>
      <p:sp>
        <p:nvSpPr>
          <p:cNvPr id="39" name="Text 0">
            <a:extLst>
              <a:ext uri="{FF2B5EF4-FFF2-40B4-BE49-F238E27FC236}">
                <a16:creationId xmlns:a16="http://schemas.microsoft.com/office/drawing/2014/main" id="{B9217A79-86C7-B73F-D701-FDDF88A2CBDB}"/>
              </a:ext>
            </a:extLst>
          </p:cNvPr>
          <p:cNvSpPr/>
          <p:nvPr/>
        </p:nvSpPr>
        <p:spPr>
          <a:xfrm>
            <a:off x="6705600" y="2159001"/>
            <a:ext cx="1484537" cy="472519"/>
          </a:xfrm>
          <a:prstGeom prst="rect">
            <a:avLst/>
          </a:prstGeom>
          <a:noFill/>
          <a:ln/>
        </p:spPr>
        <p:txBody>
          <a:bodyPr wrap="none" lIns="0" tIns="0" rIns="0" bIns="0" rtlCol="0" anchor="t"/>
          <a:lstStyle/>
          <a:p>
            <a:pPr>
              <a:lnSpc>
                <a:spcPts val="3700"/>
              </a:lnSpc>
            </a:pPr>
            <a:r>
              <a:rPr lang="en-US" sz="2133" b="1" spc="-21" dirty="0">
                <a:solidFill>
                  <a:schemeClr val="bg1"/>
                </a:solidFill>
                <a:latin typeface="Product Sans" panose="020B0604020202020204" charset="0"/>
              </a:rPr>
              <a:t>Why Us ?</a:t>
            </a:r>
          </a:p>
        </p:txBody>
      </p:sp>
      <p:cxnSp>
        <p:nvCxnSpPr>
          <p:cNvPr id="41" name="Straight Connector 40">
            <a:extLst>
              <a:ext uri="{FF2B5EF4-FFF2-40B4-BE49-F238E27FC236}">
                <a16:creationId xmlns:a16="http://schemas.microsoft.com/office/drawing/2014/main" id="{FA8E4F2C-A10B-88D7-019F-64DDFBE4FC7B}"/>
              </a:ext>
            </a:extLst>
          </p:cNvPr>
          <p:cNvCxnSpPr>
            <a:cxnSpLocks/>
          </p:cNvCxnSpPr>
          <p:nvPr/>
        </p:nvCxnSpPr>
        <p:spPr>
          <a:xfrm>
            <a:off x="5486400" y="2311400"/>
            <a:ext cx="0" cy="1873250"/>
          </a:xfrm>
          <a:prstGeom prst="line">
            <a:avLst/>
          </a:prstGeom>
          <a:ln>
            <a:solidFill>
              <a:srgbClr val="D5B997"/>
            </a:solidFill>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3F48EE3A-387F-B191-48CC-CDB586C97412}"/>
              </a:ext>
            </a:extLst>
          </p:cNvPr>
          <p:cNvSpPr txBox="1"/>
          <p:nvPr/>
        </p:nvSpPr>
        <p:spPr>
          <a:xfrm>
            <a:off x="5994400" y="2768600"/>
            <a:ext cx="5417372" cy="287323"/>
          </a:xfrm>
          <a:prstGeom prst="rect">
            <a:avLst/>
          </a:prstGeom>
          <a:noFill/>
        </p:spPr>
        <p:txBody>
          <a:bodyPr wrap="square" rtlCol="0">
            <a:spAutoFit/>
          </a:bodyPr>
          <a:lstStyle/>
          <a:p>
            <a:r>
              <a:rPr lang="en-US" sz="1267" dirty="0">
                <a:solidFill>
                  <a:schemeClr val="bg1"/>
                </a:solidFill>
                <a:latin typeface="Product Sans" panose="020B0604020202020204" charset="0"/>
              </a:rPr>
              <a:t>Unparalleled expertise in Dubai's luxury market</a:t>
            </a:r>
          </a:p>
        </p:txBody>
      </p:sp>
      <p:sp>
        <p:nvSpPr>
          <p:cNvPr id="43" name="TextBox 42">
            <a:extLst>
              <a:ext uri="{FF2B5EF4-FFF2-40B4-BE49-F238E27FC236}">
                <a16:creationId xmlns:a16="http://schemas.microsoft.com/office/drawing/2014/main" id="{9AF4E9BD-F155-1C8F-AEEC-111B4B8DCAAF}"/>
              </a:ext>
            </a:extLst>
          </p:cNvPr>
          <p:cNvSpPr txBox="1"/>
          <p:nvPr/>
        </p:nvSpPr>
        <p:spPr>
          <a:xfrm>
            <a:off x="5999699" y="3117414"/>
            <a:ext cx="6451599" cy="287323"/>
          </a:xfrm>
          <a:prstGeom prst="rect">
            <a:avLst/>
          </a:prstGeom>
          <a:noFill/>
        </p:spPr>
        <p:txBody>
          <a:bodyPr wrap="square" rtlCol="0">
            <a:spAutoFit/>
          </a:bodyPr>
          <a:lstStyle/>
          <a:p>
            <a:r>
              <a:rPr lang="en-US" sz="1267" dirty="0">
                <a:solidFill>
                  <a:schemeClr val="bg1"/>
                </a:solidFill>
                <a:latin typeface="Product Sans" panose="020B0604020202020204" charset="0"/>
              </a:rPr>
              <a:t>Commitment to transforming luxury desires into reality</a:t>
            </a:r>
          </a:p>
        </p:txBody>
      </p:sp>
      <p:sp>
        <p:nvSpPr>
          <p:cNvPr id="44" name="TextBox 43">
            <a:extLst>
              <a:ext uri="{FF2B5EF4-FFF2-40B4-BE49-F238E27FC236}">
                <a16:creationId xmlns:a16="http://schemas.microsoft.com/office/drawing/2014/main" id="{99CC5810-14C6-421A-467A-8AA000B5BB2C}"/>
              </a:ext>
            </a:extLst>
          </p:cNvPr>
          <p:cNvSpPr txBox="1"/>
          <p:nvPr/>
        </p:nvSpPr>
        <p:spPr>
          <a:xfrm>
            <a:off x="5999698" y="3422214"/>
            <a:ext cx="5417372" cy="287323"/>
          </a:xfrm>
          <a:prstGeom prst="rect">
            <a:avLst/>
          </a:prstGeom>
          <a:noFill/>
        </p:spPr>
        <p:txBody>
          <a:bodyPr wrap="square" rtlCol="0">
            <a:spAutoFit/>
          </a:bodyPr>
          <a:lstStyle/>
          <a:p>
            <a:r>
              <a:rPr lang="en-US" sz="1267" dirty="0">
                <a:solidFill>
                  <a:schemeClr val="bg1"/>
                </a:solidFill>
                <a:latin typeface="Product Sans" panose="020B0604020202020204" charset="0"/>
              </a:rPr>
              <a:t>Focus on both lifestyle enhancement and investment potential</a:t>
            </a:r>
          </a:p>
        </p:txBody>
      </p:sp>
      <p:sp>
        <p:nvSpPr>
          <p:cNvPr id="45" name="TextBox 44">
            <a:extLst>
              <a:ext uri="{FF2B5EF4-FFF2-40B4-BE49-F238E27FC236}">
                <a16:creationId xmlns:a16="http://schemas.microsoft.com/office/drawing/2014/main" id="{F93E1D64-21A6-B41C-356A-6B19D4FC821F}"/>
              </a:ext>
            </a:extLst>
          </p:cNvPr>
          <p:cNvSpPr txBox="1"/>
          <p:nvPr/>
        </p:nvSpPr>
        <p:spPr>
          <a:xfrm>
            <a:off x="5999698" y="3777814"/>
            <a:ext cx="5417372" cy="287323"/>
          </a:xfrm>
          <a:prstGeom prst="rect">
            <a:avLst/>
          </a:prstGeom>
          <a:noFill/>
        </p:spPr>
        <p:txBody>
          <a:bodyPr wrap="square" rtlCol="0">
            <a:spAutoFit/>
          </a:bodyPr>
          <a:lstStyle/>
          <a:p>
            <a:r>
              <a:rPr lang="en-US" sz="1267" dirty="0">
                <a:solidFill>
                  <a:schemeClr val="bg1"/>
                </a:solidFill>
                <a:latin typeface="Product Sans" panose="020B0604020202020204" charset="0"/>
              </a:rPr>
              <a:t>An advisory-first approach, not a sales pitch</a:t>
            </a:r>
          </a:p>
        </p:txBody>
      </p:sp>
      <p:sp>
        <p:nvSpPr>
          <p:cNvPr id="55" name="TextBox 54">
            <a:extLst>
              <a:ext uri="{FF2B5EF4-FFF2-40B4-BE49-F238E27FC236}">
                <a16:creationId xmlns:a16="http://schemas.microsoft.com/office/drawing/2014/main" id="{77E69472-A398-623E-927A-0452A749DADC}"/>
              </a:ext>
            </a:extLst>
          </p:cNvPr>
          <p:cNvSpPr txBox="1"/>
          <p:nvPr/>
        </p:nvSpPr>
        <p:spPr>
          <a:xfrm>
            <a:off x="5740400" y="2724587"/>
            <a:ext cx="275772" cy="379656"/>
          </a:xfrm>
          <a:prstGeom prst="rect">
            <a:avLst/>
          </a:prstGeom>
          <a:noFill/>
        </p:spPr>
        <p:txBody>
          <a:bodyPr wrap="square">
            <a:spAutoFit/>
          </a:bodyPr>
          <a:lstStyle/>
          <a:p>
            <a:r>
              <a:rPr lang="en-IN" sz="1867" dirty="0">
                <a:solidFill>
                  <a:srgbClr val="D5B997"/>
                </a:solidFill>
              </a:rPr>
              <a:t>●</a:t>
            </a:r>
          </a:p>
        </p:txBody>
      </p:sp>
      <p:sp>
        <p:nvSpPr>
          <p:cNvPr id="56" name="TextBox 55">
            <a:extLst>
              <a:ext uri="{FF2B5EF4-FFF2-40B4-BE49-F238E27FC236}">
                <a16:creationId xmlns:a16="http://schemas.microsoft.com/office/drawing/2014/main" id="{D33BB34B-E4C9-C95F-CCF2-2C25A9B17479}"/>
              </a:ext>
            </a:extLst>
          </p:cNvPr>
          <p:cNvSpPr txBox="1"/>
          <p:nvPr/>
        </p:nvSpPr>
        <p:spPr>
          <a:xfrm>
            <a:off x="5740400" y="3080187"/>
            <a:ext cx="275772" cy="379656"/>
          </a:xfrm>
          <a:prstGeom prst="rect">
            <a:avLst/>
          </a:prstGeom>
          <a:noFill/>
        </p:spPr>
        <p:txBody>
          <a:bodyPr wrap="square">
            <a:spAutoFit/>
          </a:bodyPr>
          <a:lstStyle/>
          <a:p>
            <a:r>
              <a:rPr lang="en-IN" sz="1867" dirty="0">
                <a:solidFill>
                  <a:srgbClr val="D5B997"/>
                </a:solidFill>
              </a:rPr>
              <a:t>●</a:t>
            </a:r>
          </a:p>
        </p:txBody>
      </p:sp>
      <p:sp>
        <p:nvSpPr>
          <p:cNvPr id="57" name="TextBox 56">
            <a:extLst>
              <a:ext uri="{FF2B5EF4-FFF2-40B4-BE49-F238E27FC236}">
                <a16:creationId xmlns:a16="http://schemas.microsoft.com/office/drawing/2014/main" id="{32C391AC-AA9B-713F-DEDA-6D00ADE5C1F8}"/>
              </a:ext>
            </a:extLst>
          </p:cNvPr>
          <p:cNvSpPr txBox="1"/>
          <p:nvPr/>
        </p:nvSpPr>
        <p:spPr>
          <a:xfrm>
            <a:off x="5740400" y="3384987"/>
            <a:ext cx="275772" cy="379656"/>
          </a:xfrm>
          <a:prstGeom prst="rect">
            <a:avLst/>
          </a:prstGeom>
          <a:noFill/>
        </p:spPr>
        <p:txBody>
          <a:bodyPr wrap="square">
            <a:spAutoFit/>
          </a:bodyPr>
          <a:lstStyle/>
          <a:p>
            <a:r>
              <a:rPr lang="en-IN" sz="1867" dirty="0">
                <a:solidFill>
                  <a:srgbClr val="D5B997"/>
                </a:solidFill>
              </a:rPr>
              <a:t>●</a:t>
            </a:r>
          </a:p>
        </p:txBody>
      </p:sp>
      <p:sp>
        <p:nvSpPr>
          <p:cNvPr id="58" name="TextBox 57">
            <a:extLst>
              <a:ext uri="{FF2B5EF4-FFF2-40B4-BE49-F238E27FC236}">
                <a16:creationId xmlns:a16="http://schemas.microsoft.com/office/drawing/2014/main" id="{5DF5F9EE-DC92-E2D7-FCDC-501CAC064717}"/>
              </a:ext>
            </a:extLst>
          </p:cNvPr>
          <p:cNvSpPr txBox="1"/>
          <p:nvPr/>
        </p:nvSpPr>
        <p:spPr>
          <a:xfrm>
            <a:off x="5740400" y="3740587"/>
            <a:ext cx="275772" cy="379656"/>
          </a:xfrm>
          <a:prstGeom prst="rect">
            <a:avLst/>
          </a:prstGeom>
          <a:noFill/>
        </p:spPr>
        <p:txBody>
          <a:bodyPr wrap="square">
            <a:spAutoFit/>
          </a:bodyPr>
          <a:lstStyle/>
          <a:p>
            <a:r>
              <a:rPr lang="en-IN" sz="1867" dirty="0">
                <a:solidFill>
                  <a:srgbClr val="D5B997"/>
                </a:solidFill>
              </a:rPr>
              <a:t>●</a:t>
            </a:r>
          </a:p>
        </p:txBody>
      </p:sp>
    </p:spTree>
    <p:extLst>
      <p:ext uri="{BB962C8B-B14F-4D97-AF65-F5344CB8AC3E}">
        <p14:creationId xmlns:p14="http://schemas.microsoft.com/office/powerpoint/2010/main" val="40473090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326" y="0"/>
            <a:ext cx="12173674" cy="6858000"/>
            <a:chOff x="104471" y="75972"/>
            <a:chExt cx="13467201" cy="9119997"/>
          </a:xfrm>
        </p:grpSpPr>
        <p:sp>
          <p:nvSpPr>
            <p:cNvPr id="3" name="Freeform 3"/>
            <p:cNvSpPr/>
            <p:nvPr/>
          </p:nvSpPr>
          <p:spPr>
            <a:xfrm>
              <a:off x="104471" y="75972"/>
              <a:ext cx="13467201" cy="9119997"/>
            </a:xfrm>
            <a:custGeom>
              <a:avLst/>
              <a:gdLst/>
              <a:ahLst/>
              <a:cxnLst/>
              <a:rect l="l" t="t" r="r" b="b"/>
              <a:pathLst>
                <a:path w="13296012" h="9119997">
                  <a:moveTo>
                    <a:pt x="13296012" y="0"/>
                  </a:moveTo>
                  <a:lnTo>
                    <a:pt x="0" y="0"/>
                  </a:lnTo>
                  <a:lnTo>
                    <a:pt x="0" y="9119997"/>
                  </a:lnTo>
                  <a:lnTo>
                    <a:pt x="13296012" y="9119997"/>
                  </a:lnTo>
                  <a:lnTo>
                    <a:pt x="13296012" y="0"/>
                  </a:lnTo>
                  <a:close/>
                </a:path>
              </a:pathLst>
            </a:custGeom>
            <a:solidFill>
              <a:srgbClr val="02594C"/>
            </a:solidFill>
          </p:spPr>
          <p:txBody>
            <a:bodyPr/>
            <a:lstStyle/>
            <a:p>
              <a:endParaRPr lang="en-AE" sz="1200" dirty="0"/>
            </a:p>
          </p:txBody>
        </p:sp>
      </p:grpSp>
      <p:grpSp>
        <p:nvGrpSpPr>
          <p:cNvPr id="4" name="Group 4"/>
          <p:cNvGrpSpPr/>
          <p:nvPr/>
        </p:nvGrpSpPr>
        <p:grpSpPr>
          <a:xfrm>
            <a:off x="12037253" y="3430603"/>
            <a:ext cx="154747" cy="3427397"/>
            <a:chOff x="0" y="0"/>
            <a:chExt cx="864447" cy="5184139"/>
          </a:xfrm>
        </p:grpSpPr>
        <p:sp>
          <p:nvSpPr>
            <p:cNvPr id="5" name="Freeform 5"/>
            <p:cNvSpPr/>
            <p:nvPr/>
          </p:nvSpPr>
          <p:spPr>
            <a:xfrm>
              <a:off x="0" y="0"/>
              <a:ext cx="863981" cy="5184013"/>
            </a:xfrm>
            <a:custGeom>
              <a:avLst/>
              <a:gdLst/>
              <a:ahLst/>
              <a:cxnLst/>
              <a:rect l="l" t="t" r="r" b="b"/>
              <a:pathLst>
                <a:path w="863981" h="5184013">
                  <a:moveTo>
                    <a:pt x="863981" y="0"/>
                  </a:moveTo>
                  <a:lnTo>
                    <a:pt x="0" y="0"/>
                  </a:lnTo>
                  <a:lnTo>
                    <a:pt x="0" y="5184013"/>
                  </a:lnTo>
                  <a:lnTo>
                    <a:pt x="863981" y="5184013"/>
                  </a:lnTo>
                  <a:lnTo>
                    <a:pt x="863981" y="0"/>
                  </a:lnTo>
                  <a:close/>
                </a:path>
              </a:pathLst>
            </a:custGeom>
            <a:solidFill>
              <a:srgbClr val="D5B997"/>
            </a:solidFill>
          </p:spPr>
          <p:txBody>
            <a:bodyPr/>
            <a:lstStyle/>
            <a:p>
              <a:endParaRPr lang="en-AE" sz="1200"/>
            </a:p>
          </p:txBody>
        </p:sp>
      </p:grpSp>
      <p:grpSp>
        <p:nvGrpSpPr>
          <p:cNvPr id="7" name="Group 7"/>
          <p:cNvGrpSpPr/>
          <p:nvPr/>
        </p:nvGrpSpPr>
        <p:grpSpPr>
          <a:xfrm>
            <a:off x="746335" y="0"/>
            <a:ext cx="54695" cy="3427314"/>
            <a:chOff x="0" y="0"/>
            <a:chExt cx="48260" cy="2160693"/>
          </a:xfrm>
        </p:grpSpPr>
        <p:sp>
          <p:nvSpPr>
            <p:cNvPr id="8" name="Freeform 8"/>
            <p:cNvSpPr/>
            <p:nvPr/>
          </p:nvSpPr>
          <p:spPr>
            <a:xfrm>
              <a:off x="0" y="0"/>
              <a:ext cx="48006" cy="2160016"/>
            </a:xfrm>
            <a:custGeom>
              <a:avLst/>
              <a:gdLst/>
              <a:ahLst/>
              <a:cxnLst/>
              <a:rect l="l" t="t" r="r" b="b"/>
              <a:pathLst>
                <a:path w="48006" h="2160016">
                  <a:moveTo>
                    <a:pt x="48006" y="0"/>
                  </a:moveTo>
                  <a:lnTo>
                    <a:pt x="0" y="0"/>
                  </a:lnTo>
                  <a:lnTo>
                    <a:pt x="0" y="2160016"/>
                  </a:lnTo>
                  <a:lnTo>
                    <a:pt x="48006" y="2160016"/>
                  </a:lnTo>
                  <a:lnTo>
                    <a:pt x="48006" y="0"/>
                  </a:lnTo>
                  <a:close/>
                </a:path>
              </a:pathLst>
            </a:custGeom>
            <a:solidFill>
              <a:srgbClr val="D5B997"/>
            </a:solidFill>
          </p:spPr>
          <p:txBody>
            <a:bodyPr/>
            <a:lstStyle/>
            <a:p>
              <a:endParaRPr lang="en-AE" sz="1200"/>
            </a:p>
          </p:txBody>
        </p:sp>
      </p:grpSp>
      <p:grpSp>
        <p:nvGrpSpPr>
          <p:cNvPr id="9" name="Group 9"/>
          <p:cNvGrpSpPr/>
          <p:nvPr/>
        </p:nvGrpSpPr>
        <p:grpSpPr>
          <a:xfrm>
            <a:off x="734727" y="6318916"/>
            <a:ext cx="54695" cy="539084"/>
            <a:chOff x="0" y="0"/>
            <a:chExt cx="47753" cy="5129674"/>
          </a:xfrm>
        </p:grpSpPr>
        <p:sp>
          <p:nvSpPr>
            <p:cNvPr id="10" name="Freeform 10"/>
            <p:cNvSpPr/>
            <p:nvPr/>
          </p:nvSpPr>
          <p:spPr>
            <a:xfrm>
              <a:off x="0" y="0"/>
              <a:ext cx="47753" cy="5129674"/>
            </a:xfrm>
            <a:custGeom>
              <a:avLst/>
              <a:gdLst/>
              <a:ahLst/>
              <a:cxnLst/>
              <a:rect l="l" t="t" r="r" b="b"/>
              <a:pathLst>
                <a:path w="48006" h="5227828">
                  <a:moveTo>
                    <a:pt x="48006" y="0"/>
                  </a:moveTo>
                  <a:lnTo>
                    <a:pt x="0" y="0"/>
                  </a:lnTo>
                  <a:lnTo>
                    <a:pt x="0" y="5227828"/>
                  </a:lnTo>
                  <a:lnTo>
                    <a:pt x="48006" y="5227828"/>
                  </a:lnTo>
                  <a:lnTo>
                    <a:pt x="48006" y="0"/>
                  </a:lnTo>
                  <a:close/>
                </a:path>
              </a:pathLst>
            </a:custGeom>
            <a:solidFill>
              <a:srgbClr val="D5B997"/>
            </a:solidFill>
          </p:spPr>
          <p:txBody>
            <a:bodyPr/>
            <a:lstStyle/>
            <a:p>
              <a:endParaRPr lang="en-AE" sz="1200"/>
            </a:p>
          </p:txBody>
        </p:sp>
      </p:grpSp>
      <p:sp>
        <p:nvSpPr>
          <p:cNvPr id="13" name="TextBox 12">
            <a:extLst>
              <a:ext uri="{FF2B5EF4-FFF2-40B4-BE49-F238E27FC236}">
                <a16:creationId xmlns:a16="http://schemas.microsoft.com/office/drawing/2014/main" id="{B26A06F2-7D71-4AC6-1F8A-7F6BD3815304}"/>
              </a:ext>
            </a:extLst>
          </p:cNvPr>
          <p:cNvSpPr txBox="1"/>
          <p:nvPr/>
        </p:nvSpPr>
        <p:spPr>
          <a:xfrm>
            <a:off x="2218944" y="-1706880"/>
            <a:ext cx="184731" cy="276999"/>
          </a:xfrm>
          <a:prstGeom prst="rect">
            <a:avLst/>
          </a:prstGeom>
          <a:noFill/>
        </p:spPr>
        <p:txBody>
          <a:bodyPr wrap="none" rtlCol="0">
            <a:spAutoFit/>
          </a:bodyPr>
          <a:lstStyle/>
          <a:p>
            <a:endParaRPr lang="en-AE" sz="1200" dirty="0"/>
          </a:p>
        </p:txBody>
      </p:sp>
      <p:sp>
        <p:nvSpPr>
          <p:cNvPr id="14" name="Freeform 9">
            <a:extLst>
              <a:ext uri="{FF2B5EF4-FFF2-40B4-BE49-F238E27FC236}">
                <a16:creationId xmlns:a16="http://schemas.microsoft.com/office/drawing/2014/main" id="{B2F09BED-D6A0-6F7D-1285-FC8B0375D096}"/>
              </a:ext>
            </a:extLst>
          </p:cNvPr>
          <p:cNvSpPr/>
          <p:nvPr/>
        </p:nvSpPr>
        <p:spPr>
          <a:xfrm>
            <a:off x="444053" y="4375132"/>
            <a:ext cx="276933" cy="322954"/>
          </a:xfrm>
          <a:custGeom>
            <a:avLst/>
            <a:gdLst/>
            <a:ahLst/>
            <a:cxnLst/>
            <a:rect l="l" t="t" r="r" b="b"/>
            <a:pathLst>
              <a:path w="415399" h="484431">
                <a:moveTo>
                  <a:pt x="0" y="0"/>
                </a:moveTo>
                <a:lnTo>
                  <a:pt x="415400" y="0"/>
                </a:lnTo>
                <a:lnTo>
                  <a:pt x="415400" y="484431"/>
                </a:lnTo>
                <a:lnTo>
                  <a:pt x="0" y="48443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AE" sz="1200"/>
          </a:p>
        </p:txBody>
      </p:sp>
      <p:sp>
        <p:nvSpPr>
          <p:cNvPr id="15" name="Freeform 10">
            <a:extLst>
              <a:ext uri="{FF2B5EF4-FFF2-40B4-BE49-F238E27FC236}">
                <a16:creationId xmlns:a16="http://schemas.microsoft.com/office/drawing/2014/main" id="{8EDE46AD-DB6E-3769-676F-9704445CDF22}"/>
              </a:ext>
            </a:extLst>
          </p:cNvPr>
          <p:cNvSpPr/>
          <p:nvPr/>
        </p:nvSpPr>
        <p:spPr>
          <a:xfrm>
            <a:off x="458417" y="4850486"/>
            <a:ext cx="262569" cy="187409"/>
          </a:xfrm>
          <a:custGeom>
            <a:avLst/>
            <a:gdLst/>
            <a:ahLst/>
            <a:cxnLst/>
            <a:rect l="l" t="t" r="r" b="b"/>
            <a:pathLst>
              <a:path w="393853" h="281113">
                <a:moveTo>
                  <a:pt x="0" y="0"/>
                </a:moveTo>
                <a:lnTo>
                  <a:pt x="393854" y="0"/>
                </a:lnTo>
                <a:lnTo>
                  <a:pt x="393854" y="281113"/>
                </a:lnTo>
                <a:lnTo>
                  <a:pt x="0" y="281113"/>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n-AE" sz="1200"/>
          </a:p>
        </p:txBody>
      </p:sp>
      <p:sp>
        <p:nvSpPr>
          <p:cNvPr id="16" name="Freeform 11">
            <a:extLst>
              <a:ext uri="{FF2B5EF4-FFF2-40B4-BE49-F238E27FC236}">
                <a16:creationId xmlns:a16="http://schemas.microsoft.com/office/drawing/2014/main" id="{E2E96E0B-4CE9-7EF1-D462-59A32A8DFA57}"/>
              </a:ext>
            </a:extLst>
          </p:cNvPr>
          <p:cNvSpPr/>
          <p:nvPr/>
        </p:nvSpPr>
        <p:spPr>
          <a:xfrm>
            <a:off x="438313" y="5223387"/>
            <a:ext cx="288413" cy="288413"/>
          </a:xfrm>
          <a:custGeom>
            <a:avLst/>
            <a:gdLst/>
            <a:ahLst/>
            <a:cxnLst/>
            <a:rect l="l" t="t" r="r" b="b"/>
            <a:pathLst>
              <a:path w="432620" h="432620">
                <a:moveTo>
                  <a:pt x="0" y="0"/>
                </a:moveTo>
                <a:lnTo>
                  <a:pt x="432620" y="0"/>
                </a:lnTo>
                <a:lnTo>
                  <a:pt x="432620" y="432621"/>
                </a:lnTo>
                <a:lnTo>
                  <a:pt x="0" y="43262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AE" sz="1200"/>
          </a:p>
        </p:txBody>
      </p:sp>
      <p:sp>
        <p:nvSpPr>
          <p:cNvPr id="17" name="TextBox 12">
            <a:extLst>
              <a:ext uri="{FF2B5EF4-FFF2-40B4-BE49-F238E27FC236}">
                <a16:creationId xmlns:a16="http://schemas.microsoft.com/office/drawing/2014/main" id="{ED1601DB-5D97-BE33-58B8-BC462F93ABB0}"/>
              </a:ext>
            </a:extLst>
          </p:cNvPr>
          <p:cNvSpPr txBox="1"/>
          <p:nvPr/>
        </p:nvSpPr>
        <p:spPr>
          <a:xfrm>
            <a:off x="444053" y="3912911"/>
            <a:ext cx="4039347" cy="307777"/>
          </a:xfrm>
          <a:prstGeom prst="rect">
            <a:avLst/>
          </a:prstGeom>
        </p:spPr>
        <p:txBody>
          <a:bodyPr lIns="0" tIns="0" rIns="0" bIns="0" rtlCol="0" anchor="t">
            <a:spAutoFit/>
          </a:bodyPr>
          <a:lstStyle/>
          <a:p>
            <a:pPr>
              <a:lnSpc>
                <a:spcPts val="2449"/>
              </a:lnSpc>
            </a:pPr>
            <a:r>
              <a:rPr lang="en-US" sz="2041" spc="-11" dirty="0">
                <a:solidFill>
                  <a:srgbClr val="D5B997"/>
                </a:solidFill>
                <a:latin typeface="Product Sans"/>
              </a:rPr>
              <a:t>CONTACT US</a:t>
            </a:r>
          </a:p>
        </p:txBody>
      </p:sp>
      <p:sp>
        <p:nvSpPr>
          <p:cNvPr id="18" name="TextBox 13">
            <a:extLst>
              <a:ext uri="{FF2B5EF4-FFF2-40B4-BE49-F238E27FC236}">
                <a16:creationId xmlns:a16="http://schemas.microsoft.com/office/drawing/2014/main" id="{845A9E75-850F-280D-D113-B74452800DC5}"/>
              </a:ext>
            </a:extLst>
          </p:cNvPr>
          <p:cNvSpPr txBox="1"/>
          <p:nvPr/>
        </p:nvSpPr>
        <p:spPr>
          <a:xfrm>
            <a:off x="889000" y="4343382"/>
            <a:ext cx="4039347" cy="307777"/>
          </a:xfrm>
          <a:prstGeom prst="rect">
            <a:avLst/>
          </a:prstGeom>
        </p:spPr>
        <p:txBody>
          <a:bodyPr lIns="0" tIns="0" rIns="0" bIns="0" rtlCol="0" anchor="t">
            <a:spAutoFit/>
          </a:bodyPr>
          <a:lstStyle/>
          <a:p>
            <a:pPr algn="just">
              <a:lnSpc>
                <a:spcPts val="2445"/>
              </a:lnSpc>
              <a:spcBef>
                <a:spcPct val="0"/>
              </a:spcBef>
            </a:pPr>
            <a:r>
              <a:rPr lang="en-US" sz="2037" spc="-37">
                <a:solidFill>
                  <a:srgbClr val="D9D9D9"/>
                </a:solidFill>
                <a:latin typeface="Product Sans"/>
              </a:rPr>
              <a:t>+971 58 557 0911</a:t>
            </a:r>
          </a:p>
        </p:txBody>
      </p:sp>
      <p:sp>
        <p:nvSpPr>
          <p:cNvPr id="19" name="TextBox 14">
            <a:extLst>
              <a:ext uri="{FF2B5EF4-FFF2-40B4-BE49-F238E27FC236}">
                <a16:creationId xmlns:a16="http://schemas.microsoft.com/office/drawing/2014/main" id="{35CACCBB-4CDF-6E4C-294E-6176DD97F8F6}"/>
              </a:ext>
            </a:extLst>
          </p:cNvPr>
          <p:cNvSpPr txBox="1"/>
          <p:nvPr/>
        </p:nvSpPr>
        <p:spPr>
          <a:xfrm>
            <a:off x="889000" y="4773072"/>
            <a:ext cx="4039347" cy="307777"/>
          </a:xfrm>
          <a:prstGeom prst="rect">
            <a:avLst/>
          </a:prstGeom>
        </p:spPr>
        <p:txBody>
          <a:bodyPr lIns="0" tIns="0" rIns="0" bIns="0" rtlCol="0" anchor="t">
            <a:spAutoFit/>
          </a:bodyPr>
          <a:lstStyle/>
          <a:p>
            <a:pPr algn="just">
              <a:lnSpc>
                <a:spcPts val="2445"/>
              </a:lnSpc>
              <a:spcBef>
                <a:spcPct val="0"/>
              </a:spcBef>
            </a:pPr>
            <a:r>
              <a:rPr lang="en-US" sz="2037" spc="-37" dirty="0">
                <a:solidFill>
                  <a:srgbClr val="D9D9D9"/>
                </a:solidFill>
                <a:latin typeface="Product Sans"/>
              </a:rPr>
              <a:t>hello@jamalakim.com</a:t>
            </a:r>
          </a:p>
        </p:txBody>
      </p:sp>
      <p:sp>
        <p:nvSpPr>
          <p:cNvPr id="20" name="TextBox 15">
            <a:extLst>
              <a:ext uri="{FF2B5EF4-FFF2-40B4-BE49-F238E27FC236}">
                <a16:creationId xmlns:a16="http://schemas.microsoft.com/office/drawing/2014/main" id="{9CEB2001-9B0A-D758-E31F-FDC4E8816A37}"/>
              </a:ext>
            </a:extLst>
          </p:cNvPr>
          <p:cNvSpPr txBox="1"/>
          <p:nvPr/>
        </p:nvSpPr>
        <p:spPr>
          <a:xfrm>
            <a:off x="889000" y="5202761"/>
            <a:ext cx="4039347" cy="307777"/>
          </a:xfrm>
          <a:prstGeom prst="rect">
            <a:avLst/>
          </a:prstGeom>
        </p:spPr>
        <p:txBody>
          <a:bodyPr lIns="0" tIns="0" rIns="0" bIns="0" rtlCol="0" anchor="t">
            <a:spAutoFit/>
          </a:bodyPr>
          <a:lstStyle/>
          <a:p>
            <a:pPr algn="just">
              <a:lnSpc>
                <a:spcPts val="2445"/>
              </a:lnSpc>
              <a:spcBef>
                <a:spcPct val="0"/>
              </a:spcBef>
            </a:pPr>
            <a:r>
              <a:rPr lang="en-US" sz="2037" spc="-37">
                <a:solidFill>
                  <a:srgbClr val="D9D9D9"/>
                </a:solidFill>
                <a:latin typeface="Product Sans"/>
              </a:rPr>
              <a:t>www.jamalakim.com</a:t>
            </a:r>
          </a:p>
        </p:txBody>
      </p:sp>
    </p:spTree>
    <p:extLst>
      <p:ext uri="{BB962C8B-B14F-4D97-AF65-F5344CB8AC3E}">
        <p14:creationId xmlns:p14="http://schemas.microsoft.com/office/powerpoint/2010/main" val="16278214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7452</TotalTime>
  <Words>1029</Words>
  <Application>Microsoft Office PowerPoint</Application>
  <PresentationFormat>Widescreen</PresentationFormat>
  <Paragraphs>182</Paragraphs>
  <Slides>11</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Aptos</vt:lpstr>
      <vt:lpstr>Aptos Display</vt:lpstr>
      <vt:lpstr>Arial</vt:lpstr>
      <vt:lpstr>Open Sauce</vt:lpstr>
      <vt:lpstr>Product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anxo694</dc:creator>
  <cp:lastModifiedBy>anxo694</cp:lastModifiedBy>
  <cp:revision>15</cp:revision>
  <dcterms:created xsi:type="dcterms:W3CDTF">2024-10-07T05:07:36Z</dcterms:created>
  <dcterms:modified xsi:type="dcterms:W3CDTF">2024-11-20T05:53:55Z</dcterms:modified>
</cp:coreProperties>
</file>