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83" r:id="rId4"/>
    <p:sldId id="265" r:id="rId5"/>
    <p:sldId id="267" r:id="rId6"/>
    <p:sldId id="284" r:id="rId7"/>
    <p:sldId id="286" r:id="rId8"/>
    <p:sldId id="285" r:id="rId9"/>
    <p:sldId id="278" r:id="rId10"/>
    <p:sldId id="274" r:id="rId11"/>
    <p:sldId id="282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BEAF"/>
    <a:srgbClr val="196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EMAAR\The%20Oa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EMAAR\The%20Oa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Oasis!$A$5</c:f>
              <c:strCache>
                <c:ptCount val="1"/>
                <c:pt idx="0">
                  <c:v>Rate of Appreciation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Oasis!$C$3:$K$3</c:f>
              <c:numCache>
                <c:formatCode>General</c:formatCode>
                <c:ptCount val="9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</c:numCache>
            </c:numRef>
          </c:cat>
          <c:val>
            <c:numRef>
              <c:f>Oasis!$C$5:$K$5</c:f>
              <c:numCache>
                <c:formatCode>0%</c:formatCode>
                <c:ptCount val="9"/>
                <c:pt idx="0">
                  <c:v>7.4821852731591365E-2</c:v>
                </c:pt>
                <c:pt idx="1">
                  <c:v>0.3116022099447513</c:v>
                </c:pt>
                <c:pt idx="2">
                  <c:v>0.17101937657961241</c:v>
                </c:pt>
                <c:pt idx="3">
                  <c:v>0.14892086330935261</c:v>
                </c:pt>
                <c:pt idx="4">
                  <c:v>0.157</c:v>
                </c:pt>
                <c:pt idx="5">
                  <c:v>0.16600000000000001</c:v>
                </c:pt>
                <c:pt idx="6">
                  <c:v>0.17799999999999999</c:v>
                </c:pt>
                <c:pt idx="7">
                  <c:v>0.191</c:v>
                </c:pt>
                <c:pt idx="8">
                  <c:v>0.20399999999999999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E-41A0-995F-29BA8664E84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62794223"/>
        <c:axId val="1062787983"/>
      </c:lineChart>
      <c:catAx>
        <c:axId val="10627942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2787983"/>
        <c:crosses val="autoZero"/>
        <c:auto val="1"/>
        <c:lblAlgn val="ctr"/>
        <c:lblOffset val="100"/>
        <c:noMultiLvlLbl val="0"/>
      </c:catAx>
      <c:valAx>
        <c:axId val="1062787983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dirty="0"/>
                  <a:t> Rate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crossAx val="106279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Return on Investment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Oasis!$F$27:$F$28</c:f>
              <c:strCache>
                <c:ptCount val="2"/>
                <c:pt idx="0">
                  <c:v>ROI</c:v>
                </c:pt>
              </c:strCache>
            </c:strRef>
          </c:tx>
          <c:spPr>
            <a:solidFill>
              <a:srgbClr val="196A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Oasis!$B$29:$B$34</c:f>
              <c:numCache>
                <c:formatCode>General</c:formatCode>
                <c:ptCount val="6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</c:numCache>
            </c:numRef>
          </c:cat>
          <c:val>
            <c:numRef>
              <c:f>Oasis!$F$29:$F$34</c:f>
              <c:numCache>
                <c:formatCode>0%</c:formatCode>
                <c:ptCount val="6"/>
                <c:pt idx="0">
                  <c:v>0.4451</c:v>
                </c:pt>
                <c:pt idx="1">
                  <c:v>0.58899999999999997</c:v>
                </c:pt>
                <c:pt idx="2">
                  <c:v>0.45600000000000002</c:v>
                </c:pt>
                <c:pt idx="3">
                  <c:v>0.54310000000000003</c:v>
                </c:pt>
                <c:pt idx="4">
                  <c:v>0.83709999999999996</c:v>
                </c:pt>
                <c:pt idx="5">
                  <c:v>0.749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CF-4226-9CF1-BE966252C6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48501775"/>
        <c:axId val="248502255"/>
      </c:barChart>
      <c:catAx>
        <c:axId val="248501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2255"/>
        <c:crosses val="autoZero"/>
        <c:auto val="1"/>
        <c:lblAlgn val="ctr"/>
        <c:lblOffset val="100"/>
        <c:noMultiLvlLbl val="0"/>
      </c:catAx>
      <c:valAx>
        <c:axId val="248502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ROI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177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6F7F0-4A67-4EB7-943F-146E58781CFF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BEF5B-6017-4F29-B091-3809CEADE2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0641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6796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097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719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67952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42599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2796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66974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8557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1546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101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94ED8-DFB3-CCD0-CF18-911F31559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AC52B-E93F-E24B-1CFE-5E26B8AF4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0A07E-964F-F9DE-785B-90C4811C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C730C-545F-9881-ECD2-9F52FE226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42AD-58DC-57F4-FABA-7921C658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78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FA63-4CCB-4F91-CBB9-EF021EB1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3ADF9-E953-D5F3-26E4-F70B5A990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DB02F-BD9E-B5F9-F3A9-07AB0172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D5008-0F14-AC20-7C2C-A06ABA04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1F02-26A6-D4E3-10D4-A8395AE96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8453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2ED6-B14A-25C4-A670-D02F1F499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B32CE-9D93-5BC1-85D8-19EAEF694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CE73C-603D-F733-1A58-B2A8FD507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41C94-8DFD-238C-EFBC-5F97A3AB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465A0-11A4-6151-4FD9-AB8FD40B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52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28BE0-CDD3-4314-598A-7834D015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0018-B02C-9E8C-5755-6B03612E4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F4CC0-DCBC-1143-522B-865D02802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68D3C-15D0-31B7-22D4-BA7BA03E3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CEC1A-CEC7-D35B-E57F-FCAA90A2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D6872-6B81-7B51-B754-BF0E52B1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3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DE83-9F0B-046E-5EF1-52241354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932CF-5BC0-4185-1E12-1659E7EEB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4AB88-8A19-6F4D-39DF-42CA354DC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85919-8583-2EFD-2471-880296603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909B43-3A6E-63FC-20BC-2C2A5680B4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6B0A62-16B9-6642-8AF1-B337FFB4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045913-263A-644A-36BA-4F69529B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78EF7E-070E-3BCC-9547-E05D595F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4179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1229E-1379-B82D-B5D3-BE65027D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BC682-1133-9614-98E4-E392DACB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645920-B47A-ACBD-5CD5-8B4E4456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4687F0-893F-C0A5-0226-B38DB5A0D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874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1578D4-3038-7839-0DD6-E2A682A55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FE85C-5011-8598-19E8-CF2E5B75F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3E3F8-F952-29A1-33C2-79AAF760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3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C7057-5D84-FE93-42BE-26773221D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63351-F2F1-8144-EA5B-81D803CB8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072D6-4F68-D523-7DCF-1CF70693D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9D39C-C666-6BBA-B34B-FD167E64F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6B1AE-3F61-4EEF-6BAF-242BA15A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ECA52-BAC4-F621-3A59-92FF03CD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2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1D7F-D5CC-CD59-469B-9D7354DFC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485B6-A8BC-E9C8-77B6-59CC43CDC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89983-8D00-0E38-A1AD-5986531BF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3E7D6-9609-7B99-0C6F-CD9ED12DD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5028F-99A2-C382-DD69-63E85E9D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02446-B901-11BD-963A-EB210CFA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85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D5060-003D-B1BF-D7C8-E737627F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F54DF-9A5B-7131-5519-C5847388A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27D75-4A6A-49EF-C55E-357D0B8B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27631-147C-32EF-21A4-A9B95EDA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14C18-2931-946C-C2AB-3F37E70BF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19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6F1EDE-0F2F-7C3D-3175-E114D31C4F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84A02-086B-4BAB-19E2-6664FD506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31D37-7F05-914D-DB81-5CA9E6E97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6CB35-0269-0587-3489-E41D8D46B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D16AF-C88F-A47D-A15D-B0E625EA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143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CE53D9-7943-6CFB-5559-B7B80291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F11EF-5055-66BB-6A68-198CB4784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7CD57-8559-7885-5018-010BF021A2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99FAF-48AA-43AB-8BDD-EF61C5F32513}" type="datetimeFigureOut">
              <a:rPr lang="en-IN" smtClean="0"/>
              <a:t>16-10-2024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6A46B-9DE6-6884-2CD2-574F3FCDE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22466-7680-33D6-388E-08431F465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E13394-222F-4E16-86C1-BE042F85CA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344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hyperlink" Target="https://jamalakim.com" TargetMode="External"/><Relationship Id="rId3" Type="http://schemas.openxmlformats.org/officeDocument/2006/relationships/hyperlink" Target="https://jamalakim.com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youtube.com/@JAMALAKIMJOSEPH" TargetMode="External"/><Relationship Id="rId17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20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jamalindxb/%20%20https://jamalakim.com" TargetMode="External"/><Relationship Id="rId11" Type="http://schemas.openxmlformats.org/officeDocument/2006/relationships/image" Target="../media/image7.svg"/><Relationship Id="rId5" Type="http://schemas.openxmlformats.org/officeDocument/2006/relationships/image" Target="../media/image3.svg"/><Relationship Id="rId15" Type="http://schemas.openxmlformats.org/officeDocument/2006/relationships/hyperlink" Target="https://jamalakim.com" TargetMode="External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hyperlink" Target="https://www.linkedin.com/in/jamal-akim-joseph-marla-a3089689/" TargetMode="External"/><Relationship Id="rId1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60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29889" y="7112"/>
            <a:ext cx="2057400" cy="6858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06"/>
                </a:lnSpc>
              </a:pPr>
              <a:endParaRPr sz="12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F8EBF2-4F03-1A61-BFF8-7E5021C75113}"/>
              </a:ext>
            </a:extLst>
          </p:cNvPr>
          <p:cNvGrpSpPr/>
          <p:nvPr/>
        </p:nvGrpSpPr>
        <p:grpSpPr>
          <a:xfrm>
            <a:off x="-17351" y="-43898"/>
            <a:ext cx="2057401" cy="6909009"/>
            <a:chOff x="-2362200" y="-65847"/>
            <a:chExt cx="3086101" cy="10363514"/>
          </a:xfrm>
        </p:grpSpPr>
        <p:grpSp>
          <p:nvGrpSpPr>
            <p:cNvPr id="5" name="Group 5"/>
            <p:cNvGrpSpPr/>
            <p:nvPr/>
          </p:nvGrpSpPr>
          <p:grpSpPr>
            <a:xfrm>
              <a:off x="-2362200" y="-65847"/>
              <a:ext cx="3086100" cy="10363514"/>
              <a:chOff x="0" y="-19050"/>
              <a:chExt cx="812800" cy="299824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3086"/>
                <a:ext cx="61031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02594C"/>
              </a:solidFill>
            </p:spPr>
            <p:txBody>
              <a:bodyPr/>
              <a:lstStyle/>
              <a:p>
                <a:endParaRPr lang="en-AE" sz="12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06"/>
                  </a:lnSpc>
                </a:pPr>
                <a:endParaRPr sz="12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-84207" y="4083810"/>
              <a:ext cx="808108" cy="2909475"/>
              <a:chOff x="-166570" y="-19050"/>
              <a:chExt cx="192882" cy="69445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-166570" y="2546"/>
                <a:ext cx="26311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D5B997"/>
              </a:solidFill>
            </p:spPr>
            <p:txBody>
              <a:bodyPr/>
              <a:lstStyle/>
              <a:p>
                <a:endParaRPr lang="en-AE" sz="12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06"/>
                  </a:lnSpc>
                </a:pPr>
                <a:endParaRPr sz="1200"/>
              </a:p>
            </p:txBody>
          </p:sp>
        </p:grpSp>
      </p:grpSp>
      <p:sp>
        <p:nvSpPr>
          <p:cNvPr id="12" name="Freeform 12">
            <a:hlinkClick r:id="rId3" tooltip="https://jamalakim.com"/>
          </p:cNvPr>
          <p:cNvSpPr/>
          <p:nvPr/>
        </p:nvSpPr>
        <p:spPr>
          <a:xfrm>
            <a:off x="1294569" y="6474450"/>
            <a:ext cx="89463" cy="189341"/>
          </a:xfrm>
          <a:custGeom>
            <a:avLst/>
            <a:gdLst/>
            <a:ahLst/>
            <a:cxnLst/>
            <a:rect l="l" t="t" r="r" b="b"/>
            <a:pathLst>
              <a:path w="134195" h="284011">
                <a:moveTo>
                  <a:pt x="0" y="0"/>
                </a:moveTo>
                <a:lnTo>
                  <a:pt x="134195" y="0"/>
                </a:lnTo>
                <a:lnTo>
                  <a:pt x="134195" y="284011"/>
                </a:lnTo>
                <a:lnTo>
                  <a:pt x="0" y="284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 sz="12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E77537-61DD-88C5-2452-957D28DB4780}"/>
              </a:ext>
            </a:extLst>
          </p:cNvPr>
          <p:cNvGrpSpPr/>
          <p:nvPr/>
        </p:nvGrpSpPr>
        <p:grpSpPr>
          <a:xfrm>
            <a:off x="1867597" y="6062498"/>
            <a:ext cx="1778134" cy="262102"/>
            <a:chOff x="2316073" y="9664900"/>
            <a:chExt cx="2667201" cy="393153"/>
          </a:xfrm>
        </p:grpSpPr>
        <p:sp>
          <p:nvSpPr>
            <p:cNvPr id="13" name="Freeform 13">
              <a:hlinkClick r:id="rId6" tooltip="https://www.instagram.com/jamalindxb/%20%20https://jamalakim.com"/>
            </p:cNvPr>
            <p:cNvSpPr/>
            <p:nvPr/>
          </p:nvSpPr>
          <p:spPr>
            <a:xfrm>
              <a:off x="2316073" y="9711675"/>
              <a:ext cx="315195" cy="315195"/>
            </a:xfrm>
            <a:custGeom>
              <a:avLst/>
              <a:gdLst/>
              <a:ahLst/>
              <a:cxnLst/>
              <a:rect l="l" t="t" r="r" b="b"/>
              <a:pathLst>
                <a:path w="315195" h="315195">
                  <a:moveTo>
                    <a:pt x="0" y="0"/>
                  </a:moveTo>
                  <a:lnTo>
                    <a:pt x="315195" y="0"/>
                  </a:lnTo>
                  <a:lnTo>
                    <a:pt x="315195" y="315195"/>
                  </a:lnTo>
                  <a:lnTo>
                    <a:pt x="0" y="315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 sz="1200"/>
            </a:p>
          </p:txBody>
        </p:sp>
        <p:sp>
          <p:nvSpPr>
            <p:cNvPr id="14" name="Freeform 14">
              <a:hlinkClick r:id="rId9" tooltip="https://www.linkedin.com/in/jamal-akim-joseph-marla-a3089689/"/>
            </p:cNvPr>
            <p:cNvSpPr/>
            <p:nvPr/>
          </p:nvSpPr>
          <p:spPr>
            <a:xfrm>
              <a:off x="2871293" y="9664900"/>
              <a:ext cx="377562" cy="377562"/>
            </a:xfrm>
            <a:custGeom>
              <a:avLst/>
              <a:gdLst/>
              <a:ahLst/>
              <a:cxnLst/>
              <a:rect l="l" t="t" r="r" b="b"/>
              <a:pathLst>
                <a:path w="377562" h="377562">
                  <a:moveTo>
                    <a:pt x="0" y="0"/>
                  </a:moveTo>
                  <a:lnTo>
                    <a:pt x="377562" y="0"/>
                  </a:lnTo>
                  <a:lnTo>
                    <a:pt x="377562" y="377561"/>
                  </a:lnTo>
                  <a:lnTo>
                    <a:pt x="0" y="377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 sz="1200"/>
            </a:p>
          </p:txBody>
        </p:sp>
        <p:sp>
          <p:nvSpPr>
            <p:cNvPr id="15" name="Freeform 15">
              <a:hlinkClick r:id="rId12" tooltip="https://www.youtube.com/@JAMALAKIMJOSEPH"/>
            </p:cNvPr>
            <p:cNvSpPr/>
            <p:nvPr/>
          </p:nvSpPr>
          <p:spPr>
            <a:xfrm>
              <a:off x="3486980" y="9688177"/>
              <a:ext cx="354285" cy="354285"/>
            </a:xfrm>
            <a:custGeom>
              <a:avLst/>
              <a:gdLst/>
              <a:ahLst/>
              <a:cxnLst/>
              <a:rect l="l" t="t" r="r" b="b"/>
              <a:pathLst>
                <a:path w="354285" h="354285">
                  <a:moveTo>
                    <a:pt x="0" y="0"/>
                  </a:moveTo>
                  <a:lnTo>
                    <a:pt x="354284" y="0"/>
                  </a:lnTo>
                  <a:lnTo>
                    <a:pt x="354284" y="354284"/>
                  </a:lnTo>
                  <a:lnTo>
                    <a:pt x="0" y="354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 sz="1200"/>
            </a:p>
          </p:txBody>
        </p:sp>
        <p:sp>
          <p:nvSpPr>
            <p:cNvPr id="16" name="Freeform 16">
              <a:hlinkClick r:id="rId15" tooltip="https://jamalakim.com"/>
            </p:cNvPr>
            <p:cNvSpPr/>
            <p:nvPr/>
          </p:nvSpPr>
          <p:spPr>
            <a:xfrm>
              <a:off x="4079389" y="9711675"/>
              <a:ext cx="288198" cy="330786"/>
            </a:xfrm>
            <a:custGeom>
              <a:avLst/>
              <a:gdLst/>
              <a:ahLst/>
              <a:cxnLst/>
              <a:rect l="l" t="t" r="r" b="b"/>
              <a:pathLst>
                <a:path w="288198" h="330786">
                  <a:moveTo>
                    <a:pt x="0" y="0"/>
                  </a:moveTo>
                  <a:lnTo>
                    <a:pt x="288198" y="0"/>
                  </a:lnTo>
                  <a:lnTo>
                    <a:pt x="288198" y="330786"/>
                  </a:lnTo>
                  <a:lnTo>
                    <a:pt x="0" y="330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 sz="1200"/>
            </a:p>
          </p:txBody>
        </p:sp>
        <p:sp>
          <p:nvSpPr>
            <p:cNvPr id="17" name="Freeform 17">
              <a:hlinkClick r:id="rId18" tooltip="https://jamalakim.com"/>
            </p:cNvPr>
            <p:cNvSpPr/>
            <p:nvPr/>
          </p:nvSpPr>
          <p:spPr>
            <a:xfrm>
              <a:off x="4605712" y="9680491"/>
              <a:ext cx="377562" cy="377562"/>
            </a:xfrm>
            <a:custGeom>
              <a:avLst/>
              <a:gdLst/>
              <a:ahLst/>
              <a:cxnLst/>
              <a:rect l="l" t="t" r="r" b="b"/>
              <a:pathLst>
                <a:path w="377562" h="377562">
                  <a:moveTo>
                    <a:pt x="0" y="0"/>
                  </a:moveTo>
                  <a:lnTo>
                    <a:pt x="377562" y="0"/>
                  </a:lnTo>
                  <a:lnTo>
                    <a:pt x="377562" y="377562"/>
                  </a:lnTo>
                  <a:lnTo>
                    <a:pt x="0" y="377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867597" y="5371575"/>
            <a:ext cx="4503265" cy="24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29"/>
              </a:lnSpc>
            </a:pPr>
            <a:r>
              <a:rPr lang="en-US" sz="1521" spc="76" dirty="0" err="1">
                <a:solidFill>
                  <a:srgbClr val="1C5739"/>
                </a:solidFill>
                <a:latin typeface="Open Sauce"/>
              </a:rPr>
              <a:t>www.jamalakim.com</a:t>
            </a:r>
            <a:endParaRPr lang="en-US" sz="1521" spc="76" dirty="0">
              <a:solidFill>
                <a:srgbClr val="1C5739"/>
              </a:solidFill>
              <a:latin typeface="Open Sauc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864263" y="5834089"/>
            <a:ext cx="1148179" cy="16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83"/>
              </a:lnSpc>
            </a:pPr>
            <a:r>
              <a:rPr lang="en-US" sz="987" spc="49" dirty="0">
                <a:solidFill>
                  <a:srgbClr val="1C5739"/>
                </a:solidFill>
                <a:latin typeface="Open Sauce"/>
              </a:rPr>
              <a:t>Follow us:</a:t>
            </a: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96A43412-FB6D-8531-63BD-A82FA80361FB}"/>
              </a:ext>
            </a:extLst>
          </p:cNvPr>
          <p:cNvSpPr/>
          <p:nvPr/>
        </p:nvSpPr>
        <p:spPr>
          <a:xfrm>
            <a:off x="1769136" y="3191510"/>
            <a:ext cx="5444465" cy="1304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480"/>
              </a:lnSpc>
            </a:pPr>
            <a:r>
              <a:rPr lang="en-US" sz="4379" spc="-24" dirty="0">
                <a:solidFill>
                  <a:srgbClr val="02594C"/>
                </a:solidFill>
                <a:latin typeface="Product Sans"/>
              </a:rPr>
              <a:t>The Oasis: Investment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20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E3AC8658-FDE5-7BF1-268E-4ABA1407043F}"/>
              </a:ext>
            </a:extLst>
          </p:cNvPr>
          <p:cNvSpPr/>
          <p:nvPr/>
        </p:nvSpPr>
        <p:spPr>
          <a:xfrm>
            <a:off x="649208" y="1499612"/>
            <a:ext cx="9894048" cy="1304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480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/>
              </a:rPr>
              <a:t>The Oasis: </a:t>
            </a:r>
            <a:r>
              <a:rPr lang="en-US" sz="3733" spc="-21" dirty="0">
                <a:solidFill>
                  <a:schemeClr val="bg1"/>
                </a:solidFill>
                <a:latin typeface="Product Sans"/>
              </a:rPr>
              <a:t>An Overview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44FB7B7A-E204-25AB-7174-AD9DD75B0FB0}"/>
              </a:ext>
            </a:extLst>
          </p:cNvPr>
          <p:cNvSpPr/>
          <p:nvPr/>
        </p:nvSpPr>
        <p:spPr>
          <a:xfrm>
            <a:off x="886706" y="2311400"/>
            <a:ext cx="6636132" cy="1304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900"/>
              </a:lnSpc>
            </a:pPr>
            <a:r>
              <a:rPr lang="en-US" sz="1667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Welcome to The Oasis, a visionary residential community that redefines luxury living in the heart of Dubai. This master-planned development offers a harmonious blend of sophisticated urban design and natural beauty, creating an unparalleled oasis of tranquility amidst the bustling cityscape.</a:t>
            </a:r>
            <a:endParaRPr lang="en-US" sz="16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D253ACD8-E6D6-25B7-DCF5-0A54DF852BEF}"/>
              </a:ext>
            </a:extLst>
          </p:cNvPr>
          <p:cNvSpPr/>
          <p:nvPr/>
        </p:nvSpPr>
        <p:spPr>
          <a:xfrm>
            <a:off x="886622" y="3674269"/>
            <a:ext cx="5347494" cy="668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1867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Key Highlights &amp; Statistics</a:t>
            </a:r>
            <a:endParaRPr lang="en-US" sz="18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0E9F2399-40B5-659B-F0A6-04F07B87FC72}"/>
              </a:ext>
            </a:extLst>
          </p:cNvPr>
          <p:cNvSpPr/>
          <p:nvPr/>
        </p:nvSpPr>
        <p:spPr>
          <a:xfrm>
            <a:off x="1021576" y="4576183"/>
            <a:ext cx="1336595" cy="1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100 million sq ft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39347758-456F-362B-CC84-A3446F08C407}"/>
              </a:ext>
            </a:extLst>
          </p:cNvPr>
          <p:cNvSpPr/>
          <p:nvPr/>
        </p:nvSpPr>
        <p:spPr>
          <a:xfrm>
            <a:off x="1021576" y="4807402"/>
            <a:ext cx="5347494" cy="171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Total Land Area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34" name="Graphic 33" descr="Suburban scene with solid fill">
            <a:extLst>
              <a:ext uri="{FF2B5EF4-FFF2-40B4-BE49-F238E27FC236}">
                <a16:creationId xmlns:a16="http://schemas.microsoft.com/office/drawing/2014/main" id="{4A65DD38-1E3A-2AF4-FEDF-13F1E2C46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1768" y="4195914"/>
            <a:ext cx="324000" cy="324000"/>
          </a:xfrm>
          <a:prstGeom prst="rect">
            <a:avLst/>
          </a:prstGeom>
        </p:spPr>
      </p:pic>
      <p:pic>
        <p:nvPicPr>
          <p:cNvPr id="36" name="Graphic 35" descr="Forest scene with solid fill">
            <a:extLst>
              <a:ext uri="{FF2B5EF4-FFF2-40B4-BE49-F238E27FC236}">
                <a16:creationId xmlns:a16="http://schemas.microsoft.com/office/drawing/2014/main" id="{FAA02EA3-BB40-82F5-D41E-C26A4E671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41687" y="4151666"/>
            <a:ext cx="324000" cy="324000"/>
          </a:xfrm>
          <a:prstGeom prst="rect">
            <a:avLst/>
          </a:prstGeom>
        </p:spPr>
      </p:pic>
      <p:pic>
        <p:nvPicPr>
          <p:cNvPr id="38" name="Graphic 37" descr="Building with solid fill">
            <a:extLst>
              <a:ext uri="{FF2B5EF4-FFF2-40B4-BE49-F238E27FC236}">
                <a16:creationId xmlns:a16="http://schemas.microsoft.com/office/drawing/2014/main" id="{E3DF6F11-9DB8-C2FC-9885-F2DDD9D6BF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0717" y="4181170"/>
            <a:ext cx="324000" cy="324000"/>
          </a:xfrm>
          <a:prstGeom prst="rect">
            <a:avLst/>
          </a:prstGeom>
        </p:spPr>
      </p:pic>
      <p:sp>
        <p:nvSpPr>
          <p:cNvPr id="39" name="Text 1">
            <a:extLst>
              <a:ext uri="{FF2B5EF4-FFF2-40B4-BE49-F238E27FC236}">
                <a16:creationId xmlns:a16="http://schemas.microsoft.com/office/drawing/2014/main" id="{C079EE05-7777-9BAF-72D5-495FAE434F19}"/>
              </a:ext>
            </a:extLst>
          </p:cNvPr>
          <p:cNvSpPr/>
          <p:nvPr/>
        </p:nvSpPr>
        <p:spPr>
          <a:xfrm>
            <a:off x="3990923" y="4581098"/>
            <a:ext cx="674012" cy="1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+7000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id="{5D84A65E-F88E-0388-185A-21F42067E887}"/>
              </a:ext>
            </a:extLst>
          </p:cNvPr>
          <p:cNvSpPr/>
          <p:nvPr/>
        </p:nvSpPr>
        <p:spPr>
          <a:xfrm>
            <a:off x="3518977" y="4812317"/>
            <a:ext cx="5347494" cy="171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Luxurious Residential Units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41" name="Text 1">
            <a:extLst>
              <a:ext uri="{FF2B5EF4-FFF2-40B4-BE49-F238E27FC236}">
                <a16:creationId xmlns:a16="http://schemas.microsoft.com/office/drawing/2014/main" id="{445903D2-8FC9-6FC3-EDF4-27AB05A7462A}"/>
              </a:ext>
            </a:extLst>
          </p:cNvPr>
          <p:cNvSpPr/>
          <p:nvPr/>
        </p:nvSpPr>
        <p:spPr>
          <a:xfrm>
            <a:off x="6650549" y="4571265"/>
            <a:ext cx="674012" cy="1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40% 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42" name="Text 2">
            <a:extLst>
              <a:ext uri="{FF2B5EF4-FFF2-40B4-BE49-F238E27FC236}">
                <a16:creationId xmlns:a16="http://schemas.microsoft.com/office/drawing/2014/main" id="{FAA9E3FE-052C-3561-019F-25EAE6A49E92}"/>
              </a:ext>
            </a:extLst>
          </p:cNvPr>
          <p:cNvSpPr/>
          <p:nvPr/>
        </p:nvSpPr>
        <p:spPr>
          <a:xfrm>
            <a:off x="6267094" y="4802484"/>
            <a:ext cx="1638042" cy="247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Dedicated Green Area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44" name="Graphic 43" descr="Swimming with solid fill">
            <a:extLst>
              <a:ext uri="{FF2B5EF4-FFF2-40B4-BE49-F238E27FC236}">
                <a16:creationId xmlns:a16="http://schemas.microsoft.com/office/drawing/2014/main" id="{A92CB8FD-96FA-7D2C-2F07-082ADB9224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32267" y="5611764"/>
            <a:ext cx="324000" cy="324000"/>
          </a:xfrm>
          <a:prstGeom prst="rect">
            <a:avLst/>
          </a:prstGeom>
        </p:spPr>
      </p:pic>
      <p:sp>
        <p:nvSpPr>
          <p:cNvPr id="45" name="Text 1">
            <a:extLst>
              <a:ext uri="{FF2B5EF4-FFF2-40B4-BE49-F238E27FC236}">
                <a16:creationId xmlns:a16="http://schemas.microsoft.com/office/drawing/2014/main" id="{01B075C1-4CE5-96D7-8832-D3C242AB680B}"/>
              </a:ext>
            </a:extLst>
          </p:cNvPr>
          <p:cNvSpPr/>
          <p:nvPr/>
        </p:nvSpPr>
        <p:spPr>
          <a:xfrm>
            <a:off x="1011743" y="5967449"/>
            <a:ext cx="1336595" cy="1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+20 Exclusive Facilities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46" name="Text 2">
            <a:extLst>
              <a:ext uri="{FF2B5EF4-FFF2-40B4-BE49-F238E27FC236}">
                <a16:creationId xmlns:a16="http://schemas.microsoft.com/office/drawing/2014/main" id="{4F259258-2E7B-5CA3-FB99-B8E63FD4F6E9}"/>
              </a:ext>
            </a:extLst>
          </p:cNvPr>
          <p:cNvSpPr/>
          <p:nvPr/>
        </p:nvSpPr>
        <p:spPr>
          <a:xfrm>
            <a:off x="1026493" y="6198668"/>
            <a:ext cx="5347494" cy="171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World-Class Amenities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48" name="Graphic 47" descr="Upward trend with solid fill">
            <a:extLst>
              <a:ext uri="{FF2B5EF4-FFF2-40B4-BE49-F238E27FC236}">
                <a16:creationId xmlns:a16="http://schemas.microsoft.com/office/drawing/2014/main" id="{A7C62061-BB9B-9EA8-6F44-FCB57E7835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75471" y="5597014"/>
            <a:ext cx="324000" cy="324000"/>
          </a:xfrm>
          <a:prstGeom prst="rect">
            <a:avLst/>
          </a:prstGeom>
        </p:spPr>
      </p:pic>
      <p:sp>
        <p:nvSpPr>
          <p:cNvPr id="49" name="Text 1">
            <a:extLst>
              <a:ext uri="{FF2B5EF4-FFF2-40B4-BE49-F238E27FC236}">
                <a16:creationId xmlns:a16="http://schemas.microsoft.com/office/drawing/2014/main" id="{AA8CCCF7-8CC5-631D-63BD-625077D749BA}"/>
              </a:ext>
            </a:extLst>
          </p:cNvPr>
          <p:cNvSpPr/>
          <p:nvPr/>
        </p:nvSpPr>
        <p:spPr>
          <a:xfrm>
            <a:off x="4099077" y="5972365"/>
            <a:ext cx="236006" cy="162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75%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50" name="Text 2">
            <a:extLst>
              <a:ext uri="{FF2B5EF4-FFF2-40B4-BE49-F238E27FC236}">
                <a16:creationId xmlns:a16="http://schemas.microsoft.com/office/drawing/2014/main" id="{6A59895F-DDBA-EA50-8542-495B33542472}"/>
              </a:ext>
            </a:extLst>
          </p:cNvPr>
          <p:cNvSpPr/>
          <p:nvPr/>
        </p:nvSpPr>
        <p:spPr>
          <a:xfrm>
            <a:off x="3361666" y="6203584"/>
            <a:ext cx="1872427" cy="166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Remarkable Return on Investment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52" name="Graphic 51" descr="Leaf with solid fill">
            <a:extLst>
              <a:ext uri="{FF2B5EF4-FFF2-40B4-BE49-F238E27FC236}">
                <a16:creationId xmlns:a16="http://schemas.microsoft.com/office/drawing/2014/main" id="{500E2AC6-9CAE-5184-FFF6-3503DE7205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26937" y="5670749"/>
            <a:ext cx="324000" cy="324000"/>
          </a:xfrm>
          <a:prstGeom prst="rect">
            <a:avLst/>
          </a:prstGeom>
        </p:spPr>
      </p:pic>
      <p:sp>
        <p:nvSpPr>
          <p:cNvPr id="53" name="Text 1">
            <a:extLst>
              <a:ext uri="{FF2B5EF4-FFF2-40B4-BE49-F238E27FC236}">
                <a16:creationId xmlns:a16="http://schemas.microsoft.com/office/drawing/2014/main" id="{2F7B4C5C-9778-980A-8450-965D537B85E0}"/>
              </a:ext>
            </a:extLst>
          </p:cNvPr>
          <p:cNvSpPr/>
          <p:nvPr/>
        </p:nvSpPr>
        <p:spPr>
          <a:xfrm>
            <a:off x="6640718" y="5977282"/>
            <a:ext cx="674012" cy="1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00"/>
              </a:lnSpc>
            </a:pP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30%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54" name="Text 2">
            <a:extLst>
              <a:ext uri="{FF2B5EF4-FFF2-40B4-BE49-F238E27FC236}">
                <a16:creationId xmlns:a16="http://schemas.microsoft.com/office/drawing/2014/main" id="{68FD2BF1-91F8-6316-9D98-211C43AE2FA3}"/>
              </a:ext>
            </a:extLst>
          </p:cNvPr>
          <p:cNvSpPr/>
          <p:nvPr/>
        </p:nvSpPr>
        <p:spPr>
          <a:xfrm>
            <a:off x="6345751" y="6208501"/>
            <a:ext cx="1872426" cy="199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Reduced Energy</a:t>
            </a:r>
            <a:b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067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 Consumption</a:t>
            </a:r>
          </a:p>
          <a:p>
            <a:pPr>
              <a:lnSpc>
                <a:spcPts val="1333"/>
              </a:lnSpc>
            </a:pPr>
            <a:endParaRPr lang="en-US" sz="1067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1B78BE95-4CF6-FEB8-EEE3-AC94DD522CB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66600" y="2115029"/>
            <a:ext cx="4155007" cy="43592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4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4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73C009B5-EF86-6ABC-6A42-862E7CB2AF06}"/>
              </a:ext>
            </a:extLst>
          </p:cNvPr>
          <p:cNvSpPr/>
          <p:nvPr/>
        </p:nvSpPr>
        <p:spPr>
          <a:xfrm>
            <a:off x="711200" y="1483281"/>
            <a:ext cx="3780393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/>
              </a:rPr>
              <a:t>Location and Connectivity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F2DBDFB8-9BF8-8BC5-3296-71C9B26E4537}"/>
              </a:ext>
            </a:extLst>
          </p:cNvPr>
          <p:cNvSpPr/>
          <p:nvPr/>
        </p:nvSpPr>
        <p:spPr>
          <a:xfrm>
            <a:off x="965200" y="2194353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Prime Location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10907202-9CE0-5EFF-AB15-AA8957BADA6E}"/>
              </a:ext>
            </a:extLst>
          </p:cNvPr>
          <p:cNvSpPr/>
          <p:nvPr/>
        </p:nvSpPr>
        <p:spPr>
          <a:xfrm>
            <a:off x="965201" y="2521299"/>
            <a:ext cx="40859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900"/>
              </a:lnSpc>
            </a:pPr>
            <a:r>
              <a:rPr lang="en-US" sz="1333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Oasis community in Dubai occupies a prime location within Dubai Silicon Oasis, a thriving tech-focused free zone. Situated in southeastern Dubai, it offers excellent connectivity via major highways while maintaining a suburban feel. </a:t>
            </a:r>
            <a:endParaRPr lang="en-US" sz="1333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4CA25EBF-154A-66C2-79C8-466495A9A7BC}"/>
              </a:ext>
            </a:extLst>
          </p:cNvPr>
          <p:cNvSpPr/>
          <p:nvPr/>
        </p:nvSpPr>
        <p:spPr>
          <a:xfrm>
            <a:off x="2358104" y="4172839"/>
            <a:ext cx="20574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2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City Landmarks</a:t>
            </a:r>
            <a:endParaRPr lang="en-US" sz="1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6" name="Text 2">
            <a:extLst>
              <a:ext uri="{FF2B5EF4-FFF2-40B4-BE49-F238E27FC236}">
                <a16:creationId xmlns:a16="http://schemas.microsoft.com/office/drawing/2014/main" id="{FCAB8FAF-6657-2A50-0CCE-CFD1D751BCE1}"/>
              </a:ext>
            </a:extLst>
          </p:cNvPr>
          <p:cNvSpPr/>
          <p:nvPr/>
        </p:nvSpPr>
        <p:spPr>
          <a:xfrm>
            <a:off x="2256505" y="4480814"/>
            <a:ext cx="1425171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25-minute drive to Burj Khalifa and Dubai Mall.</a:t>
            </a:r>
            <a:endParaRPr lang="en-US" sz="10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8" name="Text 3">
            <a:extLst>
              <a:ext uri="{FF2B5EF4-FFF2-40B4-BE49-F238E27FC236}">
                <a16:creationId xmlns:a16="http://schemas.microsoft.com/office/drawing/2014/main" id="{632DEA68-EB37-F74A-1255-3855E5687D4C}"/>
              </a:ext>
            </a:extLst>
          </p:cNvPr>
          <p:cNvSpPr/>
          <p:nvPr/>
        </p:nvSpPr>
        <p:spPr>
          <a:xfrm>
            <a:off x="3983704" y="4147598"/>
            <a:ext cx="20574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2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Essential Amenities</a:t>
            </a:r>
            <a:endParaRPr lang="en-US" sz="1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B3976EE2-90C5-51A9-C82A-3914566B3E4A}"/>
              </a:ext>
            </a:extLst>
          </p:cNvPr>
          <p:cNvSpPr/>
          <p:nvPr/>
        </p:nvSpPr>
        <p:spPr>
          <a:xfrm>
            <a:off x="3780505" y="4471448"/>
            <a:ext cx="1425171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Healthcare, education, and worship within 3km radius.</a:t>
            </a:r>
            <a:endParaRPr lang="en-US" sz="10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39C8D1E0-4341-48FC-5275-4A42C32BBCE8}"/>
              </a:ext>
            </a:extLst>
          </p:cNvPr>
          <p:cNvSpPr/>
          <p:nvPr/>
        </p:nvSpPr>
        <p:spPr>
          <a:xfrm>
            <a:off x="935704" y="4156964"/>
            <a:ext cx="20574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2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Major Highways</a:t>
            </a:r>
            <a:endParaRPr lang="en-US" sz="1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52" name="Text 6">
            <a:extLst>
              <a:ext uri="{FF2B5EF4-FFF2-40B4-BE49-F238E27FC236}">
                <a16:creationId xmlns:a16="http://schemas.microsoft.com/office/drawing/2014/main" id="{B41E5F61-80BD-E746-6602-8FD849617D9F}"/>
              </a:ext>
            </a:extLst>
          </p:cNvPr>
          <p:cNvSpPr/>
          <p:nvPr/>
        </p:nvSpPr>
        <p:spPr>
          <a:xfrm>
            <a:off x="834104" y="4430014"/>
            <a:ext cx="1275298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Three major roads within 8km for seamless travel.</a:t>
            </a:r>
            <a:endParaRPr lang="en-US" sz="10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67DA896E-9531-565E-6E9B-A265BD84F23F}"/>
              </a:ext>
            </a:extLst>
          </p:cNvPr>
          <p:cNvSpPr/>
          <p:nvPr/>
        </p:nvSpPr>
        <p:spPr>
          <a:xfrm>
            <a:off x="857044" y="5565895"/>
            <a:ext cx="965200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20-Minute Airport Access</a:t>
            </a:r>
          </a:p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Swift connections to Dubai International Airport.</a:t>
            </a:r>
          </a:p>
        </p:txBody>
      </p:sp>
      <p:sp>
        <p:nvSpPr>
          <p:cNvPr id="65" name="Text 6">
            <a:extLst>
              <a:ext uri="{FF2B5EF4-FFF2-40B4-BE49-F238E27FC236}">
                <a16:creationId xmlns:a16="http://schemas.microsoft.com/office/drawing/2014/main" id="{B139F017-00A5-AF81-1FE9-8B403D60ABC7}"/>
              </a:ext>
            </a:extLst>
          </p:cNvPr>
          <p:cNvSpPr/>
          <p:nvPr/>
        </p:nvSpPr>
        <p:spPr>
          <a:xfrm>
            <a:off x="2104104" y="5565895"/>
            <a:ext cx="1025164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Extensive Public Transport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RTA bus routes link to major metro stations.</a:t>
            </a:r>
          </a:p>
          <a:p>
            <a:pPr algn="ctr"/>
            <a:endParaRPr lang="en-US" sz="1067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68" name="Text 6">
            <a:extLst>
              <a:ext uri="{FF2B5EF4-FFF2-40B4-BE49-F238E27FC236}">
                <a16:creationId xmlns:a16="http://schemas.microsoft.com/office/drawing/2014/main" id="{4EDCDE99-FB83-6C61-61AF-71F7A3B9E88B}"/>
              </a:ext>
            </a:extLst>
          </p:cNvPr>
          <p:cNvSpPr/>
          <p:nvPr/>
        </p:nvSpPr>
        <p:spPr>
          <a:xfrm>
            <a:off x="3317975" y="5597963"/>
            <a:ext cx="841069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Academic Hub</a:t>
            </a:r>
          </a:p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Proximity to Dubai Silicon Oasis University and schools</a:t>
            </a:r>
            <a:r>
              <a:rPr lang="en-US" sz="1067" b="1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.</a:t>
            </a:r>
          </a:p>
        </p:txBody>
      </p:sp>
      <p:sp>
        <p:nvSpPr>
          <p:cNvPr id="69" name="Text 6">
            <a:extLst>
              <a:ext uri="{FF2B5EF4-FFF2-40B4-BE49-F238E27FC236}">
                <a16:creationId xmlns:a16="http://schemas.microsoft.com/office/drawing/2014/main" id="{3867AB47-EADA-583F-156B-B6EB63776CD7}"/>
              </a:ext>
            </a:extLst>
          </p:cNvPr>
          <p:cNvSpPr/>
          <p:nvPr/>
        </p:nvSpPr>
        <p:spPr>
          <a:xfrm>
            <a:off x="4514644" y="5565895"/>
            <a:ext cx="841069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Retail Paradise</a:t>
            </a:r>
          </a:p>
          <a:p>
            <a:pPr algn="ctr"/>
            <a:r>
              <a:rPr lang="en-US" sz="10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Silicon Central Mall just 1km away.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8961C5-5BD1-6737-89AE-C204E7EDB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131" y="2231770"/>
            <a:ext cx="6455155" cy="4230792"/>
          </a:xfrm>
          <a:prstGeom prst="rect">
            <a:avLst/>
          </a:prstGeom>
        </p:spPr>
      </p:pic>
      <p:pic>
        <p:nvPicPr>
          <p:cNvPr id="21" name="Graphic 20" descr="Bus with solid fill">
            <a:extLst>
              <a:ext uri="{FF2B5EF4-FFF2-40B4-BE49-F238E27FC236}">
                <a16:creationId xmlns:a16="http://schemas.microsoft.com/office/drawing/2014/main" id="{5A998F1A-38F5-B698-8BDF-CD3ABFE72D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3151" y="5198822"/>
            <a:ext cx="324000" cy="324000"/>
          </a:xfrm>
          <a:prstGeom prst="rect">
            <a:avLst/>
          </a:prstGeom>
        </p:spPr>
      </p:pic>
      <p:pic>
        <p:nvPicPr>
          <p:cNvPr id="23" name="Graphic 22" descr="Airplane with solid fill">
            <a:extLst>
              <a:ext uri="{FF2B5EF4-FFF2-40B4-BE49-F238E27FC236}">
                <a16:creationId xmlns:a16="http://schemas.microsoft.com/office/drawing/2014/main" id="{66B67C24-9FAC-0265-973D-D1469B6A72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4791" y="5154578"/>
            <a:ext cx="324000" cy="324000"/>
          </a:xfrm>
          <a:prstGeom prst="rect">
            <a:avLst/>
          </a:prstGeom>
        </p:spPr>
      </p:pic>
      <p:pic>
        <p:nvPicPr>
          <p:cNvPr id="25" name="Graphic 24" descr="Diploma roll with solid fill">
            <a:extLst>
              <a:ext uri="{FF2B5EF4-FFF2-40B4-BE49-F238E27FC236}">
                <a16:creationId xmlns:a16="http://schemas.microsoft.com/office/drawing/2014/main" id="{BD6B84E2-42FC-A004-E320-93645F0D31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44528" y="5198822"/>
            <a:ext cx="324000" cy="324000"/>
          </a:xfrm>
          <a:prstGeom prst="rect">
            <a:avLst/>
          </a:prstGeom>
        </p:spPr>
      </p:pic>
      <p:pic>
        <p:nvPicPr>
          <p:cNvPr id="27" name="Graphic 26" descr="Shopping cart with solid fill">
            <a:extLst>
              <a:ext uri="{FF2B5EF4-FFF2-40B4-BE49-F238E27FC236}">
                <a16:creationId xmlns:a16="http://schemas.microsoft.com/office/drawing/2014/main" id="{334EBDA0-1DAC-DEB6-58BA-CC5C1956A8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8645" y="5169327"/>
            <a:ext cx="324000" cy="324000"/>
          </a:xfrm>
          <a:prstGeom prst="rect">
            <a:avLst/>
          </a:prstGeom>
        </p:spPr>
      </p:pic>
      <p:pic>
        <p:nvPicPr>
          <p:cNvPr id="31" name="Graphic 30" descr="Slippery Road with solid fill">
            <a:extLst>
              <a:ext uri="{FF2B5EF4-FFF2-40B4-BE49-F238E27FC236}">
                <a16:creationId xmlns:a16="http://schemas.microsoft.com/office/drawing/2014/main" id="{8920BCA6-AD92-5037-49A1-FAFE645612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73275" y="3841965"/>
            <a:ext cx="324000" cy="324000"/>
          </a:xfrm>
          <a:prstGeom prst="rect">
            <a:avLst/>
          </a:prstGeom>
        </p:spPr>
      </p:pic>
      <p:pic>
        <p:nvPicPr>
          <p:cNvPr id="33" name="Graphic 32" descr="Map compass with solid fill">
            <a:extLst>
              <a:ext uri="{FF2B5EF4-FFF2-40B4-BE49-F238E27FC236}">
                <a16:creationId xmlns:a16="http://schemas.microsoft.com/office/drawing/2014/main" id="{78D882E9-0BB8-3445-563A-5E9D0047FD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762862" y="3856710"/>
            <a:ext cx="324000" cy="324000"/>
          </a:xfrm>
          <a:prstGeom prst="rect">
            <a:avLst/>
          </a:prstGeom>
        </p:spPr>
      </p:pic>
      <p:pic>
        <p:nvPicPr>
          <p:cNvPr id="35" name="Graphic 34" descr="Hospital with solid fill">
            <a:extLst>
              <a:ext uri="{FF2B5EF4-FFF2-40B4-BE49-F238E27FC236}">
                <a16:creationId xmlns:a16="http://schemas.microsoft.com/office/drawing/2014/main" id="{7CC7386D-E5E3-AD42-A8BC-03CF6957B6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73676" y="3841962"/>
            <a:ext cx="324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82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1900238F-1D66-DE16-177C-13BF0E6D932C}"/>
              </a:ext>
            </a:extLst>
          </p:cNvPr>
          <p:cNvSpPr/>
          <p:nvPr/>
        </p:nvSpPr>
        <p:spPr>
          <a:xfrm>
            <a:off x="711200" y="1498600"/>
            <a:ext cx="3242389" cy="405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67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Number of Units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A3B2270-C2B7-7C3A-2E2F-25683FE84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754" y="2353063"/>
            <a:ext cx="3132001" cy="216441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3684266-6409-C212-CF08-0E2A56AAE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130" y="2355714"/>
            <a:ext cx="3130154" cy="216441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B1F011A-4013-DC00-7E57-0EF0CEAB3D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140" y="2368310"/>
            <a:ext cx="3132000" cy="2164417"/>
          </a:xfrm>
          <a:prstGeom prst="rect">
            <a:avLst/>
          </a:prstGeom>
        </p:spPr>
      </p:pic>
      <p:sp>
        <p:nvSpPr>
          <p:cNvPr id="39" name="Text 2">
            <a:extLst>
              <a:ext uri="{FF2B5EF4-FFF2-40B4-BE49-F238E27FC236}">
                <a16:creationId xmlns:a16="http://schemas.microsoft.com/office/drawing/2014/main" id="{95D0BBA8-5570-ACFA-4DBA-BCB25CD16F29}"/>
              </a:ext>
            </a:extLst>
          </p:cNvPr>
          <p:cNvSpPr/>
          <p:nvPr/>
        </p:nvSpPr>
        <p:spPr>
          <a:xfrm>
            <a:off x="1772073" y="4779843"/>
            <a:ext cx="1916177" cy="405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Total Villas &amp; Mansions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0" name="Text 3">
            <a:extLst>
              <a:ext uri="{FF2B5EF4-FFF2-40B4-BE49-F238E27FC236}">
                <a16:creationId xmlns:a16="http://schemas.microsoft.com/office/drawing/2014/main" id="{5BFE0457-B12D-E484-411D-A995D6E990D7}"/>
              </a:ext>
            </a:extLst>
          </p:cNvPr>
          <p:cNvSpPr/>
          <p:nvPr/>
        </p:nvSpPr>
        <p:spPr>
          <a:xfrm>
            <a:off x="1102141" y="5223589"/>
            <a:ext cx="3160142" cy="1507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The Oasis community comprises of about 500+ units including luxurious villas, mansions and super mansions, offering a range of sizes and layouts to suit diverse preferences.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2" name="Text 5">
            <a:extLst>
              <a:ext uri="{FF2B5EF4-FFF2-40B4-BE49-F238E27FC236}">
                <a16:creationId xmlns:a16="http://schemas.microsoft.com/office/drawing/2014/main" id="{B57519A7-D2AC-E374-899F-BD79916E4C8C}"/>
              </a:ext>
            </a:extLst>
          </p:cNvPr>
          <p:cNvSpPr/>
          <p:nvPr/>
        </p:nvSpPr>
        <p:spPr>
          <a:xfrm>
            <a:off x="5507940" y="4803923"/>
            <a:ext cx="1558311" cy="337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Variety of Choices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3" name="Text 6">
            <a:extLst>
              <a:ext uri="{FF2B5EF4-FFF2-40B4-BE49-F238E27FC236}">
                <a16:creationId xmlns:a16="http://schemas.microsoft.com/office/drawing/2014/main" id="{9A84EC87-E375-5EF0-BC40-F9A3ACB42567}"/>
              </a:ext>
            </a:extLst>
          </p:cNvPr>
          <p:cNvSpPr/>
          <p:nvPr/>
        </p:nvSpPr>
        <p:spPr>
          <a:xfrm>
            <a:off x="4716140" y="5247669"/>
            <a:ext cx="3130154" cy="1507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Investors can choose from 4, 5, 6, and 7-bedroom villas, each with their own distinctive architectural features and amenities.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5" name="Text 8">
            <a:extLst>
              <a:ext uri="{FF2B5EF4-FFF2-40B4-BE49-F238E27FC236}">
                <a16:creationId xmlns:a16="http://schemas.microsoft.com/office/drawing/2014/main" id="{188BFC05-93CA-D9C4-2B09-ED9FA0D3FAFD}"/>
              </a:ext>
            </a:extLst>
          </p:cNvPr>
          <p:cNvSpPr/>
          <p:nvPr/>
        </p:nvSpPr>
        <p:spPr>
          <a:xfrm>
            <a:off x="9217630" y="4810960"/>
            <a:ext cx="1065584" cy="197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Customization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6" name="Text 9">
            <a:extLst>
              <a:ext uri="{FF2B5EF4-FFF2-40B4-BE49-F238E27FC236}">
                <a16:creationId xmlns:a16="http://schemas.microsoft.com/office/drawing/2014/main" id="{0DA665F2-0EBB-8739-981B-8F6E558664F1}"/>
              </a:ext>
            </a:extLst>
          </p:cNvPr>
          <p:cNvSpPr/>
          <p:nvPr/>
        </p:nvSpPr>
        <p:spPr>
          <a:xfrm>
            <a:off x="8285754" y="5254707"/>
            <a:ext cx="3132001" cy="1361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Buyers have the flexibility to customize their villas, allowing them to create their dream home in this exclusive community.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82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8080116F-932F-2FA1-2FF7-B437227D565C}"/>
              </a:ext>
            </a:extLst>
          </p:cNvPr>
          <p:cNvSpPr/>
          <p:nvPr/>
        </p:nvSpPr>
        <p:spPr>
          <a:xfrm>
            <a:off x="715804" y="1419066"/>
            <a:ext cx="6650196" cy="464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34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Key Amenities in The Oasis</a:t>
            </a:r>
          </a:p>
        </p:txBody>
      </p:sp>
      <p:pic>
        <p:nvPicPr>
          <p:cNvPr id="27" name="Image 1" descr="preencoded.png">
            <a:extLst>
              <a:ext uri="{FF2B5EF4-FFF2-40B4-BE49-F238E27FC236}">
                <a16:creationId xmlns:a16="http://schemas.microsoft.com/office/drawing/2014/main" id="{56A6BC4B-7E68-5811-5BA5-787246B20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896" y="2421331"/>
            <a:ext cx="2517757" cy="1556066"/>
          </a:xfrm>
          <a:prstGeom prst="rect">
            <a:avLst/>
          </a:prstGeom>
        </p:spPr>
      </p:pic>
      <p:sp>
        <p:nvSpPr>
          <p:cNvPr id="28" name="Text 1">
            <a:extLst>
              <a:ext uri="{FF2B5EF4-FFF2-40B4-BE49-F238E27FC236}">
                <a16:creationId xmlns:a16="http://schemas.microsoft.com/office/drawing/2014/main" id="{0914FFBC-CCA8-ADB8-CF79-331FA0AD7E2C}"/>
              </a:ext>
            </a:extLst>
          </p:cNvPr>
          <p:cNvSpPr/>
          <p:nvPr/>
        </p:nvSpPr>
        <p:spPr>
          <a:xfrm>
            <a:off x="1186616" y="4218499"/>
            <a:ext cx="1833308" cy="193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Recreational Facilities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75DA228A-C693-9882-4A21-2878BE28EBDE}"/>
              </a:ext>
            </a:extLst>
          </p:cNvPr>
          <p:cNvSpPr/>
          <p:nvPr/>
        </p:nvSpPr>
        <p:spPr>
          <a:xfrm>
            <a:off x="1403588" y="4528917"/>
            <a:ext cx="1556335" cy="1259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Residents can enjoy a range of world-class recreational amenities, such as swimming pools, fitness centers, and sports courts.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30" name="Image 2" descr="preencoded.png">
            <a:extLst>
              <a:ext uri="{FF2B5EF4-FFF2-40B4-BE49-F238E27FC236}">
                <a16:creationId xmlns:a16="http://schemas.microsoft.com/office/drawing/2014/main" id="{30054354-B7B8-DA3D-7D68-4FB0EBCB9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791" y="2420067"/>
            <a:ext cx="2517757" cy="1556066"/>
          </a:xfrm>
          <a:prstGeom prst="rect">
            <a:avLst/>
          </a:prstGeom>
        </p:spPr>
      </p:pic>
      <p:sp>
        <p:nvSpPr>
          <p:cNvPr id="31" name="Text 3">
            <a:extLst>
              <a:ext uri="{FF2B5EF4-FFF2-40B4-BE49-F238E27FC236}">
                <a16:creationId xmlns:a16="http://schemas.microsoft.com/office/drawing/2014/main" id="{E11623DB-922A-6C15-7FF8-E8923A8A1BB9}"/>
              </a:ext>
            </a:extLst>
          </p:cNvPr>
          <p:cNvSpPr/>
          <p:nvPr/>
        </p:nvSpPr>
        <p:spPr>
          <a:xfrm>
            <a:off x="4200697" y="4214001"/>
            <a:ext cx="1833308" cy="222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Landscaped Gardens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B6E66168-02C7-926D-91EB-58D95E8F784E}"/>
              </a:ext>
            </a:extLst>
          </p:cNvPr>
          <p:cNvSpPr/>
          <p:nvPr/>
        </p:nvSpPr>
        <p:spPr>
          <a:xfrm>
            <a:off x="4262692" y="4570914"/>
            <a:ext cx="1833308" cy="1556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The Oasis offers beautifully landscaped gardens and green spaces, providing a serene and tranquil living environment.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33" name="Image 3" descr="preencoded.png">
            <a:extLst>
              <a:ext uri="{FF2B5EF4-FFF2-40B4-BE49-F238E27FC236}">
                <a16:creationId xmlns:a16="http://schemas.microsoft.com/office/drawing/2014/main" id="{827E6F73-C363-0558-DC95-365EE2F3CA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6296" y="2431453"/>
            <a:ext cx="2517757" cy="1556066"/>
          </a:xfrm>
          <a:prstGeom prst="rect">
            <a:avLst/>
          </a:prstGeom>
        </p:spPr>
      </p:pic>
      <p:sp>
        <p:nvSpPr>
          <p:cNvPr id="34" name="Text 5">
            <a:extLst>
              <a:ext uri="{FF2B5EF4-FFF2-40B4-BE49-F238E27FC236}">
                <a16:creationId xmlns:a16="http://schemas.microsoft.com/office/drawing/2014/main" id="{01D707D3-9419-B5F3-C4EF-1CC119B038F8}"/>
              </a:ext>
            </a:extLst>
          </p:cNvPr>
          <p:cNvSpPr/>
          <p:nvPr/>
        </p:nvSpPr>
        <p:spPr>
          <a:xfrm>
            <a:off x="7038881" y="4219999"/>
            <a:ext cx="1877796" cy="19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Community Facilities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7810E077-1D83-4848-C4AC-E53D5585E2A5}"/>
              </a:ext>
            </a:extLst>
          </p:cNvPr>
          <p:cNvSpPr/>
          <p:nvPr/>
        </p:nvSpPr>
        <p:spPr>
          <a:xfrm>
            <a:off x="6988614" y="4511674"/>
            <a:ext cx="1761907" cy="1203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00"/>
              </a:lnSpc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The community center and other shared e facilities foster a strong sense of community and social interaction among residents.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36" name="Image 4" descr="preencoded.png">
            <a:extLst>
              <a:ext uri="{FF2B5EF4-FFF2-40B4-BE49-F238E27FC236}">
                <a16:creationId xmlns:a16="http://schemas.microsoft.com/office/drawing/2014/main" id="{966EAB84-EB5C-AFA7-EB5C-1009AD91F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4227" y="2454188"/>
            <a:ext cx="2517757" cy="1556066"/>
          </a:xfrm>
          <a:prstGeom prst="rect">
            <a:avLst/>
          </a:prstGeom>
        </p:spPr>
      </p:pic>
      <p:sp>
        <p:nvSpPr>
          <p:cNvPr id="37" name="Text 7">
            <a:extLst>
              <a:ext uri="{FF2B5EF4-FFF2-40B4-BE49-F238E27FC236}">
                <a16:creationId xmlns:a16="http://schemas.microsoft.com/office/drawing/2014/main" id="{102C4823-63F1-B3E6-A0CA-7DFA05A2B9B8}"/>
              </a:ext>
            </a:extLst>
          </p:cNvPr>
          <p:cNvSpPr/>
          <p:nvPr/>
        </p:nvSpPr>
        <p:spPr>
          <a:xfrm>
            <a:off x="9881087" y="4222626"/>
            <a:ext cx="1140957" cy="294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24/7 Security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0A7C961E-FA82-E64E-55B5-9E2DEE8C7EAB}"/>
              </a:ext>
            </a:extLst>
          </p:cNvPr>
          <p:cNvSpPr/>
          <p:nvPr/>
        </p:nvSpPr>
        <p:spPr>
          <a:xfrm>
            <a:off x="9689531" y="4516427"/>
            <a:ext cx="1446192" cy="1326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3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Residents enjoy the peace of mind of a secure and gated community with round-the-clock security measures.</a:t>
            </a:r>
            <a:endParaRPr lang="en-US" sz="133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5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8080116F-932F-2FA1-2FF7-B437227D565C}"/>
              </a:ext>
            </a:extLst>
          </p:cNvPr>
          <p:cNvSpPr/>
          <p:nvPr/>
        </p:nvSpPr>
        <p:spPr>
          <a:xfrm>
            <a:off x="638314" y="1419066"/>
            <a:ext cx="6650196" cy="464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34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The Oasis: </a:t>
            </a:r>
            <a:r>
              <a:rPr lang="en-US" sz="3733" spc="-21" dirty="0">
                <a:solidFill>
                  <a:schemeClr val="bg1"/>
                </a:solidFill>
                <a:latin typeface="Product Sans" panose="020B0604020202020204" charset="0"/>
              </a:rPr>
              <a:t>Rapid Growth and Stabilization</a:t>
            </a: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9444E40C-4CB5-E22F-22B3-82B47FFD63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93808"/>
              </p:ext>
            </p:extLst>
          </p:nvPr>
        </p:nvGraphicFramePr>
        <p:xfrm>
          <a:off x="5811864" y="2246040"/>
          <a:ext cx="6073408" cy="4154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Shape 1">
            <a:extLst>
              <a:ext uri="{FF2B5EF4-FFF2-40B4-BE49-F238E27FC236}">
                <a16:creationId xmlns:a16="http://schemas.microsoft.com/office/drawing/2014/main" id="{0119A521-3C7D-BD37-6EFE-3A79BB32724A}"/>
              </a:ext>
            </a:extLst>
          </p:cNvPr>
          <p:cNvSpPr/>
          <p:nvPr/>
        </p:nvSpPr>
        <p:spPr>
          <a:xfrm>
            <a:off x="1221029" y="2593745"/>
            <a:ext cx="45719" cy="3369096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F77B3F0B-1EC6-8624-9B7B-7D266D69B73B}"/>
              </a:ext>
            </a:extLst>
          </p:cNvPr>
          <p:cNvSpPr/>
          <p:nvPr/>
        </p:nvSpPr>
        <p:spPr>
          <a:xfrm>
            <a:off x="1430462" y="2609265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9B90653D-F85F-DC71-257D-CA81A4568CFF}"/>
              </a:ext>
            </a:extLst>
          </p:cNvPr>
          <p:cNvSpPr/>
          <p:nvPr/>
        </p:nvSpPr>
        <p:spPr>
          <a:xfrm>
            <a:off x="1058093" y="2415392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2C353B44-2141-6F9A-C254-85F0A160BAED}"/>
              </a:ext>
            </a:extLst>
          </p:cNvPr>
          <p:cNvSpPr/>
          <p:nvPr/>
        </p:nvSpPr>
        <p:spPr>
          <a:xfrm>
            <a:off x="1189339" y="2443769"/>
            <a:ext cx="111931" cy="241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AC349485-CAA9-C84B-C908-BEC6B4DD05EE}"/>
              </a:ext>
            </a:extLst>
          </p:cNvPr>
          <p:cNvSpPr/>
          <p:nvPr/>
        </p:nvSpPr>
        <p:spPr>
          <a:xfrm>
            <a:off x="2112699" y="2478261"/>
            <a:ext cx="3182032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2020-2022: Explosive Growth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1A16E6ED-C1F9-C1C9-2E9C-9D7ED7A034EF}"/>
              </a:ext>
            </a:extLst>
          </p:cNvPr>
          <p:cNvSpPr/>
          <p:nvPr/>
        </p:nvSpPr>
        <p:spPr>
          <a:xfrm>
            <a:off x="2112692" y="2797918"/>
            <a:ext cx="3547192" cy="44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31.2% jump between 2021-2022.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5F4E697C-E5FF-B1A7-850A-37855FF446FD}"/>
              </a:ext>
            </a:extLst>
          </p:cNvPr>
          <p:cNvSpPr/>
          <p:nvPr/>
        </p:nvSpPr>
        <p:spPr>
          <a:xfrm>
            <a:off x="1430462" y="4239111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2C424458-2CA4-8421-65E4-51997FB53C77}"/>
              </a:ext>
            </a:extLst>
          </p:cNvPr>
          <p:cNvSpPr/>
          <p:nvPr/>
        </p:nvSpPr>
        <p:spPr>
          <a:xfrm>
            <a:off x="1058093" y="4045239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370E3FBC-54F6-379F-1DAD-249E638CBC68}"/>
              </a:ext>
            </a:extLst>
          </p:cNvPr>
          <p:cNvSpPr/>
          <p:nvPr/>
        </p:nvSpPr>
        <p:spPr>
          <a:xfrm>
            <a:off x="1168999" y="4073615"/>
            <a:ext cx="163407" cy="241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0C29CD07-4CBF-0A77-79B7-62E91E065DB1}"/>
              </a:ext>
            </a:extLst>
          </p:cNvPr>
          <p:cNvSpPr/>
          <p:nvPr/>
        </p:nvSpPr>
        <p:spPr>
          <a:xfrm>
            <a:off x="2112698" y="4108108"/>
            <a:ext cx="2651109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2023-2026: Stabilization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3608D132-17E7-6043-2BD2-D1CAEE84F6B3}"/>
              </a:ext>
            </a:extLst>
          </p:cNvPr>
          <p:cNvSpPr/>
          <p:nvPr/>
        </p:nvSpPr>
        <p:spPr>
          <a:xfrm>
            <a:off x="2112692" y="4427764"/>
            <a:ext cx="3823159" cy="54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Growth rate stabilized around 15-17%.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Shape 12">
            <a:extLst>
              <a:ext uri="{FF2B5EF4-FFF2-40B4-BE49-F238E27FC236}">
                <a16:creationId xmlns:a16="http://schemas.microsoft.com/office/drawing/2014/main" id="{5287A017-BAE5-E2B1-AE57-F14A2584FE62}"/>
              </a:ext>
            </a:extLst>
          </p:cNvPr>
          <p:cNvSpPr/>
          <p:nvPr/>
        </p:nvSpPr>
        <p:spPr>
          <a:xfrm>
            <a:off x="1430462" y="5868958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3C5FF1D0-B606-B282-9883-7AE8AC1283ED}"/>
              </a:ext>
            </a:extLst>
          </p:cNvPr>
          <p:cNvSpPr/>
          <p:nvPr/>
        </p:nvSpPr>
        <p:spPr>
          <a:xfrm>
            <a:off x="1058093" y="5675085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97602140-3D1D-9917-53B0-8CB099CC38C6}"/>
              </a:ext>
            </a:extLst>
          </p:cNvPr>
          <p:cNvSpPr/>
          <p:nvPr/>
        </p:nvSpPr>
        <p:spPr>
          <a:xfrm>
            <a:off x="1181521" y="5718960"/>
            <a:ext cx="167596" cy="241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3</a:t>
            </a: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75AD6B26-CC8E-7DBA-B653-6EB2DA45667B}"/>
              </a:ext>
            </a:extLst>
          </p:cNvPr>
          <p:cNvSpPr/>
          <p:nvPr/>
        </p:nvSpPr>
        <p:spPr>
          <a:xfrm>
            <a:off x="2112698" y="5737955"/>
            <a:ext cx="2666244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2027-2029: Acceleration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B863820B-0961-652B-ECA7-3DF64C22822D}"/>
              </a:ext>
            </a:extLst>
          </p:cNvPr>
          <p:cNvSpPr/>
          <p:nvPr/>
        </p:nvSpPr>
        <p:spPr>
          <a:xfrm>
            <a:off x="2112692" y="6057611"/>
            <a:ext cx="3547192" cy="884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Growth accelerated again, reaching 20.4% in 2029.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0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8080116F-932F-2FA1-2FF7-B437227D565C}"/>
              </a:ext>
            </a:extLst>
          </p:cNvPr>
          <p:cNvSpPr/>
          <p:nvPr/>
        </p:nvSpPr>
        <p:spPr>
          <a:xfrm>
            <a:off x="715804" y="1419066"/>
            <a:ext cx="6650196" cy="464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34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The Oasis: </a:t>
            </a:r>
            <a:r>
              <a:rPr lang="en-US" sz="3733" spc="-21" dirty="0">
                <a:solidFill>
                  <a:schemeClr val="bg1"/>
                </a:solidFill>
                <a:latin typeface="Product Sans" panose="020B0604020202020204" charset="0"/>
              </a:rPr>
              <a:t>Recent Sales Transactions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2D9702-CFF9-C03A-0068-1B824B9A56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6" t="6116" r="134" b="106"/>
          <a:stretch/>
        </p:blipFill>
        <p:spPr>
          <a:xfrm>
            <a:off x="1460095" y="2566216"/>
            <a:ext cx="9149792" cy="24668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E1AA227-10D6-B287-05B4-3D1912CDC9CB}"/>
              </a:ext>
            </a:extLst>
          </p:cNvPr>
          <p:cNvSpPr txBox="1"/>
          <p:nvPr/>
        </p:nvSpPr>
        <p:spPr>
          <a:xfrm>
            <a:off x="1437762" y="5353676"/>
            <a:ext cx="9245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Product Sans" panose="020B0604020202020204"/>
              </a:rPr>
              <a:t>The property market demonstrates significant volatility, with prices ranging from 857 to 1716 AED/sq ft. High-end transactions above 1600 AED/sq ft occur regularly, suggesting a robust luxury segment. Monthly averages fluctuate, potentially reflecting seasonal trends, with peaks in April and September. The market shows resilience, consistently rebounding from lower-priced periods. </a:t>
            </a:r>
            <a:endParaRPr lang="en-IN" sz="1600" dirty="0">
              <a:solidFill>
                <a:schemeClr val="bg1"/>
              </a:solidFill>
              <a:latin typeface="Product Sans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B6A6DF-66A1-7384-C437-6C3CB6E47559}"/>
              </a:ext>
            </a:extLst>
          </p:cNvPr>
          <p:cNvSpPr txBox="1"/>
          <p:nvPr/>
        </p:nvSpPr>
        <p:spPr>
          <a:xfrm>
            <a:off x="1327363" y="2155777"/>
            <a:ext cx="598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roduct Sans" panose="020B0604020202020204"/>
              </a:rPr>
              <a:t>Price Trend Over Time</a:t>
            </a:r>
            <a:endParaRPr lang="en-IN" b="1" dirty="0">
              <a:solidFill>
                <a:schemeClr val="bg1"/>
              </a:solidFill>
              <a:latin typeface="Product Sans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8AE85E-ED0F-95DC-40B0-A8EA2DDC8BBC}"/>
              </a:ext>
            </a:extLst>
          </p:cNvPr>
          <p:cNvSpPr txBox="1"/>
          <p:nvPr/>
        </p:nvSpPr>
        <p:spPr>
          <a:xfrm>
            <a:off x="8514745" y="5007131"/>
            <a:ext cx="2325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Product Sans" panose="020B0604020202020204"/>
              </a:rPr>
              <a:t>Source: Dubai Land Department</a:t>
            </a:r>
            <a:endParaRPr lang="en-IN" sz="1200" b="1" dirty="0">
              <a:solidFill>
                <a:schemeClr val="bg1"/>
              </a:solidFill>
              <a:latin typeface="Product Sans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9518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8080116F-932F-2FA1-2FF7-B437227D565C}"/>
              </a:ext>
            </a:extLst>
          </p:cNvPr>
          <p:cNvSpPr/>
          <p:nvPr/>
        </p:nvSpPr>
        <p:spPr>
          <a:xfrm>
            <a:off x="622815" y="1419065"/>
            <a:ext cx="11026181" cy="67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634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The Oasis: </a:t>
            </a:r>
            <a:r>
              <a:rPr lang="en-US" sz="3733" spc="-21" dirty="0">
                <a:solidFill>
                  <a:schemeClr val="bg1"/>
                </a:solidFill>
                <a:latin typeface="Product Sans" panose="020B0604020202020204" charset="0"/>
              </a:rPr>
              <a:t>Steady Appreciation &amp; Phased Investment</a:t>
            </a:r>
          </a:p>
          <a:p>
            <a:pPr>
              <a:lnSpc>
                <a:spcPts val="3634"/>
              </a:lnSpc>
            </a:pPr>
            <a:endParaRPr lang="en-US" sz="3733" spc="-21" dirty="0">
              <a:solidFill>
                <a:srgbClr val="D5B997"/>
              </a:solidFill>
              <a:latin typeface="Product Sans" panose="020B0604020202020204" charset="0"/>
            </a:endParaRPr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27524FB1-2C64-7CA3-022E-E19F818E9A20}"/>
              </a:ext>
            </a:extLst>
          </p:cNvPr>
          <p:cNvSpPr/>
          <p:nvPr/>
        </p:nvSpPr>
        <p:spPr>
          <a:xfrm>
            <a:off x="7521290" y="2485281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67839514-8234-1684-BC11-EB91085AF6DF}"/>
              </a:ext>
            </a:extLst>
          </p:cNvPr>
          <p:cNvSpPr/>
          <p:nvPr/>
        </p:nvSpPr>
        <p:spPr>
          <a:xfrm>
            <a:off x="7148921" y="2291408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BA7E6FD-2233-9476-5EE6-C92D1DE5BCC5}"/>
              </a:ext>
            </a:extLst>
          </p:cNvPr>
          <p:cNvSpPr/>
          <p:nvPr/>
        </p:nvSpPr>
        <p:spPr>
          <a:xfrm>
            <a:off x="8188029" y="2307783"/>
            <a:ext cx="3182032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2023-2025: Initial Growth</a:t>
            </a: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9FC831E-D89D-17F6-FBC0-DCAE7D499B32}"/>
              </a:ext>
            </a:extLst>
          </p:cNvPr>
          <p:cNvSpPr/>
          <p:nvPr/>
        </p:nvSpPr>
        <p:spPr>
          <a:xfrm>
            <a:off x="8188022" y="2627440"/>
            <a:ext cx="3547192" cy="44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Property values rise from 1390 to 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1848 AED/Sq Ft. Cumulative investment</a:t>
            </a:r>
          </a:p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reaches 50%. ROI peaks at 59%.</a:t>
            </a: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FF5A022B-BD27-093A-4979-D82E53F64F77}"/>
              </a:ext>
            </a:extLst>
          </p:cNvPr>
          <p:cNvSpPr/>
          <p:nvPr/>
        </p:nvSpPr>
        <p:spPr>
          <a:xfrm>
            <a:off x="7521290" y="4146123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7B5B1A6E-5975-FE8A-EF85-E403CB6976E6}"/>
              </a:ext>
            </a:extLst>
          </p:cNvPr>
          <p:cNvSpPr/>
          <p:nvPr/>
        </p:nvSpPr>
        <p:spPr>
          <a:xfrm>
            <a:off x="7117925" y="4029741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48C33B69-E96B-953C-3B1B-95DAE2BFD555}"/>
              </a:ext>
            </a:extLst>
          </p:cNvPr>
          <p:cNvSpPr/>
          <p:nvPr/>
        </p:nvSpPr>
        <p:spPr>
          <a:xfrm>
            <a:off x="8188028" y="3937630"/>
            <a:ext cx="2651109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2026-2028: Acceleration</a:t>
            </a: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9787C761-E636-552A-6020-E5065019EF33}"/>
              </a:ext>
            </a:extLst>
          </p:cNvPr>
          <p:cNvSpPr/>
          <p:nvPr/>
        </p:nvSpPr>
        <p:spPr>
          <a:xfrm>
            <a:off x="8188022" y="4257286"/>
            <a:ext cx="3823159" cy="54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Appreciation rates increase yearly. </a:t>
            </a:r>
          </a:p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Investment plateaus at 85%. </a:t>
            </a:r>
          </a:p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ROI fluctuates, peaking at 84% in 2028.</a:t>
            </a:r>
          </a:p>
        </p:txBody>
      </p:sp>
      <p:sp>
        <p:nvSpPr>
          <p:cNvPr id="22" name="Shape 12">
            <a:extLst>
              <a:ext uri="{FF2B5EF4-FFF2-40B4-BE49-F238E27FC236}">
                <a16:creationId xmlns:a16="http://schemas.microsoft.com/office/drawing/2014/main" id="{D454B711-A3CD-26BD-8BC1-7A816D679E8C}"/>
              </a:ext>
            </a:extLst>
          </p:cNvPr>
          <p:cNvSpPr/>
          <p:nvPr/>
        </p:nvSpPr>
        <p:spPr>
          <a:xfrm>
            <a:off x="7521290" y="5775970"/>
            <a:ext cx="605914" cy="45719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5D1FD443-A8DB-F787-FDBC-86E07F2E6E65}"/>
              </a:ext>
            </a:extLst>
          </p:cNvPr>
          <p:cNvSpPr/>
          <p:nvPr/>
        </p:nvSpPr>
        <p:spPr>
          <a:xfrm>
            <a:off x="7117925" y="5659587"/>
            <a:ext cx="389492" cy="362941"/>
          </a:xfrm>
          <a:prstGeom prst="roundRect">
            <a:avLst>
              <a:gd name="adj" fmla="val 18670"/>
            </a:avLst>
          </a:prstGeom>
          <a:solidFill>
            <a:srgbClr val="B1BEAF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D0E9ED73-B115-134A-8D22-56C77BFFBAC5}"/>
              </a:ext>
            </a:extLst>
          </p:cNvPr>
          <p:cNvSpPr/>
          <p:nvPr/>
        </p:nvSpPr>
        <p:spPr>
          <a:xfrm>
            <a:off x="8188028" y="5536481"/>
            <a:ext cx="2666244" cy="252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2029: Project Completion</a:t>
            </a: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18EBEB42-4CBA-633A-58A5-C3E29758FE5C}"/>
              </a:ext>
            </a:extLst>
          </p:cNvPr>
          <p:cNvSpPr/>
          <p:nvPr/>
        </p:nvSpPr>
        <p:spPr>
          <a:xfrm>
            <a:off x="8188022" y="5856137"/>
            <a:ext cx="3547192" cy="884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Property value hits 3639 AED/Sq Ft. Full investment achieved. ROI slightly dips to 75%.</a:t>
            </a:r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64C3C9E7-31AD-AEFC-60F5-2B2EE7751ECA}"/>
              </a:ext>
            </a:extLst>
          </p:cNvPr>
          <p:cNvSpPr/>
          <p:nvPr/>
        </p:nvSpPr>
        <p:spPr>
          <a:xfrm flipH="1">
            <a:off x="7326587" y="2652021"/>
            <a:ext cx="45719" cy="3202333"/>
          </a:xfrm>
          <a:prstGeom prst="roundRect">
            <a:avLst>
              <a:gd name="adj" fmla="val 332202"/>
            </a:avLst>
          </a:prstGeom>
          <a:solidFill>
            <a:srgbClr val="B1BEAF"/>
          </a:solidFill>
          <a:ln/>
        </p:spPr>
        <p:txBody>
          <a:bodyPr/>
          <a:lstStyle/>
          <a:p>
            <a:endParaRPr lang="en-IN" sz="160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00E6F3-88AE-DCA2-60EC-CCDC7AA3A903}"/>
              </a:ext>
            </a:extLst>
          </p:cNvPr>
          <p:cNvSpPr txBox="1"/>
          <p:nvPr/>
        </p:nvSpPr>
        <p:spPr>
          <a:xfrm>
            <a:off x="7164420" y="4015120"/>
            <a:ext cx="3894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roduct Sans" panose="020B0604020202020204" charset="0"/>
              </a:rPr>
              <a:t>2</a:t>
            </a:r>
            <a:endParaRPr lang="en-IN" sz="2000" b="1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F127A4-4D52-40A7-873A-567875BD7C54}"/>
              </a:ext>
            </a:extLst>
          </p:cNvPr>
          <p:cNvSpPr txBox="1"/>
          <p:nvPr/>
        </p:nvSpPr>
        <p:spPr>
          <a:xfrm>
            <a:off x="7179918" y="5660465"/>
            <a:ext cx="35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IN" sz="2000" b="1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5426D7-0A0F-24AB-F293-068813348EE4}"/>
              </a:ext>
            </a:extLst>
          </p:cNvPr>
          <p:cNvSpPr txBox="1"/>
          <p:nvPr/>
        </p:nvSpPr>
        <p:spPr>
          <a:xfrm>
            <a:off x="7179918" y="2291408"/>
            <a:ext cx="295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IN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45E923AD-07A4-A1A1-C02C-CA133071CF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912624"/>
              </p:ext>
            </p:extLst>
          </p:nvPr>
        </p:nvGraphicFramePr>
        <p:xfrm>
          <a:off x="908985" y="2350942"/>
          <a:ext cx="5937897" cy="4188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495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BCE926AA-8844-DAD0-BB4D-CA83982AD1F7}"/>
              </a:ext>
            </a:extLst>
          </p:cNvPr>
          <p:cNvSpPr/>
          <p:nvPr/>
        </p:nvSpPr>
        <p:spPr>
          <a:xfrm>
            <a:off x="505702" y="1540177"/>
            <a:ext cx="3780393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sz="4000" spc="-21" dirty="0">
                <a:solidFill>
                  <a:srgbClr val="D5B997"/>
                </a:solidFill>
                <a:latin typeface="Product Sans" panose="020B0604020202020204" charset="0"/>
              </a:rPr>
              <a:t>Who is EMAAR?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C952999B-1A6A-5BC8-88A6-1994F690C6CA}"/>
              </a:ext>
            </a:extLst>
          </p:cNvPr>
          <p:cNvSpPr/>
          <p:nvPr/>
        </p:nvSpPr>
        <p:spPr>
          <a:xfrm>
            <a:off x="2086528" y="2357956"/>
            <a:ext cx="2135664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Company Background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731E389-236A-2857-FA7C-6B2D4A0DF94B}"/>
              </a:ext>
            </a:extLst>
          </p:cNvPr>
          <p:cNvSpPr/>
          <p:nvPr/>
        </p:nvSpPr>
        <p:spPr>
          <a:xfrm>
            <a:off x="1358107" y="2745385"/>
            <a:ext cx="4163139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4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Properties is a leading real estate developer in Dubai, United Arab Emirates. Founded in 1997, EMAAR has grown to become a global player in the real estate industry.</a:t>
            </a:r>
            <a:endParaRPr lang="en-US" sz="1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A98EBBBA-5C08-F3F1-2D39-4258A4FBA7FD}"/>
              </a:ext>
            </a:extLst>
          </p:cNvPr>
          <p:cNvSpPr/>
          <p:nvPr/>
        </p:nvSpPr>
        <p:spPr>
          <a:xfrm>
            <a:off x="7026640" y="2357956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Key Highlights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59E7FE2F-AA1F-864A-B90D-89F4B70D77D7}"/>
              </a:ext>
            </a:extLst>
          </p:cNvPr>
          <p:cNvSpPr/>
          <p:nvPr/>
        </p:nvSpPr>
        <p:spPr>
          <a:xfrm>
            <a:off x="5895261" y="2745385"/>
            <a:ext cx="4498580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4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has a strong track record of delivering iconic projects, including Burj Khalifa, Dubai Mall, and Dubai Opera. The company is known for its innovative designs and commitment to sustainable development.</a:t>
            </a:r>
            <a:endParaRPr lang="en-US" sz="1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A3B7F586-B180-C466-D5A5-A85EFD425967}"/>
              </a:ext>
            </a:extLst>
          </p:cNvPr>
          <p:cNvSpPr/>
          <p:nvPr/>
        </p:nvSpPr>
        <p:spPr>
          <a:xfrm>
            <a:off x="4238787" y="3706239"/>
            <a:ext cx="5046663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</a:rPr>
              <a:t>EMAAR's Notable Projects</a:t>
            </a:r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00691B06-DC86-4769-3780-752B6FC0FF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67545" y="4226461"/>
            <a:ext cx="377984" cy="377984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A3839C34-E809-67B4-9A22-D59033693289}"/>
              </a:ext>
            </a:extLst>
          </p:cNvPr>
          <p:cNvSpPr/>
          <p:nvPr/>
        </p:nvSpPr>
        <p:spPr>
          <a:xfrm>
            <a:off x="1619571" y="4755655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4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Burj Khalifa</a:t>
            </a:r>
            <a:endParaRPr lang="en-US" sz="14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8D12776C-0129-02EC-FBAF-138E3273F7DF}"/>
              </a:ext>
            </a:extLst>
          </p:cNvPr>
          <p:cNvSpPr/>
          <p:nvPr/>
        </p:nvSpPr>
        <p:spPr>
          <a:xfrm>
            <a:off x="1185621" y="5082601"/>
            <a:ext cx="20036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167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Standing tall at 828 meters, it's the tallest building in the world. Its design is a symbol of Dubai's ambition and progress.</a:t>
            </a:r>
            <a:endParaRPr lang="en-US" sz="11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49C8904A-F161-50D3-346A-D06AEA0EDB0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40424" y="4226461"/>
            <a:ext cx="377984" cy="377984"/>
          </a:xfrm>
          <a:prstGeom prst="rect">
            <a:avLst/>
          </a:prstGeom>
        </p:spPr>
      </p:pic>
      <p:sp>
        <p:nvSpPr>
          <p:cNvPr id="23" name="Text 3">
            <a:extLst>
              <a:ext uri="{FF2B5EF4-FFF2-40B4-BE49-F238E27FC236}">
                <a16:creationId xmlns:a16="http://schemas.microsoft.com/office/drawing/2014/main" id="{CF439AC7-E8B6-33A3-DCD2-F87181A0C59C}"/>
              </a:ext>
            </a:extLst>
          </p:cNvPr>
          <p:cNvSpPr/>
          <p:nvPr/>
        </p:nvSpPr>
        <p:spPr>
          <a:xfrm>
            <a:off x="4407951" y="4755655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4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Dubai Mall</a:t>
            </a:r>
            <a:endParaRPr lang="en-US" sz="14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241950F7-8C40-0D0F-3BA4-4EDB127642B8}"/>
              </a:ext>
            </a:extLst>
          </p:cNvPr>
          <p:cNvSpPr/>
          <p:nvPr/>
        </p:nvSpPr>
        <p:spPr>
          <a:xfrm>
            <a:off x="3927504" y="5082601"/>
            <a:ext cx="200374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167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It is one of the world's largest shopping malls, offering a diverse range of retail, entertainment, and dining options.</a:t>
            </a:r>
            <a:endParaRPr lang="en-US" sz="11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5" name="Image 2" descr="preencoded.png">
            <a:extLst>
              <a:ext uri="{FF2B5EF4-FFF2-40B4-BE49-F238E27FC236}">
                <a16:creationId xmlns:a16="http://schemas.microsoft.com/office/drawing/2014/main" id="{82F8397B-DEB7-E3B8-CCEC-15D616896C2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49913" y="4226461"/>
            <a:ext cx="377984" cy="377984"/>
          </a:xfrm>
          <a:prstGeom prst="rect">
            <a:avLst/>
          </a:prstGeom>
        </p:spPr>
      </p:pic>
      <p:sp>
        <p:nvSpPr>
          <p:cNvPr id="26" name="Text 5">
            <a:extLst>
              <a:ext uri="{FF2B5EF4-FFF2-40B4-BE49-F238E27FC236}">
                <a16:creationId xmlns:a16="http://schemas.microsoft.com/office/drawing/2014/main" id="{B5FC681F-AF55-0489-C138-123133EE8E1A}"/>
              </a:ext>
            </a:extLst>
          </p:cNvPr>
          <p:cNvSpPr/>
          <p:nvPr/>
        </p:nvSpPr>
        <p:spPr>
          <a:xfrm>
            <a:off x="6808951" y="4755655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4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Emirates Hills</a:t>
            </a:r>
            <a:endParaRPr lang="en-US" sz="14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9DAF7450-BFC2-86F8-EE70-A02FE02580D8}"/>
              </a:ext>
            </a:extLst>
          </p:cNvPr>
          <p:cNvSpPr/>
          <p:nvPr/>
        </p:nvSpPr>
        <p:spPr>
          <a:xfrm>
            <a:off x="6452494" y="5082600"/>
            <a:ext cx="200374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167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This prestigious residential community features luxurious villas and townhouses designed to provide a serene and exclusive lifestyle.</a:t>
            </a:r>
            <a:endParaRPr lang="en-US" sz="11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8" name="Image 3" descr="preencoded.png">
            <a:extLst>
              <a:ext uri="{FF2B5EF4-FFF2-40B4-BE49-F238E27FC236}">
                <a16:creationId xmlns:a16="http://schemas.microsoft.com/office/drawing/2014/main" id="{01C881DF-3AC6-062F-7B80-C67FF304E4E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76375" y="4226461"/>
            <a:ext cx="377984" cy="377984"/>
          </a:xfrm>
          <a:prstGeom prst="rect">
            <a:avLst/>
          </a:prstGeom>
        </p:spPr>
      </p:pic>
      <p:sp>
        <p:nvSpPr>
          <p:cNvPr id="29" name="Text 7">
            <a:extLst>
              <a:ext uri="{FF2B5EF4-FFF2-40B4-BE49-F238E27FC236}">
                <a16:creationId xmlns:a16="http://schemas.microsoft.com/office/drawing/2014/main" id="{79469CE0-694B-2C12-2B8E-496EA5FBC089}"/>
              </a:ext>
            </a:extLst>
          </p:cNvPr>
          <p:cNvSpPr/>
          <p:nvPr/>
        </p:nvSpPr>
        <p:spPr>
          <a:xfrm>
            <a:off x="9411426" y="4755655"/>
            <a:ext cx="2003743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4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Other Significant Developments</a:t>
            </a:r>
            <a:endParaRPr lang="en-US" sz="14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F0CD2F99-15D9-749E-CCC2-543A4270F84D}"/>
              </a:ext>
            </a:extLst>
          </p:cNvPr>
          <p:cNvSpPr/>
          <p:nvPr/>
        </p:nvSpPr>
        <p:spPr>
          <a:xfrm>
            <a:off x="8976554" y="5318820"/>
            <a:ext cx="2438616" cy="1693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00"/>
              </a:lnSpc>
            </a:pPr>
            <a:r>
              <a:rPr lang="en-US" sz="1167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has played a pivotal role in shaping Dubai's skyline. Its portfolio includes various other prominent projects, showcasing their expertise in urban development.</a:t>
            </a:r>
            <a:endParaRPr lang="en-US" sz="11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48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F60544E1-5D66-459D-20B9-0677A1E98DA9}"/>
              </a:ext>
            </a:extLst>
          </p:cNvPr>
          <p:cNvSpPr/>
          <p:nvPr/>
        </p:nvSpPr>
        <p:spPr>
          <a:xfrm>
            <a:off x="527064" y="1397001"/>
            <a:ext cx="6382861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sz="3733" spc="-21" dirty="0">
                <a:solidFill>
                  <a:srgbClr val="D5B997"/>
                </a:solidFill>
                <a:latin typeface="Product Sans" panose="020B0604020202020204" charset="0"/>
              </a:rPr>
              <a:t>Why Invest in The Oasis?</a:t>
            </a: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6C1076EB-DC46-23E4-ABAE-3F92BC32BE92}"/>
              </a:ext>
            </a:extLst>
          </p:cNvPr>
          <p:cNvSpPr/>
          <p:nvPr/>
        </p:nvSpPr>
        <p:spPr>
          <a:xfrm>
            <a:off x="1007508" y="2342040"/>
            <a:ext cx="264557" cy="264557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3947B9BF-EF8D-C6DA-9C15-36A8A79D1D26}"/>
              </a:ext>
            </a:extLst>
          </p:cNvPr>
          <p:cNvSpPr/>
          <p:nvPr/>
        </p:nvSpPr>
        <p:spPr>
          <a:xfrm>
            <a:off x="1423274" y="2342039"/>
            <a:ext cx="1890157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8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World-Class Lifestyle</a:t>
            </a: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2796B2B7-6B1B-BB3C-568F-50827C0E62C7}"/>
              </a:ext>
            </a:extLst>
          </p:cNvPr>
          <p:cNvSpPr/>
          <p:nvPr/>
        </p:nvSpPr>
        <p:spPr>
          <a:xfrm>
            <a:off x="1423275" y="2668985"/>
            <a:ext cx="4822542" cy="1610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00"/>
              </a:lnSpc>
            </a:pPr>
            <a:r>
              <a:rPr lang="en-US" sz="1333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Indulge in state-of-the-art fitness centers and crystal-clear pools. Stroll through meticulously manicured parks. Shop at exclusive boutiques steps from your door.</a:t>
            </a:r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CAA3000C-AD31-047F-1E20-63CD29B14C2C}"/>
              </a:ext>
            </a:extLst>
          </p:cNvPr>
          <p:cNvSpPr/>
          <p:nvPr/>
        </p:nvSpPr>
        <p:spPr>
          <a:xfrm>
            <a:off x="3508960" y="3705892"/>
            <a:ext cx="235163" cy="264557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8EAD7F2-8626-C722-E4AC-E00AFA6F423C}"/>
              </a:ext>
            </a:extLst>
          </p:cNvPr>
          <p:cNvSpPr/>
          <p:nvPr/>
        </p:nvSpPr>
        <p:spPr>
          <a:xfrm>
            <a:off x="3924727" y="3705891"/>
            <a:ext cx="3267168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8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Lucrative Returns</a:t>
            </a: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A43BBFB-9CFD-884E-E952-416D859E9649}"/>
              </a:ext>
            </a:extLst>
          </p:cNvPr>
          <p:cNvSpPr/>
          <p:nvPr/>
        </p:nvSpPr>
        <p:spPr>
          <a:xfrm>
            <a:off x="3924726" y="4032837"/>
            <a:ext cx="553264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00"/>
              </a:lnSpc>
            </a:pPr>
            <a:r>
              <a:rPr lang="en-US" sz="1333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Enjoy high rental yields and substantial capital appreciation. Benefit from Dubai's tax-free environment and investor-friendly policies. Secure freehold ownership with ease.</a:t>
            </a: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6B7AA4B9-AE96-3DFC-966E-87BA22EB86DB}"/>
              </a:ext>
            </a:extLst>
          </p:cNvPr>
          <p:cNvSpPr/>
          <p:nvPr/>
        </p:nvSpPr>
        <p:spPr>
          <a:xfrm>
            <a:off x="6143690" y="5064453"/>
            <a:ext cx="264557" cy="264557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B10A1EAD-986E-794A-601E-4BC652FACFB8}"/>
              </a:ext>
            </a:extLst>
          </p:cNvPr>
          <p:cNvSpPr/>
          <p:nvPr/>
        </p:nvSpPr>
        <p:spPr>
          <a:xfrm>
            <a:off x="6497458" y="5172944"/>
            <a:ext cx="3097609" cy="236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33"/>
              </a:lnSpc>
            </a:pPr>
            <a:r>
              <a:rPr lang="en-US" sz="1867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Potential for Value Appreciation</a:t>
            </a:r>
            <a:endParaRPr lang="en-US" sz="18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11C6FF96-DE8B-5A69-BBD6-CBCE1E714CBE}"/>
              </a:ext>
            </a:extLst>
          </p:cNvPr>
          <p:cNvSpPr/>
          <p:nvPr/>
        </p:nvSpPr>
        <p:spPr>
          <a:xfrm>
            <a:off x="6574202" y="5484392"/>
            <a:ext cx="50994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00"/>
              </a:lnSpc>
            </a:pPr>
            <a:r>
              <a:rPr lang="en-US" sz="1333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Rest easy with 24/7 cutting-edge security systems. Live sustainably in eco-friendly and luxurious tranquility. Trust in our developer's proven track record of excellence.</a:t>
            </a:r>
            <a:endParaRPr lang="en-US" sz="1333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751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6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43315" cy="1159377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2229517"/>
            <a:ext cx="43087" cy="4628483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489745" y="6539196"/>
            <a:ext cx="2438616" cy="18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5"/>
              </a:lnSpc>
              <a:spcBef>
                <a:spcPct val="0"/>
              </a:spcBef>
            </a:pPr>
            <a:r>
              <a:rPr lang="en-US" sz="1229" spc="-22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24A3A569-D753-2AE2-6FE3-CD08C6E105DE}"/>
              </a:ext>
            </a:extLst>
          </p:cNvPr>
          <p:cNvSpPr/>
          <p:nvPr/>
        </p:nvSpPr>
        <p:spPr>
          <a:xfrm>
            <a:off x="1778000" y="4184650"/>
            <a:ext cx="3237003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34"/>
              </a:lnSpc>
            </a:pPr>
            <a:r>
              <a:rPr lang="en-US" sz="2133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Our Distinctive Approach</a:t>
            </a:r>
            <a:endParaRPr lang="en-US" sz="2133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CC3EF381-1665-55EB-5A6E-A8C0F1F86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795520"/>
            <a:ext cx="411480" cy="411480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F553789B-8790-D038-65FF-ABBB2566B1C7}"/>
              </a:ext>
            </a:extLst>
          </p:cNvPr>
          <p:cNvSpPr/>
          <p:nvPr/>
        </p:nvSpPr>
        <p:spPr>
          <a:xfrm>
            <a:off x="1914050" y="5353051"/>
            <a:ext cx="196524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Curated Collection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C55359F4-5260-9EDC-FBC3-BC7953091516}"/>
              </a:ext>
            </a:extLst>
          </p:cNvPr>
          <p:cNvSpPr/>
          <p:nvPr/>
        </p:nvSpPr>
        <p:spPr>
          <a:xfrm>
            <a:off x="1761650" y="5686901"/>
            <a:ext cx="196524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Handpicked properties meeting exacting standards.</a:t>
            </a:r>
            <a:endParaRPr lang="en-US" sz="12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5" name="Image 2" descr="preencoded.png">
            <a:extLst>
              <a:ext uri="{FF2B5EF4-FFF2-40B4-BE49-F238E27FC236}">
                <a16:creationId xmlns:a16="http://schemas.microsoft.com/office/drawing/2014/main" id="{789387FA-0528-2BCA-F377-F26585438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501" y="4795520"/>
            <a:ext cx="411480" cy="411480"/>
          </a:xfrm>
          <a:prstGeom prst="rect">
            <a:avLst/>
          </a:prstGeom>
        </p:spPr>
      </p:pic>
      <p:sp>
        <p:nvSpPr>
          <p:cNvPr id="26" name="Text 3">
            <a:extLst>
              <a:ext uri="{FF2B5EF4-FFF2-40B4-BE49-F238E27FC236}">
                <a16:creationId xmlns:a16="http://schemas.microsoft.com/office/drawing/2014/main" id="{C2F0EED4-11A9-50DE-C176-8B614265590A}"/>
              </a:ext>
            </a:extLst>
          </p:cNvPr>
          <p:cNvSpPr/>
          <p:nvPr/>
        </p:nvSpPr>
        <p:spPr>
          <a:xfrm>
            <a:off x="3986669" y="5353050"/>
            <a:ext cx="23137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Personalized Service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CC3EE878-6474-049C-46D5-461DE9B0AC01}"/>
              </a:ext>
            </a:extLst>
          </p:cNvPr>
          <p:cNvSpPr/>
          <p:nvPr/>
        </p:nvSpPr>
        <p:spPr>
          <a:xfrm>
            <a:off x="3973751" y="5720953"/>
            <a:ext cx="1965245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Tailored solutions for discerning investors.</a:t>
            </a:r>
            <a:endParaRPr lang="en-US" sz="12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8" name="Image 3" descr="preencoded.png">
            <a:extLst>
              <a:ext uri="{FF2B5EF4-FFF2-40B4-BE49-F238E27FC236}">
                <a16:creationId xmlns:a16="http://schemas.microsoft.com/office/drawing/2014/main" id="{BD3B5EB3-F5FE-62E8-7534-EC0B83997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603" y="4795520"/>
            <a:ext cx="411480" cy="411480"/>
          </a:xfrm>
          <a:prstGeom prst="rect">
            <a:avLst/>
          </a:prstGeom>
        </p:spPr>
      </p:pic>
      <p:sp>
        <p:nvSpPr>
          <p:cNvPr id="29" name="Text 5">
            <a:extLst>
              <a:ext uri="{FF2B5EF4-FFF2-40B4-BE49-F238E27FC236}">
                <a16:creationId xmlns:a16="http://schemas.microsoft.com/office/drawing/2014/main" id="{A8EDD891-C54F-8696-1BD3-AEF587E74FA5}"/>
              </a:ext>
            </a:extLst>
          </p:cNvPr>
          <p:cNvSpPr/>
          <p:nvPr/>
        </p:nvSpPr>
        <p:spPr>
          <a:xfrm>
            <a:off x="6338253" y="5353051"/>
            <a:ext cx="196524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Investment Focus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688A1C6B-06C1-F923-611B-3CFCAE9E5670}"/>
              </a:ext>
            </a:extLst>
          </p:cNvPr>
          <p:cNvSpPr/>
          <p:nvPr/>
        </p:nvSpPr>
        <p:spPr>
          <a:xfrm>
            <a:off x="6185853" y="5686901"/>
            <a:ext cx="196524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Maximizing returns in prime real estate markets.</a:t>
            </a:r>
            <a:endParaRPr lang="en-US" sz="12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31" name="Image 4" descr="preencoded.png">
            <a:extLst>
              <a:ext uri="{FF2B5EF4-FFF2-40B4-BE49-F238E27FC236}">
                <a16:creationId xmlns:a16="http://schemas.microsoft.com/office/drawing/2014/main" id="{37C0AEC4-4BD7-428D-998E-E1B213267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8705" y="4795520"/>
            <a:ext cx="411480" cy="411480"/>
          </a:xfrm>
          <a:prstGeom prst="rect">
            <a:avLst/>
          </a:prstGeom>
        </p:spPr>
      </p:pic>
      <p:sp>
        <p:nvSpPr>
          <p:cNvPr id="32" name="Text 7">
            <a:extLst>
              <a:ext uri="{FF2B5EF4-FFF2-40B4-BE49-F238E27FC236}">
                <a16:creationId xmlns:a16="http://schemas.microsoft.com/office/drawing/2014/main" id="{C83123DA-3445-8CFB-48A8-6D1B1C71411B}"/>
              </a:ext>
            </a:extLst>
          </p:cNvPr>
          <p:cNvSpPr/>
          <p:nvPr/>
        </p:nvSpPr>
        <p:spPr>
          <a:xfrm>
            <a:off x="8804355" y="5353051"/>
            <a:ext cx="196524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6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Global Excellence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A52694AB-4A4C-FD57-3DE7-4D643DFA5325}"/>
              </a:ext>
            </a:extLst>
          </p:cNvPr>
          <p:cNvSpPr/>
          <p:nvPr/>
        </p:nvSpPr>
        <p:spPr>
          <a:xfrm>
            <a:off x="8651955" y="5686901"/>
            <a:ext cx="196524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Setting benchmarks in international luxury property standards.</a:t>
            </a:r>
            <a:endParaRPr lang="en-US" sz="1267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B33EAB-0B65-A4C0-2D31-50FD0BDC1A5A}"/>
              </a:ext>
            </a:extLst>
          </p:cNvPr>
          <p:cNvSpPr txBox="1"/>
          <p:nvPr/>
        </p:nvSpPr>
        <p:spPr>
          <a:xfrm>
            <a:off x="1671102" y="2278400"/>
            <a:ext cx="112289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b="1" dirty="0">
                <a:solidFill>
                  <a:schemeClr val="bg1"/>
                </a:solidFill>
                <a:latin typeface="Product Sans" panose="020B0604020202020204" charset="0"/>
              </a:rPr>
              <a:t>Vision</a:t>
            </a:r>
            <a:endParaRPr lang="en-IN" sz="2133" b="1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E336718B-B78C-BF9E-9D1B-5A5CBAEE87BD}"/>
              </a:ext>
            </a:extLst>
          </p:cNvPr>
          <p:cNvSpPr/>
          <p:nvPr/>
        </p:nvSpPr>
        <p:spPr>
          <a:xfrm>
            <a:off x="1133555" y="2634000"/>
            <a:ext cx="196524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Transforming desires into tangible luxury, connecting clients with aspirational properties</a:t>
            </a:r>
          </a:p>
          <a:p>
            <a:pPr algn="ctr">
              <a:lnSpc>
                <a:spcPts val="2067"/>
              </a:lnSpc>
            </a:pPr>
            <a:endParaRPr lang="en-US" sz="1267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7871E9-0823-0A03-1E37-22F5144B8345}"/>
              </a:ext>
            </a:extLst>
          </p:cNvPr>
          <p:cNvSpPr txBox="1"/>
          <p:nvPr/>
        </p:nvSpPr>
        <p:spPr>
          <a:xfrm>
            <a:off x="3606421" y="2278400"/>
            <a:ext cx="15452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b="1" dirty="0">
                <a:solidFill>
                  <a:schemeClr val="bg1"/>
                </a:solidFill>
                <a:latin typeface="Product Sans" panose="020B0604020202020204" charset="0"/>
              </a:rPr>
              <a:t>Mission</a:t>
            </a:r>
            <a:endParaRPr lang="en-IN" sz="2133" b="1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B8BE4EDB-3261-7E83-A97B-BDD6E23CEBBC}"/>
              </a:ext>
            </a:extLst>
          </p:cNvPr>
          <p:cNvSpPr/>
          <p:nvPr/>
        </p:nvSpPr>
        <p:spPr>
          <a:xfrm>
            <a:off x="3216355" y="2634000"/>
            <a:ext cx="196524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67"/>
              </a:lnSpc>
            </a:pPr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To give every client the clearest possible read on a Dubai property decision before they commit</a:t>
            </a:r>
          </a:p>
          <a:p>
            <a:pPr algn="ctr">
              <a:lnSpc>
                <a:spcPts val="2067"/>
              </a:lnSpc>
            </a:pPr>
            <a:endParaRPr lang="en-US" sz="1267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067"/>
              </a:lnSpc>
            </a:pPr>
            <a:endParaRPr lang="en-US" sz="1267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38" name="Text 0">
            <a:extLst>
              <a:ext uri="{FF2B5EF4-FFF2-40B4-BE49-F238E27FC236}">
                <a16:creationId xmlns:a16="http://schemas.microsoft.com/office/drawing/2014/main" id="{5ED89E96-9E23-3196-0F58-5D2858AC6593}"/>
              </a:ext>
            </a:extLst>
          </p:cNvPr>
          <p:cNvSpPr/>
          <p:nvPr/>
        </p:nvSpPr>
        <p:spPr>
          <a:xfrm>
            <a:off x="616823" y="1498601"/>
            <a:ext cx="3780393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sz="4000" spc="-21" dirty="0">
                <a:solidFill>
                  <a:srgbClr val="D5B997"/>
                </a:solidFill>
                <a:latin typeface="Product Sans" panose="020B0604020202020204" charset="0"/>
              </a:rPr>
              <a:t>About Us</a:t>
            </a:r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B9217A79-86C7-B73F-D701-FDDF88A2CBDB}"/>
              </a:ext>
            </a:extLst>
          </p:cNvPr>
          <p:cNvSpPr/>
          <p:nvPr/>
        </p:nvSpPr>
        <p:spPr>
          <a:xfrm>
            <a:off x="6705600" y="2159001"/>
            <a:ext cx="1484537" cy="472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0"/>
              </a:lnSpc>
            </a:pPr>
            <a:r>
              <a:rPr lang="en-US" sz="2133" b="1" spc="-21" dirty="0">
                <a:solidFill>
                  <a:schemeClr val="bg1"/>
                </a:solidFill>
                <a:latin typeface="Product Sans" panose="020B0604020202020204" charset="0"/>
              </a:rPr>
              <a:t>Why Us ?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A8E4F2C-A10B-88D7-019F-64DDFBE4FC7B}"/>
              </a:ext>
            </a:extLst>
          </p:cNvPr>
          <p:cNvCxnSpPr>
            <a:cxnSpLocks/>
          </p:cNvCxnSpPr>
          <p:nvPr/>
        </p:nvCxnSpPr>
        <p:spPr>
          <a:xfrm>
            <a:off x="5486400" y="2311400"/>
            <a:ext cx="0" cy="1873250"/>
          </a:xfrm>
          <a:prstGeom prst="line">
            <a:avLst/>
          </a:prstGeom>
          <a:ln>
            <a:solidFill>
              <a:srgbClr val="D5B9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F48EE3A-387F-B191-48CC-CDB586C97412}"/>
              </a:ext>
            </a:extLst>
          </p:cNvPr>
          <p:cNvSpPr txBox="1"/>
          <p:nvPr/>
        </p:nvSpPr>
        <p:spPr>
          <a:xfrm>
            <a:off x="5994400" y="2768600"/>
            <a:ext cx="5417372" cy="287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</a:rPr>
              <a:t>Unparalleled expertise in Dubai's luxury market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F4E9BD-F155-1C8F-AEEC-111B4B8DCAAF}"/>
              </a:ext>
            </a:extLst>
          </p:cNvPr>
          <p:cNvSpPr txBox="1"/>
          <p:nvPr/>
        </p:nvSpPr>
        <p:spPr>
          <a:xfrm>
            <a:off x="5999699" y="3117414"/>
            <a:ext cx="6451599" cy="287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</a:rPr>
              <a:t>Commitment to transforming luxury desires into reality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CC5810-14C6-421A-467A-8AA000B5BB2C}"/>
              </a:ext>
            </a:extLst>
          </p:cNvPr>
          <p:cNvSpPr txBox="1"/>
          <p:nvPr/>
        </p:nvSpPr>
        <p:spPr>
          <a:xfrm>
            <a:off x="5999698" y="3422214"/>
            <a:ext cx="5417372" cy="287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</a:rPr>
              <a:t>Focus on both lifestyle enhancement and investment potential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3E1D64-21A6-B41C-356A-6B19D4FC821F}"/>
              </a:ext>
            </a:extLst>
          </p:cNvPr>
          <p:cNvSpPr txBox="1"/>
          <p:nvPr/>
        </p:nvSpPr>
        <p:spPr>
          <a:xfrm>
            <a:off x="5999698" y="3777814"/>
            <a:ext cx="5417372" cy="287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7" dirty="0">
                <a:solidFill>
                  <a:schemeClr val="bg1"/>
                </a:solidFill>
                <a:latin typeface="Product Sans" panose="020B0604020202020204" charset="0"/>
              </a:rPr>
              <a:t>An advisory-first approach, not a sales pitch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E69472-A398-623E-927A-0452A749DADC}"/>
              </a:ext>
            </a:extLst>
          </p:cNvPr>
          <p:cNvSpPr txBox="1"/>
          <p:nvPr/>
        </p:nvSpPr>
        <p:spPr>
          <a:xfrm>
            <a:off x="5740400" y="2724587"/>
            <a:ext cx="2757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67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3BB34B-E4C9-C95F-CCF2-2C25A9B17479}"/>
              </a:ext>
            </a:extLst>
          </p:cNvPr>
          <p:cNvSpPr txBox="1"/>
          <p:nvPr/>
        </p:nvSpPr>
        <p:spPr>
          <a:xfrm>
            <a:off x="5740400" y="3080187"/>
            <a:ext cx="2757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67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391AC-AA9B-713F-DEDA-6D00ADE5C1F8}"/>
              </a:ext>
            </a:extLst>
          </p:cNvPr>
          <p:cNvSpPr txBox="1"/>
          <p:nvPr/>
        </p:nvSpPr>
        <p:spPr>
          <a:xfrm>
            <a:off x="5740400" y="3384987"/>
            <a:ext cx="2757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67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F5F9EE-DC92-E2D7-FCDC-501CAC064717}"/>
              </a:ext>
            </a:extLst>
          </p:cNvPr>
          <p:cNvSpPr txBox="1"/>
          <p:nvPr/>
        </p:nvSpPr>
        <p:spPr>
          <a:xfrm>
            <a:off x="5740400" y="3740587"/>
            <a:ext cx="27577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67" dirty="0">
                <a:solidFill>
                  <a:srgbClr val="D5B997"/>
                </a:solidFill>
              </a:rPr>
              <a:t>●</a:t>
            </a:r>
          </a:p>
        </p:txBody>
      </p:sp>
    </p:spTree>
    <p:extLst>
      <p:ext uri="{BB962C8B-B14F-4D97-AF65-F5344CB8AC3E}">
        <p14:creationId xmlns:p14="http://schemas.microsoft.com/office/powerpoint/2010/main" val="404730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326" y="0"/>
            <a:ext cx="12173674" cy="6858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120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37253" y="3430603"/>
            <a:ext cx="154747" cy="3427397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6335" y="0"/>
            <a:ext cx="54695" cy="3427314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4727" y="6318916"/>
            <a:ext cx="54695" cy="53908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 sz="12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2218944" y="-170688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sz="1200" dirty="0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B2F09BED-D6A0-6F7D-1285-FC8B0375D096}"/>
              </a:ext>
            </a:extLst>
          </p:cNvPr>
          <p:cNvSpPr/>
          <p:nvPr/>
        </p:nvSpPr>
        <p:spPr>
          <a:xfrm>
            <a:off x="444053" y="4375132"/>
            <a:ext cx="276933" cy="322954"/>
          </a:xfrm>
          <a:custGeom>
            <a:avLst/>
            <a:gdLst/>
            <a:ahLst/>
            <a:cxnLst/>
            <a:rect l="l" t="t" r="r" b="b"/>
            <a:pathLst>
              <a:path w="415399" h="484431">
                <a:moveTo>
                  <a:pt x="0" y="0"/>
                </a:moveTo>
                <a:lnTo>
                  <a:pt x="415400" y="0"/>
                </a:lnTo>
                <a:lnTo>
                  <a:pt x="415400" y="484431"/>
                </a:lnTo>
                <a:lnTo>
                  <a:pt x="0" y="484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 sz="120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8EDE46AD-DB6E-3769-676F-9704445CDF22}"/>
              </a:ext>
            </a:extLst>
          </p:cNvPr>
          <p:cNvSpPr/>
          <p:nvPr/>
        </p:nvSpPr>
        <p:spPr>
          <a:xfrm>
            <a:off x="458417" y="4850486"/>
            <a:ext cx="262569" cy="187409"/>
          </a:xfrm>
          <a:custGeom>
            <a:avLst/>
            <a:gdLst/>
            <a:ahLst/>
            <a:cxnLst/>
            <a:rect l="l" t="t" r="r" b="b"/>
            <a:pathLst>
              <a:path w="393853" h="281113">
                <a:moveTo>
                  <a:pt x="0" y="0"/>
                </a:moveTo>
                <a:lnTo>
                  <a:pt x="393854" y="0"/>
                </a:lnTo>
                <a:lnTo>
                  <a:pt x="393854" y="281113"/>
                </a:lnTo>
                <a:lnTo>
                  <a:pt x="0" y="2811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 sz="1200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E2E96E0B-4CE9-7EF1-D462-59A32A8DFA57}"/>
              </a:ext>
            </a:extLst>
          </p:cNvPr>
          <p:cNvSpPr/>
          <p:nvPr/>
        </p:nvSpPr>
        <p:spPr>
          <a:xfrm>
            <a:off x="438313" y="5223387"/>
            <a:ext cx="288413" cy="288413"/>
          </a:xfrm>
          <a:custGeom>
            <a:avLst/>
            <a:gdLst/>
            <a:ahLst/>
            <a:cxnLst/>
            <a:rect l="l" t="t" r="r" b="b"/>
            <a:pathLst>
              <a:path w="432620" h="432620">
                <a:moveTo>
                  <a:pt x="0" y="0"/>
                </a:moveTo>
                <a:lnTo>
                  <a:pt x="432620" y="0"/>
                </a:lnTo>
                <a:lnTo>
                  <a:pt x="432620" y="432621"/>
                </a:lnTo>
                <a:lnTo>
                  <a:pt x="0" y="4326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 sz="1200"/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D1601DB-5D97-BE33-58B8-BC462F93ABB0}"/>
              </a:ext>
            </a:extLst>
          </p:cNvPr>
          <p:cNvSpPr txBox="1"/>
          <p:nvPr/>
        </p:nvSpPr>
        <p:spPr>
          <a:xfrm>
            <a:off x="444053" y="3912911"/>
            <a:ext cx="4039347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49"/>
              </a:lnSpc>
            </a:pPr>
            <a:r>
              <a:rPr lang="en-US" sz="2041" spc="-11" dirty="0">
                <a:solidFill>
                  <a:srgbClr val="D5B997"/>
                </a:solidFill>
                <a:latin typeface="Product Sans"/>
              </a:rPr>
              <a:t>CONTACT US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845A9E75-850F-280D-D113-B74452800DC5}"/>
              </a:ext>
            </a:extLst>
          </p:cNvPr>
          <p:cNvSpPr txBox="1"/>
          <p:nvPr/>
        </p:nvSpPr>
        <p:spPr>
          <a:xfrm>
            <a:off x="889000" y="4343382"/>
            <a:ext cx="4039347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45"/>
              </a:lnSpc>
              <a:spcBef>
                <a:spcPct val="0"/>
              </a:spcBef>
            </a:pPr>
            <a:r>
              <a:rPr lang="en-US" sz="2037" spc="-37">
                <a:solidFill>
                  <a:srgbClr val="D9D9D9"/>
                </a:solidFill>
                <a:latin typeface="Product Sans"/>
              </a:rPr>
              <a:t>+971 58 557 0911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35CACCBB-4CDF-6E4C-294E-6176DD97F8F6}"/>
              </a:ext>
            </a:extLst>
          </p:cNvPr>
          <p:cNvSpPr txBox="1"/>
          <p:nvPr/>
        </p:nvSpPr>
        <p:spPr>
          <a:xfrm>
            <a:off x="889000" y="4773072"/>
            <a:ext cx="4039347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45"/>
              </a:lnSpc>
              <a:spcBef>
                <a:spcPct val="0"/>
              </a:spcBef>
            </a:pPr>
            <a:r>
              <a:rPr lang="en-US" sz="2037" spc="-37" dirty="0">
                <a:solidFill>
                  <a:srgbClr val="D9D9D9"/>
                </a:solidFill>
                <a:latin typeface="Product Sans"/>
              </a:rPr>
              <a:t>hello@jamalakim.com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9CEB2001-9B0A-D758-E31F-FDC4E8816A37}"/>
              </a:ext>
            </a:extLst>
          </p:cNvPr>
          <p:cNvSpPr txBox="1"/>
          <p:nvPr/>
        </p:nvSpPr>
        <p:spPr>
          <a:xfrm>
            <a:off x="889000" y="5202761"/>
            <a:ext cx="4039347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45"/>
              </a:lnSpc>
              <a:spcBef>
                <a:spcPct val="0"/>
              </a:spcBef>
            </a:pPr>
            <a:r>
              <a:rPr lang="en-US" sz="2037" spc="-37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</p:spTree>
    <p:extLst>
      <p:ext uri="{BB962C8B-B14F-4D97-AF65-F5344CB8AC3E}">
        <p14:creationId xmlns:p14="http://schemas.microsoft.com/office/powerpoint/2010/main" val="162782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6038</TotalTime>
  <Words>1191</Words>
  <Application>Microsoft Office PowerPoint</Application>
  <PresentationFormat>Widescreen</PresentationFormat>
  <Paragraphs>175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Open Sauce</vt:lpstr>
      <vt:lpstr>Product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anxo694</dc:creator>
  <cp:lastModifiedBy>anxo694</cp:lastModifiedBy>
  <cp:revision>7</cp:revision>
  <dcterms:created xsi:type="dcterms:W3CDTF">2024-10-07T05:07:36Z</dcterms:created>
  <dcterms:modified xsi:type="dcterms:W3CDTF">2024-10-18T06:13:29Z</dcterms:modified>
</cp:coreProperties>
</file>