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83" r:id="rId4"/>
    <p:sldId id="265" r:id="rId5"/>
    <p:sldId id="267" r:id="rId6"/>
    <p:sldId id="284" r:id="rId7"/>
    <p:sldId id="285" r:id="rId8"/>
    <p:sldId id="278" r:id="rId9"/>
    <p:sldId id="282"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BEAF"/>
    <a:srgbClr val="02594C"/>
    <a:srgbClr val="196A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09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r>
              <a:rPr lang="en-IN" sz="2000"/>
              <a:t>Rate</a:t>
            </a:r>
            <a:r>
              <a:rPr lang="en-IN" sz="2000" baseline="0"/>
              <a:t> of Appreciation</a:t>
            </a:r>
            <a:endParaRPr lang="en-IN" sz="2000"/>
          </a:p>
        </c:rich>
      </c:tx>
      <c:overlay val="0"/>
      <c:spPr>
        <a:noFill/>
        <a:ln>
          <a:noFill/>
        </a:ln>
        <a:effectLst/>
      </c:spPr>
      <c:txPr>
        <a:bodyPr rot="0" spcFirstLastPara="1" vertOverflow="ellipsis" vert="horz" wrap="square" anchor="ctr" anchorCtr="1"/>
        <a:lstStyle/>
        <a:p>
          <a:pPr>
            <a:defRPr sz="2000" b="0" i="0" u="none" strike="noStrike" kern="1200" cap="all" spc="0" baseline="0">
              <a:gradFill>
                <a:gsLst>
                  <a:gs pos="0">
                    <a:schemeClr val="dk1">
                      <a:lumMod val="50000"/>
                      <a:lumOff val="50000"/>
                    </a:schemeClr>
                  </a:gs>
                  <a:gs pos="100000">
                    <a:schemeClr val="dk1">
                      <a:lumMod val="85000"/>
                      <a:lumOff val="15000"/>
                    </a:schemeClr>
                  </a:gs>
                </a:gsLst>
                <a:lin ang="5400000" scaled="0"/>
              </a:gradFill>
              <a:latin typeface="+mn-lt"/>
              <a:ea typeface="+mn-ea"/>
              <a:cs typeface="+mn-cs"/>
            </a:defRPr>
          </a:pPr>
          <a:endParaRPr lang="en-US"/>
        </a:p>
      </c:txPr>
    </c:title>
    <c:autoTitleDeleted val="0"/>
    <c:plotArea>
      <c:layout/>
      <c:lineChart>
        <c:grouping val="standard"/>
        <c:varyColors val="0"/>
        <c:ser>
          <c:idx val="0"/>
          <c:order val="0"/>
          <c:tx>
            <c:strRef>
              <c:f>Sheet1!$B$5</c:f>
              <c:strCache>
                <c:ptCount val="1"/>
                <c:pt idx="0">
                  <c:v>Appreciation Rates</c:v>
                </c:pt>
              </c:strCache>
            </c:strRef>
          </c:tx>
          <c:spPr>
            <a:ln w="19050" cap="rnd" cmpd="sng" algn="ctr">
              <a:solidFill>
                <a:schemeClr val="accent1">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6">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Sheet1!$C$3:$H$3</c:f>
              <c:numCache>
                <c:formatCode>General</c:formatCode>
                <c:ptCount val="6"/>
                <c:pt idx="0">
                  <c:v>2023</c:v>
                </c:pt>
                <c:pt idx="1">
                  <c:v>2024</c:v>
                </c:pt>
                <c:pt idx="2">
                  <c:v>2025</c:v>
                </c:pt>
                <c:pt idx="3">
                  <c:v>2026</c:v>
                </c:pt>
                <c:pt idx="4">
                  <c:v>2027</c:v>
                </c:pt>
                <c:pt idx="5">
                  <c:v>2028</c:v>
                </c:pt>
              </c:numCache>
            </c:numRef>
          </c:cat>
          <c:val>
            <c:numRef>
              <c:f>Sheet1!$D$5:$H$5</c:f>
              <c:numCache>
                <c:formatCode>0.00%</c:formatCode>
                <c:ptCount val="5"/>
                <c:pt idx="0">
                  <c:v>2.515337423312889E-2</c:v>
                </c:pt>
                <c:pt idx="1">
                  <c:v>4.7115030674846667E-2</c:v>
                </c:pt>
                <c:pt idx="2">
                  <c:v>6.907668711656445E-2</c:v>
                </c:pt>
                <c:pt idx="3">
                  <c:v>9.103834355828222E-2</c:v>
                </c:pt>
                <c:pt idx="4">
                  <c:v>0.11299999999999999</c:v>
                </c:pt>
              </c:numCache>
            </c:numRef>
          </c:val>
          <c:smooth val="0"/>
          <c:extLst>
            <c:ext xmlns:c16="http://schemas.microsoft.com/office/drawing/2014/chart" uri="{C3380CC4-5D6E-409C-BE32-E72D297353CC}">
              <c16:uniqueId val="{00000000-42CD-4055-8992-F28981807857}"/>
            </c:ext>
          </c:extLst>
        </c:ser>
        <c:ser>
          <c:idx val="1"/>
          <c:order val="1"/>
          <c:spPr>
            <a:ln w="19050" cap="rnd" cmpd="sng" algn="ctr">
              <a:solidFill>
                <a:schemeClr val="accent2">
                  <a:shade val="95000"/>
                  <a:satMod val="105000"/>
                </a:schemeClr>
              </a:solidFill>
              <a:round/>
            </a:ln>
            <a:effectLst/>
          </c:spPr>
          <c:marker>
            <c:symbol val="circle"/>
            <c:size val="17"/>
            <c:spPr>
              <a:solidFill>
                <a:schemeClr val="lt1"/>
              </a:solidFill>
              <a:ln>
                <a:noFill/>
              </a:ln>
              <a:effectLst/>
            </c:spPr>
          </c:marker>
          <c:dLbls>
            <c:delete val="1"/>
          </c:dLbls>
          <c:cat>
            <c:numRef>
              <c:f>Sheet1!$C$3:$H$3</c:f>
              <c:numCache>
                <c:formatCode>General</c:formatCode>
                <c:ptCount val="6"/>
                <c:pt idx="0">
                  <c:v>2023</c:v>
                </c:pt>
                <c:pt idx="1">
                  <c:v>2024</c:v>
                </c:pt>
                <c:pt idx="2">
                  <c:v>2025</c:v>
                </c:pt>
                <c:pt idx="3">
                  <c:v>2026</c:v>
                </c:pt>
                <c:pt idx="4">
                  <c:v>2027</c:v>
                </c:pt>
                <c:pt idx="5">
                  <c:v>2028</c:v>
                </c:pt>
              </c:numCache>
            </c:numRef>
          </c:cat>
          <c:val>
            <c:numRef>
              <c:f>Sheet1!$D$5:$H$5</c:f>
              <c:numCache>
                <c:formatCode>0.00%</c:formatCode>
                <c:ptCount val="5"/>
                <c:pt idx="0">
                  <c:v>2.515337423312889E-2</c:v>
                </c:pt>
                <c:pt idx="1">
                  <c:v>4.7115030674846667E-2</c:v>
                </c:pt>
                <c:pt idx="2">
                  <c:v>6.907668711656445E-2</c:v>
                </c:pt>
                <c:pt idx="3">
                  <c:v>9.103834355828222E-2</c:v>
                </c:pt>
                <c:pt idx="4">
                  <c:v>0.11299999999999999</c:v>
                </c:pt>
              </c:numCache>
            </c:numRef>
          </c:val>
          <c:smooth val="0"/>
          <c:extLst>
            <c:ext xmlns:c16="http://schemas.microsoft.com/office/drawing/2014/chart" uri="{C3380CC4-5D6E-409C-BE32-E72D297353CC}">
              <c16:uniqueId val="{00000001-42CD-4055-8992-F28981807857}"/>
            </c:ext>
          </c:extLst>
        </c:ser>
        <c:dLbls>
          <c:dLblPos val="ctr"/>
          <c:showLegendKey val="0"/>
          <c:showVal val="1"/>
          <c:showCatName val="0"/>
          <c:showSerName val="0"/>
          <c:showPercent val="0"/>
          <c:showBubbleSize val="0"/>
        </c:dLbls>
        <c:marker val="1"/>
        <c:smooth val="0"/>
        <c:axId val="1046211951"/>
        <c:axId val="1046212911"/>
      </c:lineChart>
      <c:catAx>
        <c:axId val="1046211951"/>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r>
                  <a:rPr lang="en-IN" sz="1200"/>
                  <a:t>Years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crossAx val="1046212911"/>
        <c:crosses val="autoZero"/>
        <c:auto val="1"/>
        <c:lblAlgn val="ctr"/>
        <c:lblOffset val="100"/>
        <c:noMultiLvlLbl val="0"/>
      </c:catAx>
      <c:valAx>
        <c:axId val="1046212911"/>
        <c:scaling>
          <c:orientation val="minMax"/>
        </c:scaling>
        <c:delete val="1"/>
        <c:axPos val="l"/>
        <c:title>
          <c:tx>
            <c:rich>
              <a:bodyPr rot="-54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r>
                  <a:rPr lang="en-IN" sz="1200"/>
                  <a:t>Appreciation Rate</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title>
        <c:numFmt formatCode="0.00%" sourceLinked="1"/>
        <c:majorTickMark val="none"/>
        <c:minorTickMark val="none"/>
        <c:tickLblPos val="nextTo"/>
        <c:crossAx val="10462119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2000" b="1" i="0" u="none" strike="noStrike" kern="1200" cap="none" spc="0" normalizeH="0" baseline="0">
                <a:solidFill>
                  <a:schemeClr val="dk1">
                    <a:lumMod val="50000"/>
                    <a:lumOff val="50000"/>
                  </a:schemeClr>
                </a:solidFill>
                <a:latin typeface="+mj-lt"/>
                <a:ea typeface="+mj-ea"/>
                <a:cs typeface="+mj-cs"/>
              </a:defRPr>
            </a:pPr>
            <a:r>
              <a:rPr lang="en-US" sz="2000"/>
              <a:t>Return</a:t>
            </a:r>
            <a:r>
              <a:rPr lang="en-US" sz="2000" baseline="0"/>
              <a:t> On Investment</a:t>
            </a:r>
            <a:r>
              <a:rPr lang="en-US" sz="2000"/>
              <a:t> (%)</a:t>
            </a:r>
          </a:p>
        </c:rich>
      </c:tx>
      <c:overlay val="0"/>
      <c:spPr>
        <a:noFill/>
        <a:ln>
          <a:noFill/>
        </a:ln>
        <a:effectLst/>
      </c:spPr>
      <c:txPr>
        <a:bodyPr rot="0" spcFirstLastPara="1" vertOverflow="ellipsis" vert="horz" wrap="square" anchor="ctr" anchorCtr="1"/>
        <a:lstStyle/>
        <a:p>
          <a:pPr>
            <a:defRPr sz="2000"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strRef>
              <c:f>Sheet1!$F$25</c:f>
              <c:strCache>
                <c:ptCount val="1"/>
                <c:pt idx="0">
                  <c:v>ROI (%)</c:v>
                </c:pt>
              </c:strCache>
            </c:strRef>
          </c:tx>
          <c:spPr>
            <a:solidFill>
              <a:schemeClr val="accent3"/>
            </a:solidFill>
            <a:ln>
              <a:noFill/>
            </a:ln>
            <a:effectLst/>
          </c:spPr>
          <c:invertIfNegative val="0"/>
          <c:dLbls>
            <c:dLbl>
              <c:idx val="2"/>
              <c:layout>
                <c:manualLayout>
                  <c:x val="0"/>
                  <c:y val="-5.55555555555556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CDA-485A-A92D-4FC1CF7A814E}"/>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Sheet1!$C$26:$C$30</c:f>
              <c:numCache>
                <c:formatCode>General</c:formatCode>
                <c:ptCount val="5"/>
                <c:pt idx="0">
                  <c:v>2024</c:v>
                </c:pt>
                <c:pt idx="1">
                  <c:v>2025</c:v>
                </c:pt>
                <c:pt idx="2">
                  <c:v>2026</c:v>
                </c:pt>
                <c:pt idx="3">
                  <c:v>2027</c:v>
                </c:pt>
                <c:pt idx="4">
                  <c:v>2028</c:v>
                </c:pt>
              </c:numCache>
            </c:numRef>
          </c:cat>
          <c:val>
            <c:numRef>
              <c:f>Sheet1!$F$26:$F$30</c:f>
              <c:numCache>
                <c:formatCode>0%</c:formatCode>
                <c:ptCount val="5"/>
                <c:pt idx="0">
                  <c:v>-8.8900000000000007E-2</c:v>
                </c:pt>
                <c:pt idx="1">
                  <c:v>-7.4099999999999999E-2</c:v>
                </c:pt>
                <c:pt idx="2">
                  <c:v>-2.1000000000000001E-2</c:v>
                </c:pt>
                <c:pt idx="3">
                  <c:v>3.7400000000000003E-2</c:v>
                </c:pt>
                <c:pt idx="4">
                  <c:v>0.39500000000000002</c:v>
                </c:pt>
              </c:numCache>
            </c:numRef>
          </c:val>
          <c:extLst>
            <c:ext xmlns:c16="http://schemas.microsoft.com/office/drawing/2014/chart" uri="{C3380CC4-5D6E-409C-BE32-E72D297353CC}">
              <c16:uniqueId val="{00000001-CCDA-485A-A92D-4FC1CF7A814E}"/>
            </c:ext>
          </c:extLst>
        </c:ser>
        <c:dLbls>
          <c:dLblPos val="outEnd"/>
          <c:showLegendKey val="0"/>
          <c:showVal val="1"/>
          <c:showCatName val="0"/>
          <c:showSerName val="0"/>
          <c:showPercent val="0"/>
          <c:showBubbleSize val="0"/>
        </c:dLbls>
        <c:gapWidth val="267"/>
        <c:overlap val="-43"/>
        <c:axId val="1035515983"/>
        <c:axId val="2077372255"/>
      </c:barChart>
      <c:catAx>
        <c:axId val="1035515983"/>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r>
                  <a:rPr lang="en-IN" sz="1200"/>
                  <a:t>Years</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1" i="0" u="none" strike="noStrike" kern="1200" cap="none" spc="0" normalizeH="0" baseline="0">
                <a:solidFill>
                  <a:schemeClr val="dk1">
                    <a:lumMod val="65000"/>
                    <a:lumOff val="35000"/>
                  </a:schemeClr>
                </a:solidFill>
                <a:latin typeface="+mn-lt"/>
                <a:ea typeface="+mn-ea"/>
                <a:cs typeface="+mn-cs"/>
              </a:defRPr>
            </a:pPr>
            <a:endParaRPr lang="en-US"/>
          </a:p>
        </c:txPr>
        <c:crossAx val="2077372255"/>
        <c:crosses val="autoZero"/>
        <c:auto val="1"/>
        <c:lblAlgn val="ctr"/>
        <c:lblOffset val="100"/>
        <c:noMultiLvlLbl val="0"/>
      </c:catAx>
      <c:valAx>
        <c:axId val="2077372255"/>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r>
                  <a:rPr lang="en-IN" sz="1200"/>
                  <a:t>ROI%</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n-US"/>
          </a:p>
        </c:txPr>
        <c:crossAx val="1035515983"/>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26F7F0-4A67-4EB7-943F-146E58781CFF}" type="datetimeFigureOut">
              <a:rPr lang="en-IN" smtClean="0"/>
              <a:t>10-12-2024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DBEF5B-6017-4F29-B091-3809CEADE26E}" type="slidenum">
              <a:rPr lang="en-IN" smtClean="0"/>
              <a:t>‹#›</a:t>
            </a:fld>
            <a:endParaRPr lang="en-IN"/>
          </a:p>
        </p:txBody>
      </p:sp>
    </p:spTree>
    <p:extLst>
      <p:ext uri="{BB962C8B-B14F-4D97-AF65-F5344CB8AC3E}">
        <p14:creationId xmlns:p14="http://schemas.microsoft.com/office/powerpoint/2010/main" val="1690641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66796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097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6719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67952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2796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66974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31546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Ranked among top 20 brokerages for all real estate developers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31017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94ED8-DFB3-CCD0-CF18-911F31559D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ACAC52B-E93F-E24B-1CFE-5E26B8AF4B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B30A07E-964F-F9DE-785B-90C4811C6A13}"/>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5" name="Footer Placeholder 4">
            <a:extLst>
              <a:ext uri="{FF2B5EF4-FFF2-40B4-BE49-F238E27FC236}">
                <a16:creationId xmlns:a16="http://schemas.microsoft.com/office/drawing/2014/main" id="{B4CC730C-545F-9881-ECD2-9F52FE2262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1342AD-58DC-57F4-FABA-7921C658CA49}"/>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1297784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FA63-4CCB-4F91-CBB9-EF021EB1CA2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9C3ADF9-E953-D5F3-26E4-F70B5A990B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E5DB02F-BD9E-B5F9-F3A9-07AB01724FF3}"/>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5" name="Footer Placeholder 4">
            <a:extLst>
              <a:ext uri="{FF2B5EF4-FFF2-40B4-BE49-F238E27FC236}">
                <a16:creationId xmlns:a16="http://schemas.microsoft.com/office/drawing/2014/main" id="{697D5008-0F14-AC20-7C2C-A06ABA045F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7C81F02-26A6-D4E3-10D4-A8395AE96AA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578453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2ED6-B14A-25C4-A670-D02F1F4991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98B32CE-9D93-5BC1-85D8-19EAEF6946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BCE73C-603D-F733-1A58-B2A8FD507C0B}"/>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5" name="Footer Placeholder 4">
            <a:extLst>
              <a:ext uri="{FF2B5EF4-FFF2-40B4-BE49-F238E27FC236}">
                <a16:creationId xmlns:a16="http://schemas.microsoft.com/office/drawing/2014/main" id="{C6841C94-8DFD-238C-EFBC-5F97A3ABC19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1465A0-11A4-6151-4FD9-AB8FD40B0096}"/>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1023521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8BE0-CDD3-4314-598A-7834D015BED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7E80018-B02C-9E8C-5755-6B03612E4C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57F4CC0-DCBC-1143-522B-865D02802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9568D3C-15D0-31B7-22D4-BA7BA03E3505}"/>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6" name="Footer Placeholder 5">
            <a:extLst>
              <a:ext uri="{FF2B5EF4-FFF2-40B4-BE49-F238E27FC236}">
                <a16:creationId xmlns:a16="http://schemas.microsoft.com/office/drawing/2014/main" id="{ABFCEC1A-CEC7-D35B-E57F-FCAA90A279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F4D6872-6B81-7B51-B754-BF0E52B1E8A4}"/>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2953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DE83-9F0B-046E-5EF1-52241354F12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6E932CF-5BC0-4185-1E12-1659E7EEBE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24AB88-8A19-6F4D-39DF-42CA354DCB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2785919-8583-2EFD-2471-8802966038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909B43-3A6E-63FC-20BC-2C2A5680B4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36B0A62-16B9-6642-8AF1-B337FFB4489D}"/>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8" name="Footer Placeholder 7">
            <a:extLst>
              <a:ext uri="{FF2B5EF4-FFF2-40B4-BE49-F238E27FC236}">
                <a16:creationId xmlns:a16="http://schemas.microsoft.com/office/drawing/2014/main" id="{3F045913-263A-644A-36BA-4F69529B578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078EF7E-070E-3BCC-9547-E05D595FA63A}"/>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834179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229E-1379-B82D-B5D3-BE65027DA65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55BC682-1133-9614-98E4-E392DACBB2DC}"/>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4" name="Footer Placeholder 3">
            <a:extLst>
              <a:ext uri="{FF2B5EF4-FFF2-40B4-BE49-F238E27FC236}">
                <a16:creationId xmlns:a16="http://schemas.microsoft.com/office/drawing/2014/main" id="{CC645920-B47A-ACBD-5CD5-8B4E4456EA1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14687F0-893F-C0A5-0226-B38DB5A0D125}"/>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758744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1578D4-3038-7839-0DD6-E2A682A557C8}"/>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3" name="Footer Placeholder 2">
            <a:extLst>
              <a:ext uri="{FF2B5EF4-FFF2-40B4-BE49-F238E27FC236}">
                <a16:creationId xmlns:a16="http://schemas.microsoft.com/office/drawing/2014/main" id="{230FE85C-5011-8598-19E8-CF2E5B75FB5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AF3E3F8-F952-29A1-33C2-79AAF76021D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247336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C7057-5D84-FE93-42BE-26773221DA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BE63351-F2F1-8144-EA5B-81D803CB89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8D072D6-4F68-D523-7DCF-1CF70693D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E9D39C-C666-6BBA-B34B-FD167E64F928}"/>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6" name="Footer Placeholder 5">
            <a:extLst>
              <a:ext uri="{FF2B5EF4-FFF2-40B4-BE49-F238E27FC236}">
                <a16:creationId xmlns:a16="http://schemas.microsoft.com/office/drawing/2014/main" id="{CAF6B1AE-3F61-4EEF-6BAF-242BA15A9BD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6AECA52-BAC4-F621-3A59-92FF03CDF1EF}"/>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19524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81D7F-D5CC-CD59-469B-9D7354DFC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56485B6-A8BC-E9C8-77B6-59CC43CDC0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DC89983-8D00-0E38-A1AD-5986531BF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C3E7D6-9609-7B99-0C6F-CD9ED12DD2BE}"/>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6" name="Footer Placeholder 5">
            <a:extLst>
              <a:ext uri="{FF2B5EF4-FFF2-40B4-BE49-F238E27FC236}">
                <a16:creationId xmlns:a16="http://schemas.microsoft.com/office/drawing/2014/main" id="{76C5028F-99A2-C382-DD69-63E85E9D776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EA02446-B901-11BD-963A-EB210CFA3094}"/>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4072854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D5060-003D-B1BF-D7C8-E737627FE0F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8EF54DF-9A5B-7131-5519-C5847388A5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527D75-4A6A-49EF-C55E-357D0B8B67B6}"/>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5" name="Footer Placeholder 4">
            <a:extLst>
              <a:ext uri="{FF2B5EF4-FFF2-40B4-BE49-F238E27FC236}">
                <a16:creationId xmlns:a16="http://schemas.microsoft.com/office/drawing/2014/main" id="{66A27631-147C-32EF-21A4-A9B95EDA93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414C18-2931-946C-C2AB-3F37E70BFC99}"/>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64919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6F1EDE-0F2F-7C3D-3175-E114D31C4F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484A02-086B-4BAB-19E2-6664FD5065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831D37-7F05-914D-DB81-5CA9E6E97035}"/>
              </a:ext>
            </a:extLst>
          </p:cNvPr>
          <p:cNvSpPr>
            <a:spLocks noGrp="1"/>
          </p:cNvSpPr>
          <p:nvPr>
            <p:ph type="dt" sz="half" idx="10"/>
          </p:nvPr>
        </p:nvSpPr>
        <p:spPr/>
        <p:txBody>
          <a:bodyPr/>
          <a:lstStyle/>
          <a:p>
            <a:fld id="{A7C99FAF-48AA-43AB-8BDD-EF61C5F32513}" type="datetimeFigureOut">
              <a:rPr lang="en-IN" smtClean="0"/>
              <a:t>10-12-2024</a:t>
            </a:fld>
            <a:endParaRPr lang="en-IN"/>
          </a:p>
        </p:txBody>
      </p:sp>
      <p:sp>
        <p:nvSpPr>
          <p:cNvPr id="5" name="Footer Placeholder 4">
            <a:extLst>
              <a:ext uri="{FF2B5EF4-FFF2-40B4-BE49-F238E27FC236}">
                <a16:creationId xmlns:a16="http://schemas.microsoft.com/office/drawing/2014/main" id="{A5F6CB35-0269-0587-3489-E41D8D46BE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6D16AF-C88F-A47D-A15D-B0E625EA8967}"/>
              </a:ext>
            </a:extLst>
          </p:cNvPr>
          <p:cNvSpPr>
            <a:spLocks noGrp="1"/>
          </p:cNvSpPr>
          <p:nvPr>
            <p:ph type="sldNum" sz="quarter" idx="12"/>
          </p:nvPr>
        </p:nvSpPr>
        <p:spPr/>
        <p:txBody>
          <a:bodyPr/>
          <a:lstStyle/>
          <a:p>
            <a:fld id="{68E13394-222F-4E16-86C1-BE042F85CAA1}" type="slidenum">
              <a:rPr lang="en-IN" smtClean="0"/>
              <a:t>‹#›</a:t>
            </a:fld>
            <a:endParaRPr lang="en-IN"/>
          </a:p>
        </p:txBody>
      </p:sp>
    </p:spTree>
    <p:extLst>
      <p:ext uri="{BB962C8B-B14F-4D97-AF65-F5344CB8AC3E}">
        <p14:creationId xmlns:p14="http://schemas.microsoft.com/office/powerpoint/2010/main" val="3681437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CE53D9-7943-6CFB-5559-B7B802919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37F11EF-5055-66BB-6A68-198CB47841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EB7CD57-8559-7885-5018-010BF021A2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C99FAF-48AA-43AB-8BDD-EF61C5F32513}" type="datetimeFigureOut">
              <a:rPr lang="en-IN" smtClean="0"/>
              <a:t>10-12-2024</a:t>
            </a:fld>
            <a:endParaRPr lang="en-IN"/>
          </a:p>
        </p:txBody>
      </p:sp>
      <p:sp>
        <p:nvSpPr>
          <p:cNvPr id="5" name="Footer Placeholder 4">
            <a:extLst>
              <a:ext uri="{FF2B5EF4-FFF2-40B4-BE49-F238E27FC236}">
                <a16:creationId xmlns:a16="http://schemas.microsoft.com/office/drawing/2014/main" id="{D146A46B-9DE6-6884-2CD2-574F3FCDE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33722466-7680-33D6-388E-08431F4656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E13394-222F-4E16-86C1-BE042F85CAA1}" type="slidenum">
              <a:rPr lang="en-IN" smtClean="0"/>
              <a:t>‹#›</a:t>
            </a:fld>
            <a:endParaRPr lang="en-IN"/>
          </a:p>
        </p:txBody>
      </p:sp>
    </p:spTree>
    <p:extLst>
      <p:ext uri="{BB962C8B-B14F-4D97-AF65-F5344CB8AC3E}">
        <p14:creationId xmlns:p14="http://schemas.microsoft.com/office/powerpoint/2010/main" val="473442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8.png"/><Relationship Id="rId18" Type="http://schemas.openxmlformats.org/officeDocument/2006/relationships/hyperlink" Target="https://jamalakim.com" TargetMode="External"/><Relationship Id="rId3" Type="http://schemas.openxmlformats.org/officeDocument/2006/relationships/hyperlink" Target="https://jamalakim.com" TargetMode="External"/><Relationship Id="rId7" Type="http://schemas.openxmlformats.org/officeDocument/2006/relationships/image" Target="../media/image4.png"/><Relationship Id="rId12" Type="http://schemas.openxmlformats.org/officeDocument/2006/relationships/hyperlink" Target="https://www.youtube.com/@JAMALAKIMJOSEPH" TargetMode="External"/><Relationship Id="rId17" Type="http://schemas.openxmlformats.org/officeDocument/2006/relationships/image" Target="../media/image11.svg"/><Relationship Id="rId2" Type="http://schemas.openxmlformats.org/officeDocument/2006/relationships/image" Target="../media/image1.png"/><Relationship Id="rId16" Type="http://schemas.openxmlformats.org/officeDocument/2006/relationships/image" Target="../media/image10.png"/><Relationship Id="rId20"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hyperlink" Target="https://www.instagram.com/jamalindxb/%20%20https://jamalakim.com" TargetMode="External"/><Relationship Id="rId11" Type="http://schemas.openxmlformats.org/officeDocument/2006/relationships/image" Target="../media/image7.svg"/><Relationship Id="rId5" Type="http://schemas.openxmlformats.org/officeDocument/2006/relationships/image" Target="../media/image3.svg"/><Relationship Id="rId15" Type="http://schemas.openxmlformats.org/officeDocument/2006/relationships/hyperlink" Target="https://jamalakim.com" TargetMode="External"/><Relationship Id="rId10" Type="http://schemas.openxmlformats.org/officeDocument/2006/relationships/image" Target="../media/image6.png"/><Relationship Id="rId19"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hyperlink" Target="https://www.linkedin.com/in/jamal-akim-joseph-marla-a3089689/" TargetMode="External"/><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3.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14.png"/><Relationship Id="rId7" Type="http://schemas.openxmlformats.org/officeDocument/2006/relationships/image" Target="../media/image27.svg"/><Relationship Id="rId12" Type="http://schemas.openxmlformats.org/officeDocument/2006/relationships/image" Target="../media/image32.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 Id="rId14" Type="http://schemas.openxmlformats.org/officeDocument/2006/relationships/image" Target="../media/image34.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4.png"/><Relationship Id="rId7"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29889" y="7112"/>
            <a:ext cx="2057400" cy="6858000"/>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02594C"/>
            </a:solidFill>
          </p:spPr>
          <p:txBody>
            <a:bodyPr/>
            <a:lstStyle/>
            <a:p>
              <a:endParaRPr lang="en-AE" sz="1200"/>
            </a:p>
          </p:txBody>
        </p:sp>
        <p:sp>
          <p:nvSpPr>
            <p:cNvPr id="4" name="TextBox 4"/>
            <p:cNvSpPr txBox="1"/>
            <p:nvPr/>
          </p:nvSpPr>
          <p:spPr>
            <a:xfrm>
              <a:off x="0" y="-19050"/>
              <a:ext cx="812800" cy="2995155"/>
            </a:xfrm>
            <a:prstGeom prst="rect">
              <a:avLst/>
            </a:prstGeom>
          </p:spPr>
          <p:txBody>
            <a:bodyPr lIns="33867" tIns="33867" rIns="33867" bIns="33867" rtlCol="0" anchor="ctr"/>
            <a:lstStyle/>
            <a:p>
              <a:pPr algn="ctr">
                <a:lnSpc>
                  <a:spcPts val="1906"/>
                </a:lnSpc>
              </a:pPr>
              <a:endParaRPr sz="1200"/>
            </a:p>
          </p:txBody>
        </p:sp>
      </p:grpSp>
      <p:grpSp>
        <p:nvGrpSpPr>
          <p:cNvPr id="23" name="Group 22">
            <a:extLst>
              <a:ext uri="{FF2B5EF4-FFF2-40B4-BE49-F238E27FC236}">
                <a16:creationId xmlns:a16="http://schemas.microsoft.com/office/drawing/2014/main" id="{EFF8EBF2-4F03-1A61-BFF8-7E5021C75113}"/>
              </a:ext>
            </a:extLst>
          </p:cNvPr>
          <p:cNvGrpSpPr/>
          <p:nvPr/>
        </p:nvGrpSpPr>
        <p:grpSpPr>
          <a:xfrm>
            <a:off x="-17351" y="-43898"/>
            <a:ext cx="2057401" cy="6909009"/>
            <a:chOff x="-2362200" y="-65847"/>
            <a:chExt cx="3086101" cy="10363514"/>
          </a:xfrm>
        </p:grpSpPr>
        <p:grpSp>
          <p:nvGrpSpPr>
            <p:cNvPr id="5" name="Group 5"/>
            <p:cNvGrpSpPr/>
            <p:nvPr/>
          </p:nvGrpSpPr>
          <p:grpSpPr>
            <a:xfrm>
              <a:off x="-2362200" y="-65847"/>
              <a:ext cx="3086100" cy="10363514"/>
              <a:chOff x="0" y="-19050"/>
              <a:chExt cx="812800" cy="2998241"/>
            </a:xfrm>
          </p:grpSpPr>
          <p:sp>
            <p:nvSpPr>
              <p:cNvPr id="6" name="Freeform 6"/>
              <p:cNvSpPr/>
              <p:nvPr/>
            </p:nvSpPr>
            <p:spPr>
              <a:xfrm>
                <a:off x="0" y="3086"/>
                <a:ext cx="610310" cy="2976105"/>
              </a:xfrm>
              <a:custGeom>
                <a:avLst/>
                <a:gdLst/>
                <a:ahLst/>
                <a:cxnLst/>
                <a:rect l="l" t="t" r="r" b="b"/>
                <a:pathLst>
                  <a:path w="812800" h="2976105">
                    <a:moveTo>
                      <a:pt x="0" y="0"/>
                    </a:moveTo>
                    <a:lnTo>
                      <a:pt x="812800" y="0"/>
                    </a:lnTo>
                    <a:lnTo>
                      <a:pt x="812800" y="2976105"/>
                    </a:lnTo>
                    <a:lnTo>
                      <a:pt x="0" y="2976105"/>
                    </a:lnTo>
                    <a:close/>
                  </a:path>
                </a:pathLst>
              </a:custGeom>
              <a:solidFill>
                <a:srgbClr val="02594C"/>
              </a:solidFill>
            </p:spPr>
            <p:txBody>
              <a:bodyPr/>
              <a:lstStyle/>
              <a:p>
                <a:endParaRPr lang="en-AE" sz="1200"/>
              </a:p>
            </p:txBody>
          </p:sp>
          <p:sp>
            <p:nvSpPr>
              <p:cNvPr id="7" name="TextBox 7"/>
              <p:cNvSpPr txBox="1"/>
              <p:nvPr/>
            </p:nvSpPr>
            <p:spPr>
              <a:xfrm>
                <a:off x="0" y="-19050"/>
                <a:ext cx="812800" cy="2995155"/>
              </a:xfrm>
              <a:prstGeom prst="rect">
                <a:avLst/>
              </a:prstGeom>
            </p:spPr>
            <p:txBody>
              <a:bodyPr lIns="33867" tIns="33867" rIns="33867" bIns="33867" rtlCol="0" anchor="ctr"/>
              <a:lstStyle/>
              <a:p>
                <a:pPr algn="ctr">
                  <a:lnSpc>
                    <a:spcPts val="1906"/>
                  </a:lnSpc>
                </a:pPr>
                <a:endParaRPr sz="1200"/>
              </a:p>
            </p:txBody>
          </p:sp>
        </p:grpSp>
        <p:grpSp>
          <p:nvGrpSpPr>
            <p:cNvPr id="8" name="Group 8"/>
            <p:cNvGrpSpPr/>
            <p:nvPr/>
          </p:nvGrpSpPr>
          <p:grpSpPr>
            <a:xfrm>
              <a:off x="-84207" y="4083810"/>
              <a:ext cx="808108" cy="2909475"/>
              <a:chOff x="-166570" y="-19050"/>
              <a:chExt cx="192882" cy="694451"/>
            </a:xfrm>
          </p:grpSpPr>
          <p:sp>
            <p:nvSpPr>
              <p:cNvPr id="9" name="Freeform 9"/>
              <p:cNvSpPr/>
              <p:nvPr/>
            </p:nvSpPr>
            <p:spPr>
              <a:xfrm>
                <a:off x="-166570" y="2546"/>
                <a:ext cx="26311" cy="672855"/>
              </a:xfrm>
              <a:custGeom>
                <a:avLst/>
                <a:gdLst/>
                <a:ahLst/>
                <a:cxnLst/>
                <a:rect l="l" t="t" r="r" b="b"/>
                <a:pathLst>
                  <a:path w="26312" h="672855">
                    <a:moveTo>
                      <a:pt x="0" y="0"/>
                    </a:moveTo>
                    <a:lnTo>
                      <a:pt x="26312" y="0"/>
                    </a:lnTo>
                    <a:lnTo>
                      <a:pt x="26312" y="672855"/>
                    </a:lnTo>
                    <a:lnTo>
                      <a:pt x="0" y="672855"/>
                    </a:lnTo>
                    <a:close/>
                  </a:path>
                </a:pathLst>
              </a:custGeom>
              <a:solidFill>
                <a:srgbClr val="D5B997"/>
              </a:solidFill>
            </p:spPr>
            <p:txBody>
              <a:bodyPr/>
              <a:lstStyle/>
              <a:p>
                <a:endParaRPr lang="en-AE" sz="1200"/>
              </a:p>
            </p:txBody>
          </p:sp>
          <p:sp>
            <p:nvSpPr>
              <p:cNvPr id="10" name="TextBox 10"/>
              <p:cNvSpPr txBox="1"/>
              <p:nvPr/>
            </p:nvSpPr>
            <p:spPr>
              <a:xfrm>
                <a:off x="0" y="-19050"/>
                <a:ext cx="26312" cy="691905"/>
              </a:xfrm>
              <a:prstGeom prst="rect">
                <a:avLst/>
              </a:prstGeom>
            </p:spPr>
            <p:txBody>
              <a:bodyPr lIns="33867" tIns="33867" rIns="33867" bIns="33867" rtlCol="0" anchor="ctr"/>
              <a:lstStyle/>
              <a:p>
                <a:pPr algn="ctr">
                  <a:lnSpc>
                    <a:spcPts val="1906"/>
                  </a:lnSpc>
                </a:pPr>
                <a:endParaRPr sz="1200"/>
              </a:p>
            </p:txBody>
          </p:sp>
        </p:grpSp>
      </p:grpSp>
      <p:sp>
        <p:nvSpPr>
          <p:cNvPr id="12" name="Freeform 12">
            <a:hlinkClick r:id="rId3" tooltip="https://jamalakim.com"/>
          </p:cNvPr>
          <p:cNvSpPr/>
          <p:nvPr/>
        </p:nvSpPr>
        <p:spPr>
          <a:xfrm>
            <a:off x="1294569" y="6474450"/>
            <a:ext cx="89463" cy="189341"/>
          </a:xfrm>
          <a:custGeom>
            <a:avLst/>
            <a:gdLst/>
            <a:ahLst/>
            <a:cxnLst/>
            <a:rect l="l" t="t" r="r" b="b"/>
            <a:pathLst>
              <a:path w="134195" h="284011">
                <a:moveTo>
                  <a:pt x="0" y="0"/>
                </a:moveTo>
                <a:lnTo>
                  <a:pt x="134195" y="0"/>
                </a:lnTo>
                <a:lnTo>
                  <a:pt x="134195" y="284011"/>
                </a:lnTo>
                <a:lnTo>
                  <a:pt x="0" y="2840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E" sz="1200"/>
          </a:p>
        </p:txBody>
      </p:sp>
      <p:grpSp>
        <p:nvGrpSpPr>
          <p:cNvPr id="24" name="Group 23">
            <a:extLst>
              <a:ext uri="{FF2B5EF4-FFF2-40B4-BE49-F238E27FC236}">
                <a16:creationId xmlns:a16="http://schemas.microsoft.com/office/drawing/2014/main" id="{D3E77537-61DD-88C5-2452-957D28DB4780}"/>
              </a:ext>
            </a:extLst>
          </p:cNvPr>
          <p:cNvGrpSpPr/>
          <p:nvPr/>
        </p:nvGrpSpPr>
        <p:grpSpPr>
          <a:xfrm>
            <a:off x="1867597" y="6062498"/>
            <a:ext cx="1778134" cy="262102"/>
            <a:chOff x="2316073" y="9664900"/>
            <a:chExt cx="2667201" cy="393153"/>
          </a:xfrm>
        </p:grpSpPr>
        <p:sp>
          <p:nvSpPr>
            <p:cNvPr id="13" name="Freeform 13">
              <a:hlinkClick r:id="rId6" tooltip="https://www.instagram.com/jamalindxb/%20%20https://jamalakim.com"/>
            </p:cNvPr>
            <p:cNvSpPr/>
            <p:nvPr/>
          </p:nvSpPr>
          <p:spPr>
            <a:xfrm>
              <a:off x="2316073" y="9711675"/>
              <a:ext cx="315195" cy="315195"/>
            </a:xfrm>
            <a:custGeom>
              <a:avLst/>
              <a:gdLst/>
              <a:ahLst/>
              <a:cxnLst/>
              <a:rect l="l" t="t" r="r" b="b"/>
              <a:pathLst>
                <a:path w="315195" h="315195">
                  <a:moveTo>
                    <a:pt x="0" y="0"/>
                  </a:moveTo>
                  <a:lnTo>
                    <a:pt x="315195" y="0"/>
                  </a:lnTo>
                  <a:lnTo>
                    <a:pt x="315195" y="315195"/>
                  </a:lnTo>
                  <a:lnTo>
                    <a:pt x="0" y="3151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AE" sz="1200"/>
            </a:p>
          </p:txBody>
        </p:sp>
        <p:sp>
          <p:nvSpPr>
            <p:cNvPr id="14" name="Freeform 14">
              <a:hlinkClick r:id="rId9" tooltip="https://www.linkedin.com/in/jamal-akim-joseph-marla-a3089689/"/>
            </p:cNvPr>
            <p:cNvSpPr/>
            <p:nvPr/>
          </p:nvSpPr>
          <p:spPr>
            <a:xfrm>
              <a:off x="2871293" y="9664900"/>
              <a:ext cx="377562" cy="377562"/>
            </a:xfrm>
            <a:custGeom>
              <a:avLst/>
              <a:gdLst/>
              <a:ahLst/>
              <a:cxnLst/>
              <a:rect l="l" t="t" r="r" b="b"/>
              <a:pathLst>
                <a:path w="377562" h="377562">
                  <a:moveTo>
                    <a:pt x="0" y="0"/>
                  </a:moveTo>
                  <a:lnTo>
                    <a:pt x="377562" y="0"/>
                  </a:lnTo>
                  <a:lnTo>
                    <a:pt x="377562" y="377561"/>
                  </a:lnTo>
                  <a:lnTo>
                    <a:pt x="0" y="37756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AE" sz="1200"/>
            </a:p>
          </p:txBody>
        </p:sp>
        <p:sp>
          <p:nvSpPr>
            <p:cNvPr id="15" name="Freeform 15">
              <a:hlinkClick r:id="rId12" tooltip="https://www.youtube.com/@JAMALAKIMJOSEPH"/>
            </p:cNvPr>
            <p:cNvSpPr/>
            <p:nvPr/>
          </p:nvSpPr>
          <p:spPr>
            <a:xfrm>
              <a:off x="3486980" y="9688177"/>
              <a:ext cx="354285" cy="354285"/>
            </a:xfrm>
            <a:custGeom>
              <a:avLst/>
              <a:gdLst/>
              <a:ahLst/>
              <a:cxnLst/>
              <a:rect l="l" t="t" r="r" b="b"/>
              <a:pathLst>
                <a:path w="354285" h="354285">
                  <a:moveTo>
                    <a:pt x="0" y="0"/>
                  </a:moveTo>
                  <a:lnTo>
                    <a:pt x="354284" y="0"/>
                  </a:lnTo>
                  <a:lnTo>
                    <a:pt x="354284" y="354284"/>
                  </a:lnTo>
                  <a:lnTo>
                    <a:pt x="0" y="35428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AE" sz="1200"/>
            </a:p>
          </p:txBody>
        </p:sp>
        <p:sp>
          <p:nvSpPr>
            <p:cNvPr id="16" name="Freeform 16">
              <a:hlinkClick r:id="rId15" tooltip="https://jamalakim.com"/>
            </p:cNvPr>
            <p:cNvSpPr/>
            <p:nvPr/>
          </p:nvSpPr>
          <p:spPr>
            <a:xfrm>
              <a:off x="4079389" y="9711675"/>
              <a:ext cx="288198" cy="330786"/>
            </a:xfrm>
            <a:custGeom>
              <a:avLst/>
              <a:gdLst/>
              <a:ahLst/>
              <a:cxnLst/>
              <a:rect l="l" t="t" r="r" b="b"/>
              <a:pathLst>
                <a:path w="288198" h="330786">
                  <a:moveTo>
                    <a:pt x="0" y="0"/>
                  </a:moveTo>
                  <a:lnTo>
                    <a:pt x="288198" y="0"/>
                  </a:lnTo>
                  <a:lnTo>
                    <a:pt x="288198" y="330786"/>
                  </a:lnTo>
                  <a:lnTo>
                    <a:pt x="0" y="33078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AE" sz="1200"/>
            </a:p>
          </p:txBody>
        </p:sp>
        <p:sp>
          <p:nvSpPr>
            <p:cNvPr id="17" name="Freeform 17">
              <a:hlinkClick r:id="rId18" tooltip="https://jamalakim.com"/>
            </p:cNvPr>
            <p:cNvSpPr/>
            <p:nvPr/>
          </p:nvSpPr>
          <p:spPr>
            <a:xfrm>
              <a:off x="4605712" y="9680491"/>
              <a:ext cx="377562" cy="377562"/>
            </a:xfrm>
            <a:custGeom>
              <a:avLst/>
              <a:gdLst/>
              <a:ahLst/>
              <a:cxnLst/>
              <a:rect l="l" t="t" r="r" b="b"/>
              <a:pathLst>
                <a:path w="377562" h="377562">
                  <a:moveTo>
                    <a:pt x="0" y="0"/>
                  </a:moveTo>
                  <a:lnTo>
                    <a:pt x="377562" y="0"/>
                  </a:lnTo>
                  <a:lnTo>
                    <a:pt x="377562" y="377562"/>
                  </a:lnTo>
                  <a:lnTo>
                    <a:pt x="0" y="37756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AE" sz="1200"/>
            </a:p>
          </p:txBody>
        </p:sp>
      </p:grpSp>
      <p:sp>
        <p:nvSpPr>
          <p:cNvPr id="19" name="TextBox 19"/>
          <p:cNvSpPr txBox="1"/>
          <p:nvPr/>
        </p:nvSpPr>
        <p:spPr>
          <a:xfrm>
            <a:off x="1867597" y="5371575"/>
            <a:ext cx="4503265" cy="246414"/>
          </a:xfrm>
          <a:prstGeom prst="rect">
            <a:avLst/>
          </a:prstGeom>
        </p:spPr>
        <p:txBody>
          <a:bodyPr lIns="0" tIns="0" rIns="0" bIns="0" rtlCol="0" anchor="t">
            <a:spAutoFit/>
          </a:bodyPr>
          <a:lstStyle/>
          <a:p>
            <a:pPr>
              <a:lnSpc>
                <a:spcPts val="2129"/>
              </a:lnSpc>
            </a:pPr>
            <a:r>
              <a:rPr lang="en-US" sz="1521" spc="76" dirty="0" err="1">
                <a:solidFill>
                  <a:srgbClr val="1C5739"/>
                </a:solidFill>
                <a:latin typeface="Open Sauce"/>
              </a:rPr>
              <a:t>www.jamalakim.com</a:t>
            </a:r>
            <a:endParaRPr lang="en-US" sz="1521" spc="76" dirty="0">
              <a:solidFill>
                <a:srgbClr val="1C5739"/>
              </a:solidFill>
              <a:latin typeface="Open Sauce"/>
            </a:endParaRPr>
          </a:p>
        </p:txBody>
      </p:sp>
      <p:sp>
        <p:nvSpPr>
          <p:cNvPr id="20" name="TextBox 20"/>
          <p:cNvSpPr txBox="1"/>
          <p:nvPr/>
        </p:nvSpPr>
        <p:spPr>
          <a:xfrm>
            <a:off x="1864263" y="5834089"/>
            <a:ext cx="1148179" cy="163443"/>
          </a:xfrm>
          <a:prstGeom prst="rect">
            <a:avLst/>
          </a:prstGeom>
        </p:spPr>
        <p:txBody>
          <a:bodyPr lIns="0" tIns="0" rIns="0" bIns="0" rtlCol="0" anchor="t">
            <a:spAutoFit/>
          </a:bodyPr>
          <a:lstStyle/>
          <a:p>
            <a:pPr>
              <a:lnSpc>
                <a:spcPts val="1383"/>
              </a:lnSpc>
            </a:pPr>
            <a:r>
              <a:rPr lang="en-US" sz="987" spc="49" dirty="0">
                <a:solidFill>
                  <a:srgbClr val="1C5739"/>
                </a:solidFill>
                <a:latin typeface="Open Sauce"/>
              </a:rPr>
              <a:t>Follow us:</a:t>
            </a:r>
          </a:p>
        </p:txBody>
      </p:sp>
      <p:sp>
        <p:nvSpPr>
          <p:cNvPr id="21" name="Text 0">
            <a:extLst>
              <a:ext uri="{FF2B5EF4-FFF2-40B4-BE49-F238E27FC236}">
                <a16:creationId xmlns:a16="http://schemas.microsoft.com/office/drawing/2014/main" id="{96A43412-FB6D-8531-63BD-A82FA80361FB}"/>
              </a:ext>
            </a:extLst>
          </p:cNvPr>
          <p:cNvSpPr/>
          <p:nvPr/>
        </p:nvSpPr>
        <p:spPr>
          <a:xfrm>
            <a:off x="1769136" y="3191510"/>
            <a:ext cx="5444465" cy="1304290"/>
          </a:xfrm>
          <a:prstGeom prst="rect">
            <a:avLst/>
          </a:prstGeom>
          <a:noFill/>
          <a:ln/>
        </p:spPr>
        <p:txBody>
          <a:bodyPr wrap="square" lIns="0" tIns="0" rIns="0" bIns="0" rtlCol="0" anchor="t"/>
          <a:lstStyle/>
          <a:p>
            <a:pPr>
              <a:lnSpc>
                <a:spcPts val="4480"/>
              </a:lnSpc>
            </a:pPr>
            <a:r>
              <a:rPr lang="en-US" sz="4379" spc="-24" dirty="0">
                <a:solidFill>
                  <a:srgbClr val="02594C"/>
                </a:solidFill>
                <a:latin typeface="Product Sans"/>
              </a:rPr>
              <a:t>Expo Living: Investment 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200" dirty="0"/>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5" name="Text 0">
            <a:extLst>
              <a:ext uri="{FF2B5EF4-FFF2-40B4-BE49-F238E27FC236}">
                <a16:creationId xmlns:a16="http://schemas.microsoft.com/office/drawing/2014/main" id="{E3AC8658-FDE5-7BF1-268E-4ABA1407043F}"/>
              </a:ext>
            </a:extLst>
          </p:cNvPr>
          <p:cNvSpPr/>
          <p:nvPr/>
        </p:nvSpPr>
        <p:spPr>
          <a:xfrm>
            <a:off x="649208" y="1499612"/>
            <a:ext cx="9894048" cy="1304290"/>
          </a:xfrm>
          <a:prstGeom prst="rect">
            <a:avLst/>
          </a:prstGeom>
          <a:noFill/>
          <a:ln/>
        </p:spPr>
        <p:txBody>
          <a:bodyPr wrap="square" lIns="0" tIns="0" rIns="0" bIns="0" rtlCol="0" anchor="t"/>
          <a:lstStyle/>
          <a:p>
            <a:pPr>
              <a:lnSpc>
                <a:spcPts val="4480"/>
              </a:lnSpc>
            </a:pPr>
            <a:r>
              <a:rPr lang="en-US" sz="3733" spc="-21" dirty="0">
                <a:solidFill>
                  <a:srgbClr val="D5B997"/>
                </a:solidFill>
                <a:latin typeface="Product Sans"/>
              </a:rPr>
              <a:t>Expo Living: </a:t>
            </a:r>
            <a:r>
              <a:rPr lang="en-US" sz="3733" spc="-21" dirty="0">
                <a:solidFill>
                  <a:schemeClr val="bg1"/>
                </a:solidFill>
                <a:latin typeface="Product Sans"/>
              </a:rPr>
              <a:t>An Overview</a:t>
            </a:r>
          </a:p>
        </p:txBody>
      </p:sp>
      <p:sp>
        <p:nvSpPr>
          <p:cNvPr id="17" name="Text 1">
            <a:extLst>
              <a:ext uri="{FF2B5EF4-FFF2-40B4-BE49-F238E27FC236}">
                <a16:creationId xmlns:a16="http://schemas.microsoft.com/office/drawing/2014/main" id="{44FB7B7A-E204-25AB-7174-AD9DD75B0FB0}"/>
              </a:ext>
            </a:extLst>
          </p:cNvPr>
          <p:cNvSpPr/>
          <p:nvPr/>
        </p:nvSpPr>
        <p:spPr>
          <a:xfrm>
            <a:off x="886707" y="2311400"/>
            <a:ext cx="4421364" cy="1304289"/>
          </a:xfrm>
          <a:prstGeom prst="rect">
            <a:avLst/>
          </a:prstGeom>
          <a:noFill/>
          <a:ln/>
        </p:spPr>
        <p:txBody>
          <a:bodyPr wrap="square" lIns="0" tIns="0" rIns="0" bIns="0" rtlCol="0" anchor="t"/>
          <a:lstStyle/>
          <a:p>
            <a:pPr algn="just">
              <a:lnSpc>
                <a:spcPts val="1900"/>
              </a:lnSpc>
            </a:pPr>
            <a:r>
              <a:rPr lang="en-US" sz="1667" dirty="0">
                <a:solidFill>
                  <a:schemeClr val="bg1"/>
                </a:solidFill>
                <a:latin typeface="Product Sans" panose="020B0604020202020204" charset="0"/>
                <a:ea typeface="Nobile" pitchFamily="34" charset="-122"/>
                <a:cs typeface="Nobile" pitchFamily="34" charset="-120"/>
              </a:rPr>
              <a:t>Nestled in Dubai South, Expo Living offers a strategic location near Expo City and Al Maktoum Airport. This vibrant community provides easy connectivity, lush green spaces, proximity to a metro station, and the world-class Expo Mall, creating an ideal environment for modern urban living.</a:t>
            </a:r>
            <a:endParaRPr lang="en-US" sz="1667" dirty="0">
              <a:solidFill>
                <a:schemeClr val="bg1"/>
              </a:solidFill>
              <a:latin typeface="Product Sans" panose="020B0604020202020204" charset="0"/>
            </a:endParaRPr>
          </a:p>
        </p:txBody>
      </p:sp>
      <p:sp>
        <p:nvSpPr>
          <p:cNvPr id="11" name="Text 0">
            <a:extLst>
              <a:ext uri="{FF2B5EF4-FFF2-40B4-BE49-F238E27FC236}">
                <a16:creationId xmlns:a16="http://schemas.microsoft.com/office/drawing/2014/main" id="{D253ACD8-E6D6-25B7-DCF5-0A54DF852BEF}"/>
              </a:ext>
            </a:extLst>
          </p:cNvPr>
          <p:cNvSpPr/>
          <p:nvPr/>
        </p:nvSpPr>
        <p:spPr>
          <a:xfrm>
            <a:off x="886622" y="4175712"/>
            <a:ext cx="5347494" cy="357225"/>
          </a:xfrm>
          <a:prstGeom prst="rect">
            <a:avLst/>
          </a:prstGeom>
          <a:noFill/>
          <a:ln/>
        </p:spPr>
        <p:txBody>
          <a:bodyPr wrap="square" lIns="0" tIns="0" rIns="0" bIns="0" rtlCol="0" anchor="t"/>
          <a:lstStyle/>
          <a:p>
            <a:pPr>
              <a:lnSpc>
                <a:spcPts val="2600"/>
              </a:lnSpc>
            </a:pPr>
            <a:r>
              <a:rPr lang="en-US" sz="1867" b="1" dirty="0">
                <a:solidFill>
                  <a:schemeClr val="bg1"/>
                </a:solidFill>
                <a:latin typeface="Product Sans" panose="020B0604020202020204" charset="0"/>
                <a:ea typeface="Inter Bold" pitchFamily="34" charset="-122"/>
                <a:cs typeface="Inter Bold" pitchFamily="34" charset="-120"/>
              </a:rPr>
              <a:t>Key Highlights &amp; Statistics</a:t>
            </a:r>
            <a:endParaRPr lang="en-US" sz="1867" dirty="0">
              <a:solidFill>
                <a:schemeClr val="bg1"/>
              </a:solidFill>
              <a:latin typeface="Product Sans" panose="020B0604020202020204" charset="0"/>
            </a:endParaRPr>
          </a:p>
        </p:txBody>
      </p:sp>
      <p:sp>
        <p:nvSpPr>
          <p:cNvPr id="18" name="Text 1">
            <a:extLst>
              <a:ext uri="{FF2B5EF4-FFF2-40B4-BE49-F238E27FC236}">
                <a16:creationId xmlns:a16="http://schemas.microsoft.com/office/drawing/2014/main" id="{0E9F2399-40B5-659B-F0A6-04F07B87FC72}"/>
              </a:ext>
            </a:extLst>
          </p:cNvPr>
          <p:cNvSpPr/>
          <p:nvPr/>
        </p:nvSpPr>
        <p:spPr>
          <a:xfrm>
            <a:off x="1183296" y="5062878"/>
            <a:ext cx="1336595"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454,747 sqm</a:t>
            </a:r>
            <a:endParaRPr lang="en-US" sz="1200" dirty="0">
              <a:solidFill>
                <a:schemeClr val="bg2">
                  <a:lumMod val="90000"/>
                </a:schemeClr>
              </a:solidFill>
              <a:latin typeface="Product Sans" panose="020B0604020202020204" charset="0"/>
            </a:endParaRPr>
          </a:p>
        </p:txBody>
      </p:sp>
      <p:sp>
        <p:nvSpPr>
          <p:cNvPr id="19" name="Text 2">
            <a:extLst>
              <a:ext uri="{FF2B5EF4-FFF2-40B4-BE49-F238E27FC236}">
                <a16:creationId xmlns:a16="http://schemas.microsoft.com/office/drawing/2014/main" id="{39347758-456F-362B-CC84-A3446F08C407}"/>
              </a:ext>
            </a:extLst>
          </p:cNvPr>
          <p:cNvSpPr/>
          <p:nvPr/>
        </p:nvSpPr>
        <p:spPr>
          <a:xfrm>
            <a:off x="1404516" y="5294097"/>
            <a:ext cx="910710" cy="182275"/>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Total community area </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38" name="Graphic 37" descr="Building with solid fill">
            <a:extLst>
              <a:ext uri="{FF2B5EF4-FFF2-40B4-BE49-F238E27FC236}">
                <a16:creationId xmlns:a16="http://schemas.microsoft.com/office/drawing/2014/main" id="{E3DF6F11-9DB8-C2FC-9885-F2DDD9D6BF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39661" y="4667865"/>
            <a:ext cx="324000" cy="324000"/>
          </a:xfrm>
          <a:prstGeom prst="rect">
            <a:avLst/>
          </a:prstGeom>
        </p:spPr>
      </p:pic>
      <p:sp>
        <p:nvSpPr>
          <p:cNvPr id="39" name="Text 1">
            <a:extLst>
              <a:ext uri="{FF2B5EF4-FFF2-40B4-BE49-F238E27FC236}">
                <a16:creationId xmlns:a16="http://schemas.microsoft.com/office/drawing/2014/main" id="{C079EE05-7777-9BAF-72D5-495FAE434F19}"/>
              </a:ext>
            </a:extLst>
          </p:cNvPr>
          <p:cNvSpPr/>
          <p:nvPr/>
        </p:nvSpPr>
        <p:spPr>
          <a:xfrm>
            <a:off x="3766631" y="5067793"/>
            <a:ext cx="674012"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357,000 sqm</a:t>
            </a:r>
            <a:endParaRPr lang="en-US" sz="1200" dirty="0">
              <a:solidFill>
                <a:schemeClr val="bg2">
                  <a:lumMod val="90000"/>
                </a:schemeClr>
              </a:solidFill>
              <a:latin typeface="Product Sans" panose="020B0604020202020204" charset="0"/>
            </a:endParaRPr>
          </a:p>
        </p:txBody>
      </p:sp>
      <p:sp>
        <p:nvSpPr>
          <p:cNvPr id="40" name="Text 2">
            <a:extLst>
              <a:ext uri="{FF2B5EF4-FFF2-40B4-BE49-F238E27FC236}">
                <a16:creationId xmlns:a16="http://schemas.microsoft.com/office/drawing/2014/main" id="{5D84A65E-F88E-0388-185A-21F42067E887}"/>
              </a:ext>
            </a:extLst>
          </p:cNvPr>
          <p:cNvSpPr/>
          <p:nvPr/>
        </p:nvSpPr>
        <p:spPr>
          <a:xfrm>
            <a:off x="3294685" y="5299012"/>
            <a:ext cx="1684516" cy="153969"/>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Residential space </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48" name="Graphic 47" descr="Upward trend with solid fill">
            <a:extLst>
              <a:ext uri="{FF2B5EF4-FFF2-40B4-BE49-F238E27FC236}">
                <a16:creationId xmlns:a16="http://schemas.microsoft.com/office/drawing/2014/main" id="{A7C62061-BB9B-9EA8-6F44-FCB57E7835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39675" y="5700250"/>
            <a:ext cx="324000" cy="324000"/>
          </a:xfrm>
          <a:prstGeom prst="rect">
            <a:avLst/>
          </a:prstGeom>
        </p:spPr>
      </p:pic>
      <p:sp>
        <p:nvSpPr>
          <p:cNvPr id="30" name="Text 1">
            <a:extLst>
              <a:ext uri="{FF2B5EF4-FFF2-40B4-BE49-F238E27FC236}">
                <a16:creationId xmlns:a16="http://schemas.microsoft.com/office/drawing/2014/main" id="{3AC37158-96E2-0A44-130F-D4018B7BBFC1}"/>
              </a:ext>
            </a:extLst>
          </p:cNvPr>
          <p:cNvSpPr/>
          <p:nvPr/>
        </p:nvSpPr>
        <p:spPr>
          <a:xfrm>
            <a:off x="1188211" y="6085435"/>
            <a:ext cx="1336595"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65,274 sqm</a:t>
            </a:r>
            <a:endParaRPr lang="en-US" sz="1200" dirty="0">
              <a:solidFill>
                <a:schemeClr val="bg2">
                  <a:lumMod val="90000"/>
                </a:schemeClr>
              </a:solidFill>
              <a:latin typeface="Product Sans" panose="020B0604020202020204" charset="0"/>
            </a:endParaRPr>
          </a:p>
        </p:txBody>
      </p:sp>
      <p:sp>
        <p:nvSpPr>
          <p:cNvPr id="31" name="Text 2">
            <a:extLst>
              <a:ext uri="{FF2B5EF4-FFF2-40B4-BE49-F238E27FC236}">
                <a16:creationId xmlns:a16="http://schemas.microsoft.com/office/drawing/2014/main" id="{86A7DE6E-E8B0-B207-C548-A51B3EB96090}"/>
              </a:ext>
            </a:extLst>
          </p:cNvPr>
          <p:cNvSpPr/>
          <p:nvPr/>
        </p:nvSpPr>
        <p:spPr>
          <a:xfrm>
            <a:off x="1409431" y="6316654"/>
            <a:ext cx="910710" cy="182275"/>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Size of Dubai Expo Mall </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sp>
        <p:nvSpPr>
          <p:cNvPr id="32" name="Text 1">
            <a:extLst>
              <a:ext uri="{FF2B5EF4-FFF2-40B4-BE49-F238E27FC236}">
                <a16:creationId xmlns:a16="http://schemas.microsoft.com/office/drawing/2014/main" id="{5D821C4F-176B-384D-735B-662094165E42}"/>
              </a:ext>
            </a:extLst>
          </p:cNvPr>
          <p:cNvSpPr/>
          <p:nvPr/>
        </p:nvSpPr>
        <p:spPr>
          <a:xfrm>
            <a:off x="3771546" y="6075600"/>
            <a:ext cx="674012" cy="167085"/>
          </a:xfrm>
          <a:prstGeom prst="rect">
            <a:avLst/>
          </a:prstGeom>
          <a:noFill/>
          <a:ln/>
        </p:spPr>
        <p:txBody>
          <a:bodyPr wrap="none" lIns="0" tIns="0" rIns="0" bIns="0" rtlCol="0" anchor="t"/>
          <a:lstStyle/>
          <a:p>
            <a:pPr algn="ctr">
              <a:lnSpc>
                <a:spcPts val="1300"/>
              </a:lnSpc>
            </a:pPr>
            <a:r>
              <a:rPr lang="en-US" sz="1200" b="1" dirty="0">
                <a:solidFill>
                  <a:schemeClr val="bg2">
                    <a:lumMod val="90000"/>
                  </a:schemeClr>
                </a:solidFill>
                <a:latin typeface="Product Sans" panose="020B0604020202020204" charset="0"/>
                <a:ea typeface="Inter Bold" pitchFamily="34" charset="-122"/>
                <a:cs typeface="Inter Bold" pitchFamily="34" charset="-120"/>
              </a:rPr>
              <a:t>40%</a:t>
            </a:r>
            <a:endParaRPr lang="en-US" sz="1200" dirty="0">
              <a:solidFill>
                <a:schemeClr val="bg2">
                  <a:lumMod val="90000"/>
                </a:schemeClr>
              </a:solidFill>
              <a:latin typeface="Product Sans" panose="020B0604020202020204" charset="0"/>
            </a:endParaRPr>
          </a:p>
        </p:txBody>
      </p:sp>
      <p:sp>
        <p:nvSpPr>
          <p:cNvPr id="33" name="Text 2">
            <a:extLst>
              <a:ext uri="{FF2B5EF4-FFF2-40B4-BE49-F238E27FC236}">
                <a16:creationId xmlns:a16="http://schemas.microsoft.com/office/drawing/2014/main" id="{006E0A28-9B36-03C3-A20C-1180EECD6994}"/>
              </a:ext>
            </a:extLst>
          </p:cNvPr>
          <p:cNvSpPr/>
          <p:nvPr/>
        </p:nvSpPr>
        <p:spPr>
          <a:xfrm>
            <a:off x="3299600" y="6306819"/>
            <a:ext cx="1684516" cy="153969"/>
          </a:xfrm>
          <a:prstGeom prst="rect">
            <a:avLst/>
          </a:prstGeom>
          <a:noFill/>
          <a:ln/>
        </p:spPr>
        <p:txBody>
          <a:bodyPr wrap="none" lIns="0" tIns="0" rIns="0" bIns="0" rtlCol="0" anchor="t"/>
          <a:lstStyle/>
          <a:p>
            <a:pPr algn="ctr">
              <a:lnSpc>
                <a:spcPts val="1333"/>
              </a:lnSpc>
            </a:pPr>
            <a:r>
              <a:rPr lang="en-US" sz="1067" dirty="0">
                <a:solidFill>
                  <a:schemeClr val="bg2">
                    <a:lumMod val="90000"/>
                  </a:schemeClr>
                </a:solidFill>
                <a:latin typeface="Product Sans" panose="020B0604020202020204" charset="0"/>
                <a:ea typeface="Inter" pitchFamily="34" charset="-122"/>
                <a:cs typeface="Inter" pitchFamily="34" charset="-120"/>
              </a:rPr>
              <a:t>Remarkable ROI</a:t>
            </a:r>
          </a:p>
          <a:p>
            <a:pPr algn="ctr">
              <a:lnSpc>
                <a:spcPts val="1333"/>
              </a:lnSpc>
            </a:pPr>
            <a:endParaRPr lang="en-US" sz="1067" dirty="0">
              <a:solidFill>
                <a:schemeClr val="bg2">
                  <a:lumMod val="90000"/>
                </a:schemeClr>
              </a:solidFill>
              <a:latin typeface="Product Sans" panose="020B0604020202020204" charset="0"/>
              <a:ea typeface="Inter" pitchFamily="34" charset="-122"/>
              <a:cs typeface="Inter" pitchFamily="34" charset="-120"/>
            </a:endParaRPr>
          </a:p>
        </p:txBody>
      </p:sp>
      <p:pic>
        <p:nvPicPr>
          <p:cNvPr id="37" name="Graphic 36" descr="Shopping bag with solid fill">
            <a:extLst>
              <a:ext uri="{FF2B5EF4-FFF2-40B4-BE49-F238E27FC236}">
                <a16:creationId xmlns:a16="http://schemas.microsoft.com/office/drawing/2014/main" id="{CF3913FD-189E-5D69-FBEF-1164475F195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691305" y="5700249"/>
            <a:ext cx="324000" cy="324000"/>
          </a:xfrm>
          <a:prstGeom prst="rect">
            <a:avLst/>
          </a:prstGeom>
        </p:spPr>
      </p:pic>
      <p:pic>
        <p:nvPicPr>
          <p:cNvPr id="16" name="Picture 15">
            <a:extLst>
              <a:ext uri="{FF2B5EF4-FFF2-40B4-BE49-F238E27FC236}">
                <a16:creationId xmlns:a16="http://schemas.microsoft.com/office/drawing/2014/main" id="{5F1EE4D7-4604-0DD2-FBEE-B09011025400}"/>
              </a:ext>
            </a:extLst>
          </p:cNvPr>
          <p:cNvPicPr>
            <a:picLocks noChangeAspect="1"/>
          </p:cNvPicPr>
          <p:nvPr/>
        </p:nvPicPr>
        <p:blipFill>
          <a:blip r:embed="rId10"/>
          <a:stretch>
            <a:fillRect/>
          </a:stretch>
        </p:blipFill>
        <p:spPr>
          <a:xfrm>
            <a:off x="5494389" y="2536479"/>
            <a:ext cx="6372382" cy="3692794"/>
          </a:xfrm>
          <a:prstGeom prst="rect">
            <a:avLst/>
          </a:prstGeom>
        </p:spPr>
      </p:pic>
      <p:pic>
        <p:nvPicPr>
          <p:cNvPr id="22" name="Graphic 21" descr="Compass with solid fill">
            <a:extLst>
              <a:ext uri="{FF2B5EF4-FFF2-40B4-BE49-F238E27FC236}">
                <a16:creationId xmlns:a16="http://schemas.microsoft.com/office/drawing/2014/main" id="{B86414D2-44B6-B741-BA3E-E077AC20C03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68520" y="4688680"/>
            <a:ext cx="324000" cy="324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4"/>
          </a:xfrm>
        </p:grpSpPr>
        <p:sp>
          <p:nvSpPr>
            <p:cNvPr id="3" name="Freeform 3"/>
            <p:cNvSpPr/>
            <p:nvPr/>
          </p:nvSpPr>
          <p:spPr>
            <a:xfrm>
              <a:off x="104471" y="75972"/>
              <a:ext cx="13467201" cy="9119994"/>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73C009B5-EF86-6ABC-6A42-862E7CB2AF06}"/>
              </a:ext>
            </a:extLst>
          </p:cNvPr>
          <p:cNvSpPr/>
          <p:nvPr/>
        </p:nvSpPr>
        <p:spPr>
          <a:xfrm>
            <a:off x="711200" y="1483281"/>
            <a:ext cx="3780393" cy="472519"/>
          </a:xfrm>
          <a:prstGeom prst="rect">
            <a:avLst/>
          </a:prstGeom>
          <a:noFill/>
          <a:ln/>
        </p:spPr>
        <p:txBody>
          <a:bodyPr wrap="none" lIns="0" tIns="0" rIns="0" bIns="0" rtlCol="0" anchor="t"/>
          <a:lstStyle/>
          <a:p>
            <a:pPr>
              <a:lnSpc>
                <a:spcPts val="3700"/>
              </a:lnSpc>
            </a:pPr>
            <a:r>
              <a:rPr lang="en-US" sz="3733" spc="-21" dirty="0">
                <a:solidFill>
                  <a:srgbClr val="D5B997"/>
                </a:solidFill>
                <a:latin typeface="Product Sans"/>
              </a:rPr>
              <a:t>Location and Connectivity</a:t>
            </a:r>
          </a:p>
        </p:txBody>
      </p:sp>
      <p:sp>
        <p:nvSpPr>
          <p:cNvPr id="18" name="Text 1">
            <a:extLst>
              <a:ext uri="{FF2B5EF4-FFF2-40B4-BE49-F238E27FC236}">
                <a16:creationId xmlns:a16="http://schemas.microsoft.com/office/drawing/2014/main" id="{F2DBDFB8-9BF8-8BC5-3296-71C9B26E4537}"/>
              </a:ext>
            </a:extLst>
          </p:cNvPr>
          <p:cNvSpPr/>
          <p:nvPr/>
        </p:nvSpPr>
        <p:spPr>
          <a:xfrm>
            <a:off x="965200" y="2194353"/>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cs typeface="Fraunces Extra Bold" pitchFamily="34" charset="-120"/>
              </a:rPr>
              <a:t>Prime Location</a:t>
            </a:r>
            <a:endParaRPr lang="en-US" sz="1600" dirty="0">
              <a:solidFill>
                <a:schemeClr val="bg1"/>
              </a:solidFill>
              <a:latin typeface="Product Sans" panose="020B0604020202020204" charset="0"/>
            </a:endParaRPr>
          </a:p>
        </p:txBody>
      </p:sp>
      <p:sp>
        <p:nvSpPr>
          <p:cNvPr id="19" name="Text 2">
            <a:extLst>
              <a:ext uri="{FF2B5EF4-FFF2-40B4-BE49-F238E27FC236}">
                <a16:creationId xmlns:a16="http://schemas.microsoft.com/office/drawing/2014/main" id="{10907202-9CE0-5EFF-AB15-AA8957BADA6E}"/>
              </a:ext>
            </a:extLst>
          </p:cNvPr>
          <p:cNvSpPr/>
          <p:nvPr/>
        </p:nvSpPr>
        <p:spPr>
          <a:xfrm>
            <a:off x="965201" y="2521299"/>
            <a:ext cx="4085915" cy="725805"/>
          </a:xfrm>
          <a:prstGeom prst="rect">
            <a:avLst/>
          </a:prstGeom>
          <a:noFill/>
          <a:ln/>
        </p:spPr>
        <p:txBody>
          <a:bodyPr wrap="square" lIns="0" tIns="0" rIns="0" bIns="0" rtlCol="0" anchor="t"/>
          <a:lstStyle/>
          <a:p>
            <a:pPr algn="just">
              <a:lnSpc>
                <a:spcPts val="1900"/>
              </a:lnSpc>
            </a:pPr>
            <a:r>
              <a:rPr lang="en-US" sz="1333" dirty="0">
                <a:solidFill>
                  <a:schemeClr val="bg1"/>
                </a:solidFill>
                <a:latin typeface="Product Sans" panose="020B0604020202020204" charset="0"/>
                <a:ea typeface="Nobile" pitchFamily="34" charset="-122"/>
                <a:cs typeface="Nobile" pitchFamily="34" charset="-120"/>
              </a:rPr>
              <a:t>Strategically positioned in Dubai South, The Expo Living community offers unparalleled proximity to Expo City, Al Maktoum International Airport, and key urban amenities. Its prime location ensures seamless connectivity, providing residents with convenient access to world-class infrastructure and dynamic metropolitan experiences. </a:t>
            </a:r>
            <a:endParaRPr lang="en-US" sz="1333" dirty="0">
              <a:solidFill>
                <a:schemeClr val="bg1"/>
              </a:solidFill>
              <a:latin typeface="Product Sans" panose="020B0604020202020204" charset="0"/>
            </a:endParaRPr>
          </a:p>
        </p:txBody>
      </p:sp>
      <p:sp>
        <p:nvSpPr>
          <p:cNvPr id="45" name="Text 1">
            <a:extLst>
              <a:ext uri="{FF2B5EF4-FFF2-40B4-BE49-F238E27FC236}">
                <a16:creationId xmlns:a16="http://schemas.microsoft.com/office/drawing/2014/main" id="{4CA25EBF-154A-66C2-79C8-466495A9A7BC}"/>
              </a:ext>
            </a:extLst>
          </p:cNvPr>
          <p:cNvSpPr/>
          <p:nvPr/>
        </p:nvSpPr>
        <p:spPr>
          <a:xfrm>
            <a:off x="2446592" y="4807010"/>
            <a:ext cx="940937" cy="220346"/>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15 Mins</a:t>
            </a:r>
            <a:endParaRPr lang="en-US" sz="1200" dirty="0">
              <a:solidFill>
                <a:schemeClr val="bg1"/>
              </a:solidFill>
              <a:latin typeface="Product Sans" panose="020B0604020202020204" charset="0"/>
            </a:endParaRPr>
          </a:p>
        </p:txBody>
      </p:sp>
      <p:sp>
        <p:nvSpPr>
          <p:cNvPr id="46" name="Text 2">
            <a:extLst>
              <a:ext uri="{FF2B5EF4-FFF2-40B4-BE49-F238E27FC236}">
                <a16:creationId xmlns:a16="http://schemas.microsoft.com/office/drawing/2014/main" id="{FCAB8FAF-6657-2A50-0CCE-CFD1D751BCE1}"/>
              </a:ext>
            </a:extLst>
          </p:cNvPr>
          <p:cNvSpPr/>
          <p:nvPr/>
        </p:nvSpPr>
        <p:spPr>
          <a:xfrm>
            <a:off x="2344993" y="5114984"/>
            <a:ext cx="1425171"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Drive to Dubai Marina</a:t>
            </a:r>
            <a:endParaRPr lang="en-US" sz="1067" dirty="0">
              <a:solidFill>
                <a:schemeClr val="bg1"/>
              </a:solidFill>
              <a:latin typeface="Product Sans" panose="020B0604020202020204" charset="0"/>
            </a:endParaRPr>
          </a:p>
        </p:txBody>
      </p:sp>
      <p:sp>
        <p:nvSpPr>
          <p:cNvPr id="48" name="Text 3">
            <a:extLst>
              <a:ext uri="{FF2B5EF4-FFF2-40B4-BE49-F238E27FC236}">
                <a16:creationId xmlns:a16="http://schemas.microsoft.com/office/drawing/2014/main" id="{632DEA68-EB37-F74A-1255-3855E5687D4C}"/>
              </a:ext>
            </a:extLst>
          </p:cNvPr>
          <p:cNvSpPr/>
          <p:nvPr/>
        </p:nvSpPr>
        <p:spPr>
          <a:xfrm>
            <a:off x="3983704" y="4781768"/>
            <a:ext cx="1130611" cy="220347"/>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5 Mins</a:t>
            </a:r>
            <a:endParaRPr lang="en-US" sz="1200" dirty="0">
              <a:solidFill>
                <a:schemeClr val="bg1"/>
              </a:solidFill>
              <a:latin typeface="Product Sans" panose="020B0604020202020204" charset="0"/>
            </a:endParaRPr>
          </a:p>
        </p:txBody>
      </p:sp>
      <p:sp>
        <p:nvSpPr>
          <p:cNvPr id="49" name="Text 4">
            <a:extLst>
              <a:ext uri="{FF2B5EF4-FFF2-40B4-BE49-F238E27FC236}">
                <a16:creationId xmlns:a16="http://schemas.microsoft.com/office/drawing/2014/main" id="{B3976EE2-90C5-51A9-C82A-3914566B3E4A}"/>
              </a:ext>
            </a:extLst>
          </p:cNvPr>
          <p:cNvSpPr/>
          <p:nvPr/>
        </p:nvSpPr>
        <p:spPr>
          <a:xfrm>
            <a:off x="3780505" y="5105618"/>
            <a:ext cx="1425171" cy="602218"/>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Walking distance to </a:t>
            </a:r>
            <a:br>
              <a:rPr lang="en-US" sz="1067" dirty="0">
                <a:solidFill>
                  <a:schemeClr val="bg1"/>
                </a:solidFill>
                <a:latin typeface="Product Sans" panose="020B0604020202020204" charset="0"/>
                <a:ea typeface="Inter" pitchFamily="34" charset="-122"/>
                <a:cs typeface="Inter" pitchFamily="34" charset="-120"/>
              </a:rPr>
            </a:br>
            <a:r>
              <a:rPr lang="en-US" sz="1067" dirty="0">
                <a:solidFill>
                  <a:schemeClr val="bg1"/>
                </a:solidFill>
                <a:latin typeface="Product Sans" panose="020B0604020202020204" charset="0"/>
                <a:ea typeface="Inter" pitchFamily="34" charset="-122"/>
                <a:cs typeface="Inter" pitchFamily="34" charset="-120"/>
              </a:rPr>
              <a:t>Expo City</a:t>
            </a:r>
            <a:endParaRPr lang="en-US" sz="1067" dirty="0">
              <a:solidFill>
                <a:schemeClr val="bg1"/>
              </a:solidFill>
              <a:latin typeface="Product Sans" panose="020B0604020202020204" charset="0"/>
            </a:endParaRPr>
          </a:p>
        </p:txBody>
      </p:sp>
      <p:sp>
        <p:nvSpPr>
          <p:cNvPr id="51" name="Text 5">
            <a:extLst>
              <a:ext uri="{FF2B5EF4-FFF2-40B4-BE49-F238E27FC236}">
                <a16:creationId xmlns:a16="http://schemas.microsoft.com/office/drawing/2014/main" id="{39C8D1E0-4341-48FC-5275-4A42C32BBCE8}"/>
              </a:ext>
            </a:extLst>
          </p:cNvPr>
          <p:cNvSpPr/>
          <p:nvPr/>
        </p:nvSpPr>
        <p:spPr>
          <a:xfrm>
            <a:off x="935704" y="4791134"/>
            <a:ext cx="1130611" cy="236221"/>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10 Mins</a:t>
            </a:r>
            <a:endParaRPr lang="en-US" sz="1200" dirty="0">
              <a:solidFill>
                <a:schemeClr val="bg1"/>
              </a:solidFill>
              <a:latin typeface="Product Sans" panose="020B0604020202020204" charset="0"/>
            </a:endParaRPr>
          </a:p>
        </p:txBody>
      </p:sp>
      <p:sp>
        <p:nvSpPr>
          <p:cNvPr id="52" name="Text 6">
            <a:extLst>
              <a:ext uri="{FF2B5EF4-FFF2-40B4-BE49-F238E27FC236}">
                <a16:creationId xmlns:a16="http://schemas.microsoft.com/office/drawing/2014/main" id="{B41E5F61-80BD-E746-6602-8FD849617D9F}"/>
              </a:ext>
            </a:extLst>
          </p:cNvPr>
          <p:cNvSpPr/>
          <p:nvPr/>
        </p:nvSpPr>
        <p:spPr>
          <a:xfrm>
            <a:off x="834104" y="5064184"/>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Al Maktoum International Airport</a:t>
            </a:r>
            <a:endParaRPr lang="en-US" sz="1067" dirty="0">
              <a:solidFill>
                <a:schemeClr val="bg1"/>
              </a:solidFill>
              <a:latin typeface="Product Sans" panose="020B0604020202020204" charset="0"/>
            </a:endParaRPr>
          </a:p>
        </p:txBody>
      </p:sp>
      <p:sp>
        <p:nvSpPr>
          <p:cNvPr id="17" name="Text 1">
            <a:extLst>
              <a:ext uri="{FF2B5EF4-FFF2-40B4-BE49-F238E27FC236}">
                <a16:creationId xmlns:a16="http://schemas.microsoft.com/office/drawing/2014/main" id="{C2A26E36-03EE-2F05-74EE-A40C8B845EBD}"/>
              </a:ext>
            </a:extLst>
          </p:cNvPr>
          <p:cNvSpPr/>
          <p:nvPr/>
        </p:nvSpPr>
        <p:spPr>
          <a:xfrm>
            <a:off x="970115" y="4131303"/>
            <a:ext cx="1890157" cy="236220"/>
          </a:xfrm>
          <a:prstGeom prst="rect">
            <a:avLst/>
          </a:prstGeom>
          <a:noFill/>
          <a:ln/>
        </p:spPr>
        <p:txBody>
          <a:bodyPr wrap="none" lIns="0" tIns="0" rIns="0" bIns="0" rtlCol="0" anchor="t"/>
          <a:lstStyle/>
          <a:p>
            <a:pPr>
              <a:lnSpc>
                <a:spcPts val="1833"/>
              </a:lnSpc>
            </a:pPr>
            <a:r>
              <a:rPr lang="en-US" sz="1600" b="1" dirty="0">
                <a:solidFill>
                  <a:schemeClr val="bg1"/>
                </a:solidFill>
                <a:latin typeface="Product Sans" panose="020B0604020202020204" charset="0"/>
                <a:ea typeface="Fraunces Extra Bold" pitchFamily="34" charset="-122"/>
              </a:rPr>
              <a:t>Key Landmarks</a:t>
            </a:r>
            <a:endParaRPr lang="en-US" sz="1600" dirty="0">
              <a:solidFill>
                <a:schemeClr val="bg1"/>
              </a:solidFill>
              <a:latin typeface="Product Sans" panose="020B0604020202020204" charset="0"/>
            </a:endParaRPr>
          </a:p>
        </p:txBody>
      </p:sp>
      <p:pic>
        <p:nvPicPr>
          <p:cNvPr id="22" name="Graphic 21" descr="Take Off with solid fill">
            <a:extLst>
              <a:ext uri="{FF2B5EF4-FFF2-40B4-BE49-F238E27FC236}">
                <a16:creationId xmlns:a16="http://schemas.microsoft.com/office/drawing/2014/main" id="{3475BD69-D1E5-CC1E-8351-FF4728B43E0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47025" y="4505633"/>
            <a:ext cx="324000" cy="324000"/>
          </a:xfrm>
          <a:prstGeom prst="rect">
            <a:avLst/>
          </a:prstGeom>
        </p:spPr>
      </p:pic>
      <p:sp>
        <p:nvSpPr>
          <p:cNvPr id="30" name="Text 5">
            <a:extLst>
              <a:ext uri="{FF2B5EF4-FFF2-40B4-BE49-F238E27FC236}">
                <a16:creationId xmlns:a16="http://schemas.microsoft.com/office/drawing/2014/main" id="{AA4C768B-447E-02F9-B916-A321E29B9997}"/>
              </a:ext>
            </a:extLst>
          </p:cNvPr>
          <p:cNvSpPr/>
          <p:nvPr/>
        </p:nvSpPr>
        <p:spPr>
          <a:xfrm>
            <a:off x="1697366" y="5828431"/>
            <a:ext cx="1130611" cy="236221"/>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3-4 Landscaped Parks</a:t>
            </a:r>
            <a:endParaRPr lang="en-US" sz="1200" dirty="0">
              <a:solidFill>
                <a:schemeClr val="bg1"/>
              </a:solidFill>
              <a:latin typeface="Product Sans" panose="020B0604020202020204" charset="0"/>
            </a:endParaRPr>
          </a:p>
        </p:txBody>
      </p:sp>
      <p:sp>
        <p:nvSpPr>
          <p:cNvPr id="32" name="Text 6">
            <a:extLst>
              <a:ext uri="{FF2B5EF4-FFF2-40B4-BE49-F238E27FC236}">
                <a16:creationId xmlns:a16="http://schemas.microsoft.com/office/drawing/2014/main" id="{4C6F9A6B-0A39-2D59-23DB-41D4DCF44933}"/>
              </a:ext>
            </a:extLst>
          </p:cNvPr>
          <p:cNvSpPr/>
          <p:nvPr/>
        </p:nvSpPr>
        <p:spPr>
          <a:xfrm>
            <a:off x="1595766" y="6101481"/>
            <a:ext cx="1275298" cy="526733"/>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Withing Expo Living</a:t>
            </a:r>
            <a:endParaRPr lang="en-US" sz="1067" dirty="0">
              <a:solidFill>
                <a:schemeClr val="bg1"/>
              </a:solidFill>
              <a:latin typeface="Product Sans" panose="020B0604020202020204" charset="0"/>
            </a:endParaRPr>
          </a:p>
        </p:txBody>
      </p:sp>
      <p:pic>
        <p:nvPicPr>
          <p:cNvPr id="39" name="Graphic 38" descr="Hospital with solid fill">
            <a:extLst>
              <a:ext uri="{FF2B5EF4-FFF2-40B4-BE49-F238E27FC236}">
                <a16:creationId xmlns:a16="http://schemas.microsoft.com/office/drawing/2014/main" id="{5A2B6526-A036-363C-D900-80A48A7E76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92366" y="4480707"/>
            <a:ext cx="324000" cy="324000"/>
          </a:xfrm>
          <a:prstGeom prst="rect">
            <a:avLst/>
          </a:prstGeom>
        </p:spPr>
      </p:pic>
      <p:sp>
        <p:nvSpPr>
          <p:cNvPr id="40" name="Text 1">
            <a:extLst>
              <a:ext uri="{FF2B5EF4-FFF2-40B4-BE49-F238E27FC236}">
                <a16:creationId xmlns:a16="http://schemas.microsoft.com/office/drawing/2014/main" id="{F7C3611B-F50B-8538-4229-94C7BC3215A0}"/>
              </a:ext>
            </a:extLst>
          </p:cNvPr>
          <p:cNvSpPr/>
          <p:nvPr/>
        </p:nvSpPr>
        <p:spPr>
          <a:xfrm>
            <a:off x="3381680" y="5829559"/>
            <a:ext cx="940937" cy="220346"/>
          </a:xfrm>
          <a:prstGeom prst="rect">
            <a:avLst/>
          </a:prstGeom>
          <a:noFill/>
          <a:ln/>
        </p:spPr>
        <p:txBody>
          <a:bodyPr wrap="none" lIns="0" tIns="0" rIns="0" bIns="0" rtlCol="0" anchor="t"/>
          <a:lstStyle/>
          <a:p>
            <a:pPr algn="ctr">
              <a:lnSpc>
                <a:spcPts val="2000"/>
              </a:lnSpc>
            </a:pPr>
            <a:r>
              <a:rPr lang="en-US" sz="1200" b="1" dirty="0">
                <a:solidFill>
                  <a:schemeClr val="bg1"/>
                </a:solidFill>
                <a:latin typeface="Product Sans" panose="020B0604020202020204" charset="0"/>
                <a:ea typeface="Inter Bold" pitchFamily="34" charset="-122"/>
                <a:cs typeface="Inter Bold" pitchFamily="34" charset="-120"/>
              </a:rPr>
              <a:t>15 Mins</a:t>
            </a:r>
            <a:endParaRPr lang="en-US" sz="1200" dirty="0">
              <a:solidFill>
                <a:schemeClr val="bg1"/>
              </a:solidFill>
              <a:latin typeface="Product Sans" panose="020B0604020202020204" charset="0"/>
            </a:endParaRPr>
          </a:p>
        </p:txBody>
      </p:sp>
      <p:sp>
        <p:nvSpPr>
          <p:cNvPr id="41" name="Text 2">
            <a:extLst>
              <a:ext uri="{FF2B5EF4-FFF2-40B4-BE49-F238E27FC236}">
                <a16:creationId xmlns:a16="http://schemas.microsoft.com/office/drawing/2014/main" id="{857A6DE1-A9D1-D84C-F99C-F14B87441C31}"/>
              </a:ext>
            </a:extLst>
          </p:cNvPr>
          <p:cNvSpPr/>
          <p:nvPr/>
        </p:nvSpPr>
        <p:spPr>
          <a:xfrm>
            <a:off x="3235837" y="6137534"/>
            <a:ext cx="1275299" cy="220346"/>
          </a:xfrm>
          <a:prstGeom prst="rect">
            <a:avLst/>
          </a:prstGeom>
          <a:noFill/>
          <a:ln/>
        </p:spPr>
        <p:txBody>
          <a:bodyPr wrap="square" lIns="0" tIns="0" rIns="0" bIns="0" rtlCol="0" anchor="t"/>
          <a:lstStyle/>
          <a:p>
            <a:pPr algn="ctr"/>
            <a:r>
              <a:rPr lang="en-US" sz="1067" dirty="0">
                <a:solidFill>
                  <a:schemeClr val="bg1"/>
                </a:solidFill>
                <a:latin typeface="Product Sans" panose="020B0604020202020204" charset="0"/>
                <a:ea typeface="Inter" pitchFamily="34" charset="-122"/>
                <a:cs typeface="Inter" pitchFamily="34" charset="-120"/>
              </a:rPr>
              <a:t>Dubai Metro</a:t>
            </a:r>
            <a:endParaRPr lang="en-US" sz="1067" dirty="0">
              <a:solidFill>
                <a:schemeClr val="bg1"/>
              </a:solidFill>
              <a:latin typeface="Product Sans" panose="020B0604020202020204" charset="0"/>
            </a:endParaRPr>
          </a:p>
        </p:txBody>
      </p:sp>
      <p:pic>
        <p:nvPicPr>
          <p:cNvPr id="43" name="Graphic 42" descr="City with solid fill">
            <a:extLst>
              <a:ext uri="{FF2B5EF4-FFF2-40B4-BE49-F238E27FC236}">
                <a16:creationId xmlns:a16="http://schemas.microsoft.com/office/drawing/2014/main" id="{A0592FE7-F31E-69D0-4C1F-0AB3AD5BFC1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85188" y="4480700"/>
            <a:ext cx="324000" cy="324000"/>
          </a:xfrm>
          <a:prstGeom prst="rect">
            <a:avLst/>
          </a:prstGeom>
        </p:spPr>
      </p:pic>
      <p:pic>
        <p:nvPicPr>
          <p:cNvPr id="16" name="Picture 15">
            <a:extLst>
              <a:ext uri="{FF2B5EF4-FFF2-40B4-BE49-F238E27FC236}">
                <a16:creationId xmlns:a16="http://schemas.microsoft.com/office/drawing/2014/main" id="{2830EAF3-0CDC-852B-0FEC-CD6D431AC75C}"/>
              </a:ext>
            </a:extLst>
          </p:cNvPr>
          <p:cNvPicPr>
            <a:picLocks noChangeAspect="1"/>
          </p:cNvPicPr>
          <p:nvPr/>
        </p:nvPicPr>
        <p:blipFill>
          <a:blip r:embed="rId10"/>
          <a:stretch>
            <a:fillRect/>
          </a:stretch>
        </p:blipFill>
        <p:spPr>
          <a:xfrm>
            <a:off x="5439281" y="2228145"/>
            <a:ext cx="6454800" cy="4225351"/>
          </a:xfrm>
          <a:prstGeom prst="rect">
            <a:avLst/>
          </a:prstGeom>
        </p:spPr>
      </p:pic>
      <p:pic>
        <p:nvPicPr>
          <p:cNvPr id="23" name="Graphic 22" descr="Streetcar with solid fill">
            <a:extLst>
              <a:ext uri="{FF2B5EF4-FFF2-40B4-BE49-F238E27FC236}">
                <a16:creationId xmlns:a16="http://schemas.microsoft.com/office/drawing/2014/main" id="{D30DE249-EC11-C3C5-516B-57956E42C8F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683884" y="5541590"/>
            <a:ext cx="324000" cy="324000"/>
          </a:xfrm>
          <a:prstGeom prst="rect">
            <a:avLst/>
          </a:prstGeom>
        </p:spPr>
      </p:pic>
      <p:pic>
        <p:nvPicPr>
          <p:cNvPr id="25" name="Graphic 24" descr="Deciduous tree with solid fill">
            <a:extLst>
              <a:ext uri="{FF2B5EF4-FFF2-40B4-BE49-F238E27FC236}">
                <a16:creationId xmlns:a16="http://schemas.microsoft.com/office/drawing/2014/main" id="{BF1F2801-7CB1-4F37-192D-0F7F12E79CD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107316" y="5510056"/>
            <a:ext cx="324000" cy="324000"/>
          </a:xfrm>
          <a:prstGeom prst="rect">
            <a:avLst/>
          </a:prstGeom>
        </p:spPr>
      </p:pic>
    </p:spTree>
    <p:extLst>
      <p:ext uri="{BB962C8B-B14F-4D97-AF65-F5344CB8AC3E}">
        <p14:creationId xmlns:p14="http://schemas.microsoft.com/office/powerpoint/2010/main" val="3054282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1900238F-1D66-DE16-177C-13BF0E6D932C}"/>
              </a:ext>
            </a:extLst>
          </p:cNvPr>
          <p:cNvSpPr/>
          <p:nvPr/>
        </p:nvSpPr>
        <p:spPr>
          <a:xfrm>
            <a:off x="711200" y="1498600"/>
            <a:ext cx="3242389" cy="405289"/>
          </a:xfrm>
          <a:prstGeom prst="rect">
            <a:avLst/>
          </a:prstGeom>
          <a:noFill/>
          <a:ln/>
        </p:spPr>
        <p:txBody>
          <a:bodyPr wrap="none" lIns="0" tIns="0" rIns="0" bIns="0" rtlCol="0" anchor="t"/>
          <a:lstStyle/>
          <a:p>
            <a:pPr>
              <a:lnSpc>
                <a:spcPts val="3167"/>
              </a:lnSpc>
            </a:pPr>
            <a:r>
              <a:rPr lang="en-US" sz="3733" spc="-21" dirty="0">
                <a:solidFill>
                  <a:srgbClr val="D5B997"/>
                </a:solidFill>
                <a:latin typeface="Product Sans" panose="020B0604020202020204" charset="0"/>
              </a:rPr>
              <a:t>Expo Living: </a:t>
            </a:r>
            <a:r>
              <a:rPr lang="en-US" sz="3733" spc="-21" dirty="0">
                <a:solidFill>
                  <a:schemeClr val="bg1"/>
                </a:solidFill>
                <a:latin typeface="Product Sans" panose="020B0604020202020204" charset="0"/>
              </a:rPr>
              <a:t>Tailored Spaces for Every Lifestyle</a:t>
            </a:r>
          </a:p>
          <a:p>
            <a:pPr>
              <a:lnSpc>
                <a:spcPts val="3167"/>
              </a:lnSpc>
            </a:pPr>
            <a:endParaRPr lang="en-US" sz="3733" spc="-21" dirty="0">
              <a:solidFill>
                <a:schemeClr val="bg1"/>
              </a:solidFill>
              <a:latin typeface="Product Sans" panose="020B0604020202020204" charset="0"/>
            </a:endParaRPr>
          </a:p>
        </p:txBody>
      </p:sp>
      <p:sp>
        <p:nvSpPr>
          <p:cNvPr id="15" name="Text 2">
            <a:extLst>
              <a:ext uri="{FF2B5EF4-FFF2-40B4-BE49-F238E27FC236}">
                <a16:creationId xmlns:a16="http://schemas.microsoft.com/office/drawing/2014/main" id="{B79D6607-AC8D-FE6A-378B-1EFE05E74134}"/>
              </a:ext>
            </a:extLst>
          </p:cNvPr>
          <p:cNvSpPr/>
          <p:nvPr/>
        </p:nvSpPr>
        <p:spPr>
          <a:xfrm>
            <a:off x="926524" y="2225858"/>
            <a:ext cx="10530749" cy="725805"/>
          </a:xfrm>
          <a:prstGeom prst="rect">
            <a:avLst/>
          </a:prstGeom>
          <a:noFill/>
          <a:ln/>
        </p:spPr>
        <p:txBody>
          <a:bodyPr wrap="square" lIns="0" tIns="0" rIns="0" bIns="0" rtlCol="0" anchor="t"/>
          <a:lstStyle/>
          <a:p>
            <a:pPr marL="0" indent="0">
              <a:buNone/>
            </a:pPr>
            <a:r>
              <a:rPr lang="en-US" b="1" dirty="0">
                <a:solidFill>
                  <a:schemeClr val="bg1"/>
                </a:solidFill>
                <a:latin typeface="Product Sans" panose="020B0604020202020204"/>
                <a:ea typeface="Inter" pitchFamily="34" charset="-122"/>
                <a:cs typeface="Inter" pitchFamily="34" charset="-120"/>
              </a:rPr>
              <a:t>Discover the epitome of modern living in Dubai’s Expo community</a:t>
            </a:r>
            <a:endParaRPr lang="en-US" b="1" dirty="0">
              <a:solidFill>
                <a:schemeClr val="bg1"/>
              </a:solidFill>
              <a:latin typeface="Product Sans" panose="020B0604020202020204"/>
            </a:endParaRPr>
          </a:p>
        </p:txBody>
      </p:sp>
      <p:sp>
        <p:nvSpPr>
          <p:cNvPr id="16" name="Text 1">
            <a:extLst>
              <a:ext uri="{FF2B5EF4-FFF2-40B4-BE49-F238E27FC236}">
                <a16:creationId xmlns:a16="http://schemas.microsoft.com/office/drawing/2014/main" id="{76E57BA2-7CBC-177A-4AE7-8552C1CED696}"/>
              </a:ext>
            </a:extLst>
          </p:cNvPr>
          <p:cNvSpPr/>
          <p:nvPr/>
        </p:nvSpPr>
        <p:spPr>
          <a:xfrm>
            <a:off x="2391704" y="2725750"/>
            <a:ext cx="3695700" cy="354330"/>
          </a:xfrm>
          <a:prstGeom prst="rect">
            <a:avLst/>
          </a:prstGeom>
          <a:noFill/>
          <a:ln/>
        </p:spPr>
        <p:txBody>
          <a:bodyPr wrap="none" lIns="0" tIns="0" rIns="0" bIns="0" rtlCol="0" anchor="t"/>
          <a:lstStyle/>
          <a:p>
            <a:pPr marL="0" indent="0">
              <a:lnSpc>
                <a:spcPts val="2750"/>
              </a:lnSpc>
              <a:buNone/>
            </a:pPr>
            <a:r>
              <a:rPr lang="en-US" sz="1600" b="1" dirty="0">
                <a:solidFill>
                  <a:schemeClr val="bg1"/>
                </a:solidFill>
                <a:latin typeface="Product Sans" panose="020B0604020202020204"/>
                <a:ea typeface="Inter Bold" pitchFamily="34" charset="-122"/>
                <a:cs typeface="Inter Bold" pitchFamily="34" charset="-120"/>
              </a:rPr>
              <a:t>1 Bedroom Apartments</a:t>
            </a:r>
          </a:p>
        </p:txBody>
      </p:sp>
      <p:sp>
        <p:nvSpPr>
          <p:cNvPr id="17" name="Text 2">
            <a:extLst>
              <a:ext uri="{FF2B5EF4-FFF2-40B4-BE49-F238E27FC236}">
                <a16:creationId xmlns:a16="http://schemas.microsoft.com/office/drawing/2014/main" id="{172D31BE-05A6-789E-5609-ED79F05F04FE}"/>
              </a:ext>
            </a:extLst>
          </p:cNvPr>
          <p:cNvSpPr/>
          <p:nvPr/>
        </p:nvSpPr>
        <p:spPr>
          <a:xfrm>
            <a:off x="941271" y="5464223"/>
            <a:ext cx="4809885" cy="1349541"/>
          </a:xfrm>
          <a:prstGeom prst="rect">
            <a:avLst/>
          </a:prstGeom>
          <a:noFill/>
          <a:ln/>
        </p:spPr>
        <p:txBody>
          <a:bodyPr wrap="square" lIns="0" tIns="0" rIns="0" bIns="0" rtlCol="0" anchor="t"/>
          <a:lstStyle/>
          <a:p>
            <a:pPr algn="ctr"/>
            <a:r>
              <a:rPr lang="en-US" sz="1600" dirty="0">
                <a:solidFill>
                  <a:schemeClr val="bg1"/>
                </a:solidFill>
                <a:latin typeface="Product Sans" panose="020B0604020202020204"/>
                <a:ea typeface="Inter" pitchFamily="34" charset="-122"/>
                <a:cs typeface="Inter" pitchFamily="34" charset="-120"/>
              </a:rPr>
              <a:t>Perfect for young professionals and couples, featuring spacious living areas enhanced with smart home features. Each unit offers stunning city views from private balconies, creating an ideal urban sanctuary.</a:t>
            </a:r>
            <a:endParaRPr lang="en-US" sz="1600" dirty="0"/>
          </a:p>
          <a:p>
            <a:pPr marL="285750" indent="-285750">
              <a:buFont typeface="Arial" panose="020B0604020202020204" pitchFamily="34" charset="0"/>
              <a:buChar char="•"/>
            </a:pPr>
            <a:endParaRPr lang="en-US" sz="1600" dirty="0"/>
          </a:p>
          <a:p>
            <a:pPr marL="0" indent="0">
              <a:buNone/>
            </a:pPr>
            <a:br>
              <a:rPr lang="en-US" sz="1600" dirty="0">
                <a:solidFill>
                  <a:schemeClr val="bg1"/>
                </a:solidFill>
                <a:latin typeface="Product Sans" panose="020B0604020202020204"/>
                <a:ea typeface="Inter" pitchFamily="34" charset="-122"/>
                <a:cs typeface="Inter" pitchFamily="34" charset="-120"/>
              </a:rPr>
            </a:br>
            <a:endParaRPr lang="en-US" sz="1600" dirty="0">
              <a:solidFill>
                <a:schemeClr val="bg1"/>
              </a:solidFill>
              <a:latin typeface="Product Sans" panose="020B0604020202020204"/>
            </a:endParaRPr>
          </a:p>
        </p:txBody>
      </p:sp>
      <p:cxnSp>
        <p:nvCxnSpPr>
          <p:cNvPr id="27" name="Straight Connector 26">
            <a:extLst>
              <a:ext uri="{FF2B5EF4-FFF2-40B4-BE49-F238E27FC236}">
                <a16:creationId xmlns:a16="http://schemas.microsoft.com/office/drawing/2014/main" id="{2DDE2832-47C8-B5BF-EB8E-F2E23C6B2A3E}"/>
              </a:ext>
            </a:extLst>
          </p:cNvPr>
          <p:cNvCxnSpPr/>
          <p:nvPr/>
        </p:nvCxnSpPr>
        <p:spPr>
          <a:xfrm>
            <a:off x="6209071" y="2951663"/>
            <a:ext cx="0" cy="3767711"/>
          </a:xfrm>
          <a:prstGeom prst="line">
            <a:avLst/>
          </a:prstGeom>
          <a:ln>
            <a:solidFill>
              <a:srgbClr val="B1BEAF"/>
            </a:solidFill>
          </a:ln>
        </p:spPr>
        <p:style>
          <a:lnRef idx="2">
            <a:schemeClr val="accent1"/>
          </a:lnRef>
          <a:fillRef idx="0">
            <a:schemeClr val="accent1"/>
          </a:fillRef>
          <a:effectRef idx="1">
            <a:schemeClr val="accent1"/>
          </a:effectRef>
          <a:fontRef idx="minor">
            <a:schemeClr val="tx1"/>
          </a:fontRef>
        </p:style>
      </p:cxnSp>
      <p:sp>
        <p:nvSpPr>
          <p:cNvPr id="29" name="Text 11">
            <a:extLst>
              <a:ext uri="{FF2B5EF4-FFF2-40B4-BE49-F238E27FC236}">
                <a16:creationId xmlns:a16="http://schemas.microsoft.com/office/drawing/2014/main" id="{01C4A920-CCBC-B40C-49C2-E05BBC0944F2}"/>
              </a:ext>
            </a:extLst>
          </p:cNvPr>
          <p:cNvSpPr/>
          <p:nvPr/>
        </p:nvSpPr>
        <p:spPr>
          <a:xfrm>
            <a:off x="8060683" y="2740499"/>
            <a:ext cx="2847142" cy="354330"/>
          </a:xfrm>
          <a:prstGeom prst="rect">
            <a:avLst/>
          </a:prstGeom>
          <a:noFill/>
          <a:ln/>
        </p:spPr>
        <p:txBody>
          <a:bodyPr wrap="none" lIns="0" tIns="0" rIns="0" bIns="0" rtlCol="0" anchor="t"/>
          <a:lstStyle/>
          <a:p>
            <a:pPr marL="0" indent="0">
              <a:lnSpc>
                <a:spcPts val="2750"/>
              </a:lnSpc>
              <a:buNone/>
            </a:pPr>
            <a:r>
              <a:rPr lang="en-US" sz="1600" b="1" dirty="0">
                <a:solidFill>
                  <a:schemeClr val="bg1"/>
                </a:solidFill>
                <a:latin typeface="Product Sans" panose="020B0604020202020204"/>
                <a:ea typeface="Inter Bold" pitchFamily="34" charset="-122"/>
                <a:cs typeface="Inter Bold" pitchFamily="34" charset="-120"/>
              </a:rPr>
              <a:t>2 Bedroom Apartments</a:t>
            </a:r>
          </a:p>
        </p:txBody>
      </p:sp>
      <p:sp>
        <p:nvSpPr>
          <p:cNvPr id="31" name="Text 12">
            <a:extLst>
              <a:ext uri="{FF2B5EF4-FFF2-40B4-BE49-F238E27FC236}">
                <a16:creationId xmlns:a16="http://schemas.microsoft.com/office/drawing/2014/main" id="{F8E6AE4A-7EDF-4DB8-BB13-9A140C0CBEFB}"/>
              </a:ext>
            </a:extLst>
          </p:cNvPr>
          <p:cNvSpPr/>
          <p:nvPr/>
        </p:nvSpPr>
        <p:spPr>
          <a:xfrm>
            <a:off x="6690805" y="5508672"/>
            <a:ext cx="4809886" cy="1399679"/>
          </a:xfrm>
          <a:prstGeom prst="rect">
            <a:avLst/>
          </a:prstGeom>
          <a:noFill/>
          <a:ln/>
        </p:spPr>
        <p:txBody>
          <a:bodyPr wrap="square" lIns="0" tIns="0" rIns="0" bIns="0" rtlCol="0" anchor="t"/>
          <a:lstStyle/>
          <a:p>
            <a:pPr algn="ctr"/>
            <a:r>
              <a:rPr lang="en-US" sz="1600" dirty="0">
                <a:solidFill>
                  <a:schemeClr val="bg1"/>
                </a:solidFill>
                <a:latin typeface="Product Sans" panose="020B0604020202020204"/>
                <a:ea typeface="Inter" pitchFamily="34" charset="-122"/>
                <a:cs typeface="Inter" pitchFamily="34" charset="-120"/>
              </a:rPr>
              <a:t>Ideal for small families, these generously proportioned residences feature dual en-suite bathrooms and a gourmet kitchen. Expansive windows frame Dubai's iconic skyline, offering a perfect blend of comfort and luxury.</a:t>
            </a:r>
            <a:endParaRPr lang="en-US" sz="1400" dirty="0">
              <a:solidFill>
                <a:schemeClr val="bg1"/>
              </a:solidFill>
              <a:latin typeface="Product Sans" panose="020B0604020202020204"/>
              <a:ea typeface="Inter" pitchFamily="34" charset="-122"/>
              <a:cs typeface="Inter" pitchFamily="34" charset="-120"/>
            </a:endParaRPr>
          </a:p>
          <a:p>
            <a:pPr marL="0" indent="0">
              <a:lnSpc>
                <a:spcPts val="2850"/>
              </a:lnSpc>
              <a:buNone/>
            </a:pPr>
            <a:endParaRPr lang="en-US" sz="1400" dirty="0">
              <a:solidFill>
                <a:schemeClr val="bg1"/>
              </a:solidFill>
              <a:latin typeface="Product Sans" panose="020B0604020202020204"/>
              <a:ea typeface="Inter" pitchFamily="34" charset="-122"/>
              <a:cs typeface="Inter" pitchFamily="34" charset="-120"/>
            </a:endParaRPr>
          </a:p>
          <a:p>
            <a:pPr marL="0" indent="0">
              <a:lnSpc>
                <a:spcPts val="2850"/>
              </a:lnSpc>
              <a:buNone/>
            </a:pPr>
            <a:endParaRPr lang="en-US" sz="1400" dirty="0">
              <a:solidFill>
                <a:schemeClr val="bg1"/>
              </a:solidFill>
              <a:latin typeface="Product Sans" panose="020B0604020202020204"/>
              <a:ea typeface="Inter" pitchFamily="34" charset="-122"/>
              <a:cs typeface="Inter" pitchFamily="34" charset="-120"/>
            </a:endParaRPr>
          </a:p>
          <a:p>
            <a:pPr marL="0" indent="0">
              <a:lnSpc>
                <a:spcPts val="2850"/>
              </a:lnSpc>
              <a:buNone/>
            </a:pPr>
            <a:endParaRPr lang="en-US" sz="1400" dirty="0">
              <a:solidFill>
                <a:schemeClr val="bg1"/>
              </a:solidFill>
              <a:latin typeface="Product Sans" panose="020B0604020202020204"/>
              <a:ea typeface="Inter" pitchFamily="34" charset="-122"/>
              <a:cs typeface="Inter" pitchFamily="34" charset="-120"/>
            </a:endParaRPr>
          </a:p>
          <a:p>
            <a:pPr marL="0" indent="0">
              <a:lnSpc>
                <a:spcPts val="2850"/>
              </a:lnSpc>
              <a:buNone/>
            </a:pPr>
            <a:endParaRPr lang="en-US" sz="1400" dirty="0">
              <a:solidFill>
                <a:schemeClr val="bg1"/>
              </a:solidFill>
              <a:latin typeface="Product Sans" panose="020B0604020202020204"/>
            </a:endParaRPr>
          </a:p>
        </p:txBody>
      </p:sp>
      <p:pic>
        <p:nvPicPr>
          <p:cNvPr id="18" name="Picture 17">
            <a:extLst>
              <a:ext uri="{FF2B5EF4-FFF2-40B4-BE49-F238E27FC236}">
                <a16:creationId xmlns:a16="http://schemas.microsoft.com/office/drawing/2014/main" id="{03FFA78A-1168-E256-A628-C3F04F8F1C03}"/>
              </a:ext>
            </a:extLst>
          </p:cNvPr>
          <p:cNvPicPr>
            <a:picLocks noChangeAspect="1"/>
          </p:cNvPicPr>
          <p:nvPr/>
        </p:nvPicPr>
        <p:blipFill>
          <a:blip r:embed="rId4"/>
          <a:stretch>
            <a:fillRect/>
          </a:stretch>
        </p:blipFill>
        <p:spPr>
          <a:xfrm>
            <a:off x="1399175" y="3237740"/>
            <a:ext cx="4031001" cy="2020691"/>
          </a:xfrm>
          <a:prstGeom prst="rect">
            <a:avLst/>
          </a:prstGeom>
        </p:spPr>
      </p:pic>
      <p:pic>
        <p:nvPicPr>
          <p:cNvPr id="20" name="Picture 19">
            <a:extLst>
              <a:ext uri="{FF2B5EF4-FFF2-40B4-BE49-F238E27FC236}">
                <a16:creationId xmlns:a16="http://schemas.microsoft.com/office/drawing/2014/main" id="{B28D2D67-4D26-F3C4-0A56-EA6AB0E29745}"/>
              </a:ext>
            </a:extLst>
          </p:cNvPr>
          <p:cNvPicPr>
            <a:picLocks noChangeAspect="1"/>
          </p:cNvPicPr>
          <p:nvPr/>
        </p:nvPicPr>
        <p:blipFill>
          <a:blip r:embed="rId5"/>
          <a:stretch>
            <a:fillRect/>
          </a:stretch>
        </p:blipFill>
        <p:spPr>
          <a:xfrm>
            <a:off x="7055225" y="3229190"/>
            <a:ext cx="4019008" cy="2019600"/>
          </a:xfrm>
          <a:prstGeom prst="rect">
            <a:avLst/>
          </a:prstGeom>
        </p:spPr>
      </p:pic>
    </p:spTree>
    <p:extLst>
      <p:ext uri="{BB962C8B-B14F-4D97-AF65-F5344CB8AC3E}">
        <p14:creationId xmlns:p14="http://schemas.microsoft.com/office/powerpoint/2010/main" val="2995823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715804" y="1419066"/>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Expo Living: </a:t>
            </a:r>
            <a:r>
              <a:rPr lang="en-US" sz="3733" spc="-21" dirty="0">
                <a:solidFill>
                  <a:schemeClr val="bg1"/>
                </a:solidFill>
                <a:latin typeface="Product Sans" panose="020B0604020202020204" charset="0"/>
              </a:rPr>
              <a:t>Key Amenities</a:t>
            </a:r>
          </a:p>
        </p:txBody>
      </p:sp>
      <p:sp>
        <p:nvSpPr>
          <p:cNvPr id="17" name="Text 1">
            <a:extLst>
              <a:ext uri="{FF2B5EF4-FFF2-40B4-BE49-F238E27FC236}">
                <a16:creationId xmlns:a16="http://schemas.microsoft.com/office/drawing/2014/main" id="{20B4F8C1-253A-5EA0-07A8-D61598377EA4}"/>
              </a:ext>
            </a:extLst>
          </p:cNvPr>
          <p:cNvSpPr/>
          <p:nvPr/>
        </p:nvSpPr>
        <p:spPr>
          <a:xfrm>
            <a:off x="1010475" y="3040685"/>
            <a:ext cx="2911793" cy="345638"/>
          </a:xfrm>
          <a:prstGeom prst="rect">
            <a:avLst/>
          </a:prstGeom>
          <a:noFill/>
          <a:ln/>
        </p:spPr>
        <p:txBody>
          <a:bodyPr wrap="none" lIns="0" tIns="0" rIns="0" bIns="0" rtlCol="0" anchor="t"/>
          <a:lstStyle/>
          <a:p>
            <a:pPr marL="0" indent="0" algn="l">
              <a:buNone/>
            </a:pPr>
            <a:r>
              <a:rPr lang="en-US" b="1" dirty="0">
                <a:solidFill>
                  <a:schemeClr val="bg1"/>
                </a:solidFill>
                <a:latin typeface="Product Sans" panose="020B0604020202020204"/>
                <a:ea typeface="Inter Bold" pitchFamily="34" charset="-122"/>
                <a:cs typeface="Inter Bold" pitchFamily="34" charset="-120"/>
              </a:rPr>
              <a:t>Dual Pools</a:t>
            </a:r>
          </a:p>
        </p:txBody>
      </p:sp>
      <p:sp>
        <p:nvSpPr>
          <p:cNvPr id="18" name="Text 2">
            <a:extLst>
              <a:ext uri="{FF2B5EF4-FFF2-40B4-BE49-F238E27FC236}">
                <a16:creationId xmlns:a16="http://schemas.microsoft.com/office/drawing/2014/main" id="{A64929A9-7160-2362-679A-56DEF6811C43}"/>
              </a:ext>
            </a:extLst>
          </p:cNvPr>
          <p:cNvSpPr/>
          <p:nvPr/>
        </p:nvSpPr>
        <p:spPr>
          <a:xfrm>
            <a:off x="1010475" y="3519078"/>
            <a:ext cx="2437073" cy="861193"/>
          </a:xfrm>
          <a:prstGeom prst="rect">
            <a:avLst/>
          </a:prstGeom>
          <a:noFill/>
          <a:ln/>
        </p:spPr>
        <p:txBody>
          <a:bodyPr wrap="square" lIns="0" tIns="0" rIns="0" bIns="0" rtlCol="0" anchor="t"/>
          <a:lstStyle/>
          <a:p>
            <a:pPr marL="0" indent="0">
              <a:buNone/>
            </a:pPr>
            <a:r>
              <a:rPr lang="en-US" sz="1400" dirty="0">
                <a:solidFill>
                  <a:schemeClr val="bg1"/>
                </a:solidFill>
                <a:latin typeface="Product Sans" panose="020B0604020202020204"/>
                <a:ea typeface="Inter" pitchFamily="34" charset="-122"/>
                <a:cs typeface="Inter" pitchFamily="34" charset="-120"/>
              </a:rPr>
              <a:t>Adult and kids' pools for year-round enjoyment</a:t>
            </a:r>
          </a:p>
        </p:txBody>
      </p:sp>
      <p:pic>
        <p:nvPicPr>
          <p:cNvPr id="19" name="Image 2" descr="preencoded.png">
            <a:extLst>
              <a:ext uri="{FF2B5EF4-FFF2-40B4-BE49-F238E27FC236}">
                <a16:creationId xmlns:a16="http://schemas.microsoft.com/office/drawing/2014/main" id="{61EAB475-66C3-B42C-5F1D-1E125FE34D2D}"/>
              </a:ext>
            </a:extLst>
          </p:cNvPr>
          <p:cNvPicPr>
            <a:picLocks noChangeAspect="1"/>
          </p:cNvPicPr>
          <p:nvPr/>
        </p:nvPicPr>
        <p:blipFill>
          <a:blip r:embed="rId4"/>
          <a:stretch>
            <a:fillRect/>
          </a:stretch>
        </p:blipFill>
        <p:spPr>
          <a:xfrm>
            <a:off x="4170204" y="2266303"/>
            <a:ext cx="553164" cy="553164"/>
          </a:xfrm>
          <a:prstGeom prst="rect">
            <a:avLst/>
          </a:prstGeom>
        </p:spPr>
      </p:pic>
      <p:sp>
        <p:nvSpPr>
          <p:cNvPr id="20" name="Text 3">
            <a:extLst>
              <a:ext uri="{FF2B5EF4-FFF2-40B4-BE49-F238E27FC236}">
                <a16:creationId xmlns:a16="http://schemas.microsoft.com/office/drawing/2014/main" id="{8B0D085C-2056-5164-3521-F077C1FCF280}"/>
              </a:ext>
            </a:extLst>
          </p:cNvPr>
          <p:cNvSpPr/>
          <p:nvPr/>
        </p:nvSpPr>
        <p:spPr>
          <a:xfrm>
            <a:off x="4170204" y="3040685"/>
            <a:ext cx="3276124" cy="345638"/>
          </a:xfrm>
          <a:prstGeom prst="rect">
            <a:avLst/>
          </a:prstGeom>
          <a:noFill/>
          <a:ln/>
        </p:spPr>
        <p:txBody>
          <a:bodyPr wrap="none" lIns="0" tIns="0" rIns="0" bIns="0" rtlCol="0" anchor="t"/>
          <a:lstStyle/>
          <a:p>
            <a:pPr marL="0" indent="0" algn="l">
              <a:buNone/>
            </a:pPr>
            <a:r>
              <a:rPr lang="en-US" b="1" dirty="0">
                <a:solidFill>
                  <a:schemeClr val="bg1"/>
                </a:solidFill>
                <a:latin typeface="Product Sans" panose="020B0604020202020204"/>
                <a:ea typeface="Inter Bold" pitchFamily="34" charset="-122"/>
                <a:cs typeface="Inter Bold" pitchFamily="34" charset="-120"/>
              </a:rPr>
              <a:t>State-of-the-Art Gym</a:t>
            </a:r>
          </a:p>
        </p:txBody>
      </p:sp>
      <p:sp>
        <p:nvSpPr>
          <p:cNvPr id="21" name="Text 4">
            <a:extLst>
              <a:ext uri="{FF2B5EF4-FFF2-40B4-BE49-F238E27FC236}">
                <a16:creationId xmlns:a16="http://schemas.microsoft.com/office/drawing/2014/main" id="{F4B52611-DCF9-16BF-9376-5F594CA297D5}"/>
              </a:ext>
            </a:extLst>
          </p:cNvPr>
          <p:cNvSpPr/>
          <p:nvPr/>
        </p:nvSpPr>
        <p:spPr>
          <a:xfrm>
            <a:off x="4170204" y="3519078"/>
            <a:ext cx="2835280" cy="730270"/>
          </a:xfrm>
          <a:prstGeom prst="rect">
            <a:avLst/>
          </a:prstGeom>
          <a:noFill/>
          <a:ln/>
        </p:spPr>
        <p:txBody>
          <a:bodyPr wrap="square" lIns="0" tIns="0" rIns="0" bIns="0" rtlCol="0" anchor="t"/>
          <a:lstStyle/>
          <a:p>
            <a:pPr marL="0" indent="0">
              <a:buNone/>
            </a:pPr>
            <a:r>
              <a:rPr lang="en-US" sz="1400" dirty="0">
                <a:solidFill>
                  <a:schemeClr val="bg1"/>
                </a:solidFill>
                <a:latin typeface="Product Sans" panose="020B0604020202020204"/>
                <a:ea typeface="Inter" pitchFamily="34" charset="-122"/>
                <a:cs typeface="Inter" pitchFamily="34" charset="-120"/>
              </a:rPr>
              <a:t>Well-equipped fitness center for all workout needs</a:t>
            </a:r>
          </a:p>
        </p:txBody>
      </p:sp>
      <p:sp>
        <p:nvSpPr>
          <p:cNvPr id="23" name="Text 5">
            <a:extLst>
              <a:ext uri="{FF2B5EF4-FFF2-40B4-BE49-F238E27FC236}">
                <a16:creationId xmlns:a16="http://schemas.microsoft.com/office/drawing/2014/main" id="{D233FC9A-89AD-E3C1-CDE9-5CBB273892C9}"/>
              </a:ext>
            </a:extLst>
          </p:cNvPr>
          <p:cNvSpPr/>
          <p:nvPr/>
        </p:nvSpPr>
        <p:spPr>
          <a:xfrm>
            <a:off x="7868458" y="2981340"/>
            <a:ext cx="2766179" cy="345638"/>
          </a:xfrm>
          <a:prstGeom prst="rect">
            <a:avLst/>
          </a:prstGeom>
          <a:noFill/>
          <a:ln/>
        </p:spPr>
        <p:txBody>
          <a:bodyPr wrap="none" lIns="0" tIns="0" rIns="0" bIns="0" rtlCol="0" anchor="t"/>
          <a:lstStyle/>
          <a:p>
            <a:pPr marL="0" indent="0" algn="l">
              <a:buNone/>
            </a:pPr>
            <a:r>
              <a:rPr lang="en-US" b="1" dirty="0">
                <a:solidFill>
                  <a:schemeClr val="bg1"/>
                </a:solidFill>
                <a:latin typeface="Product Sans" panose="020B0604020202020204"/>
                <a:ea typeface="Inter Bold" pitchFamily="34" charset="-122"/>
                <a:cs typeface="Inter Bold" pitchFamily="34" charset="-120"/>
              </a:rPr>
              <a:t>Multipurpose Sports Courts</a:t>
            </a:r>
          </a:p>
        </p:txBody>
      </p:sp>
      <p:sp>
        <p:nvSpPr>
          <p:cNvPr id="24" name="Text 6">
            <a:extLst>
              <a:ext uri="{FF2B5EF4-FFF2-40B4-BE49-F238E27FC236}">
                <a16:creationId xmlns:a16="http://schemas.microsoft.com/office/drawing/2014/main" id="{8EE2BA38-4500-FC28-4A13-EBF617955B3C}"/>
              </a:ext>
            </a:extLst>
          </p:cNvPr>
          <p:cNvSpPr/>
          <p:nvPr/>
        </p:nvSpPr>
        <p:spPr>
          <a:xfrm>
            <a:off x="7868458" y="3459733"/>
            <a:ext cx="3447336" cy="1062276"/>
          </a:xfrm>
          <a:prstGeom prst="rect">
            <a:avLst/>
          </a:prstGeom>
          <a:noFill/>
          <a:ln/>
        </p:spPr>
        <p:txBody>
          <a:bodyPr wrap="square" lIns="0" tIns="0" rIns="0" bIns="0" rtlCol="0" anchor="t"/>
          <a:lstStyle/>
          <a:p>
            <a:pPr marL="0" indent="0" algn="l">
              <a:buNone/>
            </a:pPr>
            <a:r>
              <a:rPr lang="en-US" sz="1400" dirty="0">
                <a:solidFill>
                  <a:schemeClr val="bg1"/>
                </a:solidFill>
                <a:latin typeface="Product Sans" panose="020B0604020202020204"/>
                <a:ea typeface="Inter" pitchFamily="34" charset="-122"/>
                <a:cs typeface="Inter" pitchFamily="34" charset="-120"/>
              </a:rPr>
              <a:t>Versatile areas for various sports and activities</a:t>
            </a:r>
          </a:p>
        </p:txBody>
      </p:sp>
      <p:pic>
        <p:nvPicPr>
          <p:cNvPr id="25" name="Image 4" descr="preencoded.png">
            <a:extLst>
              <a:ext uri="{FF2B5EF4-FFF2-40B4-BE49-F238E27FC236}">
                <a16:creationId xmlns:a16="http://schemas.microsoft.com/office/drawing/2014/main" id="{A3E91A3A-90AF-B3E9-1CB1-AC59A83AECC1}"/>
              </a:ext>
            </a:extLst>
          </p:cNvPr>
          <p:cNvPicPr>
            <a:picLocks noChangeAspect="1"/>
          </p:cNvPicPr>
          <p:nvPr/>
        </p:nvPicPr>
        <p:blipFill>
          <a:blip r:embed="rId5"/>
          <a:stretch>
            <a:fillRect/>
          </a:stretch>
        </p:blipFill>
        <p:spPr>
          <a:xfrm>
            <a:off x="1028775" y="4669938"/>
            <a:ext cx="553164" cy="553164"/>
          </a:xfrm>
          <a:prstGeom prst="rect">
            <a:avLst/>
          </a:prstGeom>
        </p:spPr>
      </p:pic>
      <p:sp>
        <p:nvSpPr>
          <p:cNvPr id="26" name="Text 7">
            <a:extLst>
              <a:ext uri="{FF2B5EF4-FFF2-40B4-BE49-F238E27FC236}">
                <a16:creationId xmlns:a16="http://schemas.microsoft.com/office/drawing/2014/main" id="{4D7564E3-D4A3-9C29-9900-04A557311869}"/>
              </a:ext>
            </a:extLst>
          </p:cNvPr>
          <p:cNvSpPr/>
          <p:nvPr/>
        </p:nvSpPr>
        <p:spPr>
          <a:xfrm>
            <a:off x="1028775" y="5444321"/>
            <a:ext cx="3176468" cy="345638"/>
          </a:xfrm>
          <a:prstGeom prst="rect">
            <a:avLst/>
          </a:prstGeom>
          <a:noFill/>
          <a:ln/>
        </p:spPr>
        <p:txBody>
          <a:bodyPr wrap="none" lIns="0" tIns="0" rIns="0" bIns="0" rtlCol="0" anchor="t"/>
          <a:lstStyle/>
          <a:p>
            <a:pPr marL="0" indent="0" algn="l">
              <a:buNone/>
            </a:pPr>
            <a:r>
              <a:rPr lang="en-US" b="1" dirty="0">
                <a:solidFill>
                  <a:schemeClr val="bg1"/>
                </a:solidFill>
                <a:latin typeface="Product Sans" panose="020B0604020202020204"/>
                <a:ea typeface="Inter Bold" pitchFamily="34" charset="-122"/>
                <a:cs typeface="Inter Bold" pitchFamily="34" charset="-120"/>
              </a:rPr>
              <a:t>Outdoor Play Areas</a:t>
            </a:r>
          </a:p>
        </p:txBody>
      </p:sp>
      <p:sp>
        <p:nvSpPr>
          <p:cNvPr id="39" name="Text 8">
            <a:extLst>
              <a:ext uri="{FF2B5EF4-FFF2-40B4-BE49-F238E27FC236}">
                <a16:creationId xmlns:a16="http://schemas.microsoft.com/office/drawing/2014/main" id="{5E6693EF-D815-3033-5AAE-1D181BFE80FC}"/>
              </a:ext>
            </a:extLst>
          </p:cNvPr>
          <p:cNvSpPr/>
          <p:nvPr/>
        </p:nvSpPr>
        <p:spPr>
          <a:xfrm>
            <a:off x="1028776" y="5922714"/>
            <a:ext cx="2438616" cy="1062276"/>
          </a:xfrm>
          <a:prstGeom prst="rect">
            <a:avLst/>
          </a:prstGeom>
          <a:noFill/>
          <a:ln/>
        </p:spPr>
        <p:txBody>
          <a:bodyPr wrap="square" lIns="0" tIns="0" rIns="0" bIns="0" rtlCol="0" anchor="t"/>
          <a:lstStyle/>
          <a:p>
            <a:pPr marL="0" indent="0" algn="l">
              <a:buNone/>
            </a:pPr>
            <a:r>
              <a:rPr lang="en-US" sz="1400" dirty="0">
                <a:solidFill>
                  <a:schemeClr val="bg1"/>
                </a:solidFill>
                <a:latin typeface="Product Sans" panose="020B0604020202020204"/>
                <a:ea typeface="Inter" pitchFamily="34" charset="-122"/>
                <a:cs typeface="Inter" pitchFamily="34" charset="-120"/>
              </a:rPr>
              <a:t>Safe, engaging spaces for children to explore and grow</a:t>
            </a:r>
          </a:p>
        </p:txBody>
      </p:sp>
      <p:sp>
        <p:nvSpPr>
          <p:cNvPr id="41" name="Text 1">
            <a:extLst>
              <a:ext uri="{FF2B5EF4-FFF2-40B4-BE49-F238E27FC236}">
                <a16:creationId xmlns:a16="http://schemas.microsoft.com/office/drawing/2014/main" id="{FDFC883C-D07B-8018-4E12-D9652614B4EE}"/>
              </a:ext>
            </a:extLst>
          </p:cNvPr>
          <p:cNvSpPr/>
          <p:nvPr/>
        </p:nvSpPr>
        <p:spPr>
          <a:xfrm>
            <a:off x="4182626" y="5456334"/>
            <a:ext cx="2847618" cy="354330"/>
          </a:xfrm>
          <a:prstGeom prst="rect">
            <a:avLst/>
          </a:prstGeom>
          <a:noFill/>
          <a:ln/>
        </p:spPr>
        <p:txBody>
          <a:bodyPr wrap="none" lIns="0" tIns="0" rIns="0" bIns="0" rtlCol="0" anchor="t"/>
          <a:lstStyle/>
          <a:p>
            <a:pPr marL="0" indent="0">
              <a:buNone/>
            </a:pPr>
            <a:r>
              <a:rPr lang="en-US" b="1" dirty="0">
                <a:solidFill>
                  <a:schemeClr val="bg1"/>
                </a:solidFill>
                <a:latin typeface="Product Sans" panose="020B0604020202020204"/>
                <a:ea typeface="Inter Bold" pitchFamily="34" charset="-122"/>
                <a:cs typeface="Inter Bold" pitchFamily="34" charset="-120"/>
              </a:rPr>
              <a:t>Social Hubs</a:t>
            </a:r>
          </a:p>
        </p:txBody>
      </p:sp>
      <p:sp>
        <p:nvSpPr>
          <p:cNvPr id="42" name="Text 2">
            <a:extLst>
              <a:ext uri="{FF2B5EF4-FFF2-40B4-BE49-F238E27FC236}">
                <a16:creationId xmlns:a16="http://schemas.microsoft.com/office/drawing/2014/main" id="{51FD7616-E936-BA92-FCBE-B07A98E9150D}"/>
              </a:ext>
            </a:extLst>
          </p:cNvPr>
          <p:cNvSpPr/>
          <p:nvPr/>
        </p:nvSpPr>
        <p:spPr>
          <a:xfrm>
            <a:off x="4182626" y="5946753"/>
            <a:ext cx="3227904" cy="1088708"/>
          </a:xfrm>
          <a:prstGeom prst="rect">
            <a:avLst/>
          </a:prstGeom>
          <a:noFill/>
          <a:ln/>
        </p:spPr>
        <p:txBody>
          <a:bodyPr wrap="square" lIns="0" tIns="0" rIns="0" bIns="0" rtlCol="0" anchor="t"/>
          <a:lstStyle/>
          <a:p>
            <a:pPr marL="0" indent="0">
              <a:buNone/>
            </a:pPr>
            <a:r>
              <a:rPr lang="en-US" sz="1400" dirty="0">
                <a:solidFill>
                  <a:schemeClr val="bg1"/>
                </a:solidFill>
                <a:latin typeface="Product Sans" panose="020B0604020202020204"/>
                <a:ea typeface="Inter" pitchFamily="34" charset="-122"/>
                <a:cs typeface="Inter" pitchFamily="34" charset="-120"/>
              </a:rPr>
              <a:t>BBQ spots and event rooms for memorable get-togethers</a:t>
            </a:r>
          </a:p>
        </p:txBody>
      </p:sp>
      <p:sp>
        <p:nvSpPr>
          <p:cNvPr id="44" name="Text 3">
            <a:extLst>
              <a:ext uri="{FF2B5EF4-FFF2-40B4-BE49-F238E27FC236}">
                <a16:creationId xmlns:a16="http://schemas.microsoft.com/office/drawing/2014/main" id="{3B7627E1-4349-CB46-380D-5E48E4FB86A1}"/>
              </a:ext>
            </a:extLst>
          </p:cNvPr>
          <p:cNvSpPr/>
          <p:nvPr/>
        </p:nvSpPr>
        <p:spPr>
          <a:xfrm>
            <a:off x="7859896" y="5441589"/>
            <a:ext cx="3566636" cy="354330"/>
          </a:xfrm>
          <a:prstGeom prst="rect">
            <a:avLst/>
          </a:prstGeom>
          <a:noFill/>
          <a:ln/>
        </p:spPr>
        <p:txBody>
          <a:bodyPr wrap="none" lIns="0" tIns="0" rIns="0" bIns="0" rtlCol="0" anchor="t"/>
          <a:lstStyle/>
          <a:p>
            <a:pPr marL="0" indent="0">
              <a:buNone/>
            </a:pPr>
            <a:r>
              <a:rPr lang="en-US" b="1" dirty="0">
                <a:solidFill>
                  <a:schemeClr val="bg1"/>
                </a:solidFill>
                <a:latin typeface="Product Sans" panose="020B0604020202020204"/>
                <a:ea typeface="Inter Bold" pitchFamily="34" charset="-122"/>
                <a:cs typeface="Inter Bold" pitchFamily="34" charset="-120"/>
              </a:rPr>
              <a:t>Community Lawn</a:t>
            </a:r>
          </a:p>
        </p:txBody>
      </p:sp>
      <p:sp>
        <p:nvSpPr>
          <p:cNvPr id="45" name="Text 4">
            <a:extLst>
              <a:ext uri="{FF2B5EF4-FFF2-40B4-BE49-F238E27FC236}">
                <a16:creationId xmlns:a16="http://schemas.microsoft.com/office/drawing/2014/main" id="{B3EB4E21-AFF6-2063-3E17-1DA8B059BD7A}"/>
              </a:ext>
            </a:extLst>
          </p:cNvPr>
          <p:cNvSpPr/>
          <p:nvPr/>
        </p:nvSpPr>
        <p:spPr>
          <a:xfrm>
            <a:off x="7839179" y="5932008"/>
            <a:ext cx="3608189" cy="1088708"/>
          </a:xfrm>
          <a:prstGeom prst="rect">
            <a:avLst/>
          </a:prstGeom>
          <a:noFill/>
          <a:ln/>
        </p:spPr>
        <p:txBody>
          <a:bodyPr wrap="square" lIns="0" tIns="0" rIns="0" bIns="0" rtlCol="0" anchor="t"/>
          <a:lstStyle/>
          <a:p>
            <a:pPr marL="0" indent="0">
              <a:buNone/>
            </a:pPr>
            <a:r>
              <a:rPr lang="en-US" sz="1400" dirty="0">
                <a:solidFill>
                  <a:schemeClr val="bg1"/>
                </a:solidFill>
                <a:latin typeface="Product Sans" panose="020B0604020202020204"/>
                <a:ea typeface="Inter" pitchFamily="34" charset="-122"/>
                <a:cs typeface="Inter" pitchFamily="34" charset="-120"/>
              </a:rPr>
              <a:t>Open green space for relaxation and social gatherings</a:t>
            </a:r>
          </a:p>
        </p:txBody>
      </p:sp>
      <p:pic>
        <p:nvPicPr>
          <p:cNvPr id="14" name="Image 1" descr="preencoded.png">
            <a:extLst>
              <a:ext uri="{FF2B5EF4-FFF2-40B4-BE49-F238E27FC236}">
                <a16:creationId xmlns:a16="http://schemas.microsoft.com/office/drawing/2014/main" id="{90FC6187-FED8-74BD-D507-89EE9DE8094F}"/>
              </a:ext>
            </a:extLst>
          </p:cNvPr>
          <p:cNvPicPr>
            <a:picLocks noChangeAspect="1"/>
          </p:cNvPicPr>
          <p:nvPr/>
        </p:nvPicPr>
        <p:blipFill>
          <a:blip r:embed="rId6"/>
          <a:stretch>
            <a:fillRect/>
          </a:stretch>
        </p:blipFill>
        <p:spPr>
          <a:xfrm>
            <a:off x="1014510" y="2277083"/>
            <a:ext cx="566976" cy="566976"/>
          </a:xfrm>
          <a:prstGeom prst="rect">
            <a:avLst/>
          </a:prstGeom>
        </p:spPr>
      </p:pic>
      <p:pic>
        <p:nvPicPr>
          <p:cNvPr id="15" name="Image 2" descr="preencoded.png">
            <a:extLst>
              <a:ext uri="{FF2B5EF4-FFF2-40B4-BE49-F238E27FC236}">
                <a16:creationId xmlns:a16="http://schemas.microsoft.com/office/drawing/2014/main" id="{3304AD4B-3C4B-6B8E-7466-C8C51BF4E80D}"/>
              </a:ext>
            </a:extLst>
          </p:cNvPr>
          <p:cNvPicPr>
            <a:picLocks noChangeAspect="1"/>
          </p:cNvPicPr>
          <p:nvPr/>
        </p:nvPicPr>
        <p:blipFill>
          <a:blip r:embed="rId7"/>
          <a:stretch>
            <a:fillRect/>
          </a:stretch>
        </p:blipFill>
        <p:spPr>
          <a:xfrm>
            <a:off x="7874937" y="2238488"/>
            <a:ext cx="554400" cy="554400"/>
          </a:xfrm>
          <a:prstGeom prst="rect">
            <a:avLst/>
          </a:prstGeom>
        </p:spPr>
      </p:pic>
      <p:pic>
        <p:nvPicPr>
          <p:cNvPr id="27" name="Image 4" descr="preencoded.png">
            <a:extLst>
              <a:ext uri="{FF2B5EF4-FFF2-40B4-BE49-F238E27FC236}">
                <a16:creationId xmlns:a16="http://schemas.microsoft.com/office/drawing/2014/main" id="{C776D720-66B8-DF59-C6A5-F8644597B1DD}"/>
              </a:ext>
            </a:extLst>
          </p:cNvPr>
          <p:cNvPicPr>
            <a:picLocks noChangeAspect="1"/>
          </p:cNvPicPr>
          <p:nvPr/>
        </p:nvPicPr>
        <p:blipFill>
          <a:blip r:embed="rId8"/>
          <a:stretch>
            <a:fillRect/>
          </a:stretch>
        </p:blipFill>
        <p:spPr>
          <a:xfrm>
            <a:off x="4191487" y="4679949"/>
            <a:ext cx="554400" cy="554400"/>
          </a:xfrm>
          <a:prstGeom prst="rect">
            <a:avLst/>
          </a:prstGeom>
        </p:spPr>
      </p:pic>
      <p:pic>
        <p:nvPicPr>
          <p:cNvPr id="28" name="Image 3" descr="preencoded.png">
            <a:extLst>
              <a:ext uri="{FF2B5EF4-FFF2-40B4-BE49-F238E27FC236}">
                <a16:creationId xmlns:a16="http://schemas.microsoft.com/office/drawing/2014/main" id="{9D9CDBFB-E534-2CBC-79B1-4F0609634403}"/>
              </a:ext>
            </a:extLst>
          </p:cNvPr>
          <p:cNvPicPr>
            <a:picLocks noChangeAspect="1"/>
          </p:cNvPicPr>
          <p:nvPr/>
        </p:nvPicPr>
        <p:blipFill>
          <a:blip r:embed="rId9"/>
          <a:stretch>
            <a:fillRect/>
          </a:stretch>
        </p:blipFill>
        <p:spPr>
          <a:xfrm>
            <a:off x="7862017" y="4650136"/>
            <a:ext cx="554400" cy="554400"/>
          </a:xfrm>
          <a:prstGeom prst="rect">
            <a:avLst/>
          </a:prstGeom>
        </p:spPr>
      </p:pic>
    </p:spTree>
    <p:extLst>
      <p:ext uri="{BB962C8B-B14F-4D97-AF65-F5344CB8AC3E}">
        <p14:creationId xmlns:p14="http://schemas.microsoft.com/office/powerpoint/2010/main" val="286815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638314" y="1419066"/>
            <a:ext cx="6650196" cy="464344"/>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Expo Living: </a:t>
            </a:r>
            <a:r>
              <a:rPr lang="en-US" sz="3733" spc="-21" dirty="0">
                <a:solidFill>
                  <a:schemeClr val="bg1"/>
                </a:solidFill>
                <a:latin typeface="Product Sans" panose="020B0604020202020204" charset="0"/>
              </a:rPr>
              <a:t>Steady Growth Rates</a:t>
            </a:r>
          </a:p>
        </p:txBody>
      </p:sp>
      <p:sp>
        <p:nvSpPr>
          <p:cNvPr id="14" name="Shape 1">
            <a:extLst>
              <a:ext uri="{FF2B5EF4-FFF2-40B4-BE49-F238E27FC236}">
                <a16:creationId xmlns:a16="http://schemas.microsoft.com/office/drawing/2014/main" id="{0119A521-3C7D-BD37-6EFE-3A79BB32724A}"/>
              </a:ext>
            </a:extLst>
          </p:cNvPr>
          <p:cNvSpPr/>
          <p:nvPr/>
        </p:nvSpPr>
        <p:spPr>
          <a:xfrm>
            <a:off x="1221029" y="2593745"/>
            <a:ext cx="45719" cy="3369096"/>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5" name="Shape 2">
            <a:extLst>
              <a:ext uri="{FF2B5EF4-FFF2-40B4-BE49-F238E27FC236}">
                <a16:creationId xmlns:a16="http://schemas.microsoft.com/office/drawing/2014/main" id="{F77B3F0B-1EC6-8624-9B7B-7D266D69B73B}"/>
              </a:ext>
            </a:extLst>
          </p:cNvPr>
          <p:cNvSpPr/>
          <p:nvPr/>
        </p:nvSpPr>
        <p:spPr>
          <a:xfrm>
            <a:off x="1430462" y="2609265"/>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6" name="Shape 3">
            <a:extLst>
              <a:ext uri="{FF2B5EF4-FFF2-40B4-BE49-F238E27FC236}">
                <a16:creationId xmlns:a16="http://schemas.microsoft.com/office/drawing/2014/main" id="{9B90653D-F85F-DC71-257D-CA81A4568CFF}"/>
              </a:ext>
            </a:extLst>
          </p:cNvPr>
          <p:cNvSpPr/>
          <p:nvPr/>
        </p:nvSpPr>
        <p:spPr>
          <a:xfrm>
            <a:off x="1058093" y="2415392"/>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17" name="Text 4">
            <a:extLst>
              <a:ext uri="{FF2B5EF4-FFF2-40B4-BE49-F238E27FC236}">
                <a16:creationId xmlns:a16="http://schemas.microsoft.com/office/drawing/2014/main" id="{2C353B44-2141-6F9A-C254-85F0A160BAED}"/>
              </a:ext>
            </a:extLst>
          </p:cNvPr>
          <p:cNvSpPr/>
          <p:nvPr/>
        </p:nvSpPr>
        <p:spPr>
          <a:xfrm>
            <a:off x="1189339" y="2443769"/>
            <a:ext cx="111931"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1</a:t>
            </a:r>
            <a:endParaRPr lang="en-US" sz="2000" dirty="0">
              <a:solidFill>
                <a:schemeClr val="bg1"/>
              </a:solidFill>
              <a:latin typeface="Product Sans" panose="020B0604020202020204" charset="0"/>
            </a:endParaRPr>
          </a:p>
        </p:txBody>
      </p:sp>
      <p:sp>
        <p:nvSpPr>
          <p:cNvPr id="18" name="Text 5">
            <a:extLst>
              <a:ext uri="{FF2B5EF4-FFF2-40B4-BE49-F238E27FC236}">
                <a16:creationId xmlns:a16="http://schemas.microsoft.com/office/drawing/2014/main" id="{AC349485-CAA9-C84B-C908-BEC6B4DD05EE}"/>
              </a:ext>
            </a:extLst>
          </p:cNvPr>
          <p:cNvSpPr/>
          <p:nvPr/>
        </p:nvSpPr>
        <p:spPr>
          <a:xfrm>
            <a:off x="2112699" y="2478261"/>
            <a:ext cx="3182032"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2023: Slow Start</a:t>
            </a:r>
            <a:endParaRPr lang="en-US" dirty="0">
              <a:solidFill>
                <a:schemeClr val="bg1"/>
              </a:solidFill>
              <a:latin typeface="Product Sans" panose="020B0604020202020204" charset="0"/>
            </a:endParaRPr>
          </a:p>
        </p:txBody>
      </p:sp>
      <p:sp>
        <p:nvSpPr>
          <p:cNvPr id="19" name="Text 6">
            <a:extLst>
              <a:ext uri="{FF2B5EF4-FFF2-40B4-BE49-F238E27FC236}">
                <a16:creationId xmlns:a16="http://schemas.microsoft.com/office/drawing/2014/main" id="{1A16E6ED-C1F9-C1C9-2E9C-9D7ED7A034EF}"/>
              </a:ext>
            </a:extLst>
          </p:cNvPr>
          <p:cNvSpPr/>
          <p:nvPr/>
        </p:nvSpPr>
        <p:spPr>
          <a:xfrm>
            <a:off x="2112692" y="2797918"/>
            <a:ext cx="3547192" cy="442172"/>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1630 AED/Sq ft, 2.52% appreciation</a:t>
            </a:r>
            <a:endParaRPr lang="en-US" sz="1600" dirty="0">
              <a:solidFill>
                <a:schemeClr val="bg1"/>
              </a:solidFill>
              <a:latin typeface="Product Sans" panose="020B0604020202020204" charset="0"/>
            </a:endParaRPr>
          </a:p>
        </p:txBody>
      </p:sp>
      <p:sp>
        <p:nvSpPr>
          <p:cNvPr id="20" name="Shape 7">
            <a:extLst>
              <a:ext uri="{FF2B5EF4-FFF2-40B4-BE49-F238E27FC236}">
                <a16:creationId xmlns:a16="http://schemas.microsoft.com/office/drawing/2014/main" id="{5F4E697C-E5FF-B1A7-850A-37855FF446FD}"/>
              </a:ext>
            </a:extLst>
          </p:cNvPr>
          <p:cNvSpPr/>
          <p:nvPr/>
        </p:nvSpPr>
        <p:spPr>
          <a:xfrm>
            <a:off x="1430462" y="4239111"/>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1" name="Shape 8">
            <a:extLst>
              <a:ext uri="{FF2B5EF4-FFF2-40B4-BE49-F238E27FC236}">
                <a16:creationId xmlns:a16="http://schemas.microsoft.com/office/drawing/2014/main" id="{2C424458-2CA4-8421-65E4-51997FB53C77}"/>
              </a:ext>
            </a:extLst>
          </p:cNvPr>
          <p:cNvSpPr/>
          <p:nvPr/>
        </p:nvSpPr>
        <p:spPr>
          <a:xfrm>
            <a:off x="1058093" y="4045239"/>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22" name="Text 9">
            <a:extLst>
              <a:ext uri="{FF2B5EF4-FFF2-40B4-BE49-F238E27FC236}">
                <a16:creationId xmlns:a16="http://schemas.microsoft.com/office/drawing/2014/main" id="{370E3FBC-54F6-379F-1DAD-249E638CBC68}"/>
              </a:ext>
            </a:extLst>
          </p:cNvPr>
          <p:cNvSpPr/>
          <p:nvPr/>
        </p:nvSpPr>
        <p:spPr>
          <a:xfrm>
            <a:off x="1168999" y="4073615"/>
            <a:ext cx="163407"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2</a:t>
            </a:r>
            <a:endParaRPr lang="en-US" sz="2000" dirty="0">
              <a:solidFill>
                <a:schemeClr val="bg1"/>
              </a:solidFill>
              <a:latin typeface="Product Sans" panose="020B0604020202020204" charset="0"/>
            </a:endParaRPr>
          </a:p>
        </p:txBody>
      </p:sp>
      <p:sp>
        <p:nvSpPr>
          <p:cNvPr id="23" name="Text 10">
            <a:extLst>
              <a:ext uri="{FF2B5EF4-FFF2-40B4-BE49-F238E27FC236}">
                <a16:creationId xmlns:a16="http://schemas.microsoft.com/office/drawing/2014/main" id="{0C29CD07-4CBF-0A77-79B7-62E91E065DB1}"/>
              </a:ext>
            </a:extLst>
          </p:cNvPr>
          <p:cNvSpPr/>
          <p:nvPr/>
        </p:nvSpPr>
        <p:spPr>
          <a:xfrm>
            <a:off x="2112698" y="4108108"/>
            <a:ext cx="2651109"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2025: Acceleration</a:t>
            </a:r>
            <a:endParaRPr lang="en-US" dirty="0">
              <a:solidFill>
                <a:schemeClr val="bg1"/>
              </a:solidFill>
              <a:latin typeface="Product Sans" panose="020B0604020202020204" charset="0"/>
            </a:endParaRPr>
          </a:p>
        </p:txBody>
      </p:sp>
      <p:sp>
        <p:nvSpPr>
          <p:cNvPr id="24" name="Text 11">
            <a:extLst>
              <a:ext uri="{FF2B5EF4-FFF2-40B4-BE49-F238E27FC236}">
                <a16:creationId xmlns:a16="http://schemas.microsoft.com/office/drawing/2014/main" id="{3608D132-17E7-6043-2BD2-D1CAEE84F6B3}"/>
              </a:ext>
            </a:extLst>
          </p:cNvPr>
          <p:cNvSpPr/>
          <p:nvPr/>
        </p:nvSpPr>
        <p:spPr>
          <a:xfrm>
            <a:off x="2112692" y="4427764"/>
            <a:ext cx="3823159" cy="546827"/>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1750 AED/Sq ft, 6.91% appreciation</a:t>
            </a:r>
            <a:endParaRPr lang="en-US" sz="1600" dirty="0">
              <a:solidFill>
                <a:schemeClr val="bg1"/>
              </a:solidFill>
              <a:latin typeface="Product Sans" panose="020B0604020202020204" charset="0"/>
            </a:endParaRPr>
          </a:p>
        </p:txBody>
      </p:sp>
      <p:sp>
        <p:nvSpPr>
          <p:cNvPr id="25" name="Shape 12">
            <a:extLst>
              <a:ext uri="{FF2B5EF4-FFF2-40B4-BE49-F238E27FC236}">
                <a16:creationId xmlns:a16="http://schemas.microsoft.com/office/drawing/2014/main" id="{5287A017-BAE5-E2B1-AE57-F14A2584FE62}"/>
              </a:ext>
            </a:extLst>
          </p:cNvPr>
          <p:cNvSpPr/>
          <p:nvPr/>
        </p:nvSpPr>
        <p:spPr>
          <a:xfrm>
            <a:off x="1430462" y="5868958"/>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6" name="Shape 13">
            <a:extLst>
              <a:ext uri="{FF2B5EF4-FFF2-40B4-BE49-F238E27FC236}">
                <a16:creationId xmlns:a16="http://schemas.microsoft.com/office/drawing/2014/main" id="{3C5FF1D0-B606-B282-9883-7AE8AC1283ED}"/>
              </a:ext>
            </a:extLst>
          </p:cNvPr>
          <p:cNvSpPr/>
          <p:nvPr/>
        </p:nvSpPr>
        <p:spPr>
          <a:xfrm>
            <a:off x="1058093" y="5675085"/>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a:solidFill>
                <a:schemeClr val="bg1"/>
              </a:solidFill>
              <a:latin typeface="Product Sans" panose="020B0604020202020204" charset="0"/>
            </a:endParaRPr>
          </a:p>
        </p:txBody>
      </p:sp>
      <p:sp>
        <p:nvSpPr>
          <p:cNvPr id="40" name="Text 14">
            <a:extLst>
              <a:ext uri="{FF2B5EF4-FFF2-40B4-BE49-F238E27FC236}">
                <a16:creationId xmlns:a16="http://schemas.microsoft.com/office/drawing/2014/main" id="{97602140-3D1D-9917-53B0-8CB099CC38C6}"/>
              </a:ext>
            </a:extLst>
          </p:cNvPr>
          <p:cNvSpPr/>
          <p:nvPr/>
        </p:nvSpPr>
        <p:spPr>
          <a:xfrm>
            <a:off x="1181521" y="5718960"/>
            <a:ext cx="167596" cy="241987"/>
          </a:xfrm>
          <a:prstGeom prst="rect">
            <a:avLst/>
          </a:prstGeom>
          <a:noFill/>
          <a:ln/>
        </p:spPr>
        <p:txBody>
          <a:bodyPr wrap="none" lIns="0" tIns="0" rIns="0" bIns="0" rtlCol="0" anchor="t"/>
          <a:lstStyle/>
          <a:p>
            <a:pPr marL="0" indent="0" algn="ctr">
              <a:lnSpc>
                <a:spcPts val="2800"/>
              </a:lnSpc>
              <a:buNone/>
            </a:pPr>
            <a:r>
              <a:rPr lang="en-US" sz="2000" b="1" dirty="0">
                <a:solidFill>
                  <a:schemeClr val="bg1"/>
                </a:solidFill>
                <a:latin typeface="Product Sans" panose="020B0604020202020204" charset="0"/>
                <a:ea typeface="Inter Bold" pitchFamily="34" charset="-122"/>
                <a:cs typeface="Inter Bold" pitchFamily="34" charset="-120"/>
              </a:rPr>
              <a:t>3</a:t>
            </a:r>
          </a:p>
        </p:txBody>
      </p:sp>
      <p:sp>
        <p:nvSpPr>
          <p:cNvPr id="41" name="Text 15">
            <a:extLst>
              <a:ext uri="{FF2B5EF4-FFF2-40B4-BE49-F238E27FC236}">
                <a16:creationId xmlns:a16="http://schemas.microsoft.com/office/drawing/2014/main" id="{75AD6B26-CC8E-7DBA-B653-6EB2DA45667B}"/>
              </a:ext>
            </a:extLst>
          </p:cNvPr>
          <p:cNvSpPr/>
          <p:nvPr/>
        </p:nvSpPr>
        <p:spPr>
          <a:xfrm>
            <a:off x="2112698" y="5737955"/>
            <a:ext cx="2666244"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2028: Peak Growth</a:t>
            </a:r>
            <a:endParaRPr lang="en-US" dirty="0">
              <a:solidFill>
                <a:schemeClr val="bg1"/>
              </a:solidFill>
              <a:latin typeface="Product Sans" panose="020B0604020202020204" charset="0"/>
            </a:endParaRPr>
          </a:p>
        </p:txBody>
      </p:sp>
      <p:sp>
        <p:nvSpPr>
          <p:cNvPr id="42" name="Text 16">
            <a:extLst>
              <a:ext uri="{FF2B5EF4-FFF2-40B4-BE49-F238E27FC236}">
                <a16:creationId xmlns:a16="http://schemas.microsoft.com/office/drawing/2014/main" id="{B863820B-0961-652B-ECA7-3DF64C22822D}"/>
              </a:ext>
            </a:extLst>
          </p:cNvPr>
          <p:cNvSpPr/>
          <p:nvPr/>
        </p:nvSpPr>
        <p:spPr>
          <a:xfrm>
            <a:off x="2112692" y="6057611"/>
            <a:ext cx="3547192" cy="884341"/>
          </a:xfrm>
          <a:prstGeom prst="rect">
            <a:avLst/>
          </a:prstGeom>
          <a:noFill/>
          <a:ln/>
        </p:spPr>
        <p:txBody>
          <a:bodyPr wrap="squar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2272 AED/Sq ft, 11.30% appreciation</a:t>
            </a:r>
            <a:endParaRPr lang="en-US" sz="1600" dirty="0">
              <a:solidFill>
                <a:schemeClr val="bg1"/>
              </a:solidFill>
              <a:latin typeface="Product Sans" panose="020B0604020202020204" charset="0"/>
            </a:endParaRPr>
          </a:p>
        </p:txBody>
      </p:sp>
      <p:graphicFrame>
        <p:nvGraphicFramePr>
          <p:cNvPr id="29" name="Chart 28">
            <a:extLst>
              <a:ext uri="{FF2B5EF4-FFF2-40B4-BE49-F238E27FC236}">
                <a16:creationId xmlns:a16="http://schemas.microsoft.com/office/drawing/2014/main" id="{8CFC76E2-33E1-8A5F-6981-08C2FF53741B}"/>
              </a:ext>
            </a:extLst>
          </p:cNvPr>
          <p:cNvGraphicFramePr>
            <a:graphicFrameLocks/>
          </p:cNvGraphicFramePr>
          <p:nvPr>
            <p:extLst>
              <p:ext uri="{D42A27DB-BD31-4B8C-83A1-F6EECF244321}">
                <p14:modId xmlns:p14="http://schemas.microsoft.com/office/powerpoint/2010/main" val="654186337"/>
              </p:ext>
            </p:extLst>
          </p:nvPr>
        </p:nvGraphicFramePr>
        <p:xfrm>
          <a:off x="5591433" y="2250902"/>
          <a:ext cx="6073198" cy="41496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800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8080116F-932F-2FA1-2FF7-B437227D565C}"/>
              </a:ext>
            </a:extLst>
          </p:cNvPr>
          <p:cNvSpPr/>
          <p:nvPr/>
        </p:nvSpPr>
        <p:spPr>
          <a:xfrm>
            <a:off x="622815" y="1419065"/>
            <a:ext cx="11026181" cy="671825"/>
          </a:xfrm>
          <a:prstGeom prst="rect">
            <a:avLst/>
          </a:prstGeom>
          <a:noFill/>
          <a:ln/>
        </p:spPr>
        <p:txBody>
          <a:bodyPr wrap="none" lIns="0" tIns="0" rIns="0" bIns="0" rtlCol="0" anchor="t"/>
          <a:lstStyle/>
          <a:p>
            <a:pPr>
              <a:lnSpc>
                <a:spcPts val="3634"/>
              </a:lnSpc>
            </a:pPr>
            <a:r>
              <a:rPr lang="en-US" sz="3733" spc="-21" dirty="0">
                <a:solidFill>
                  <a:srgbClr val="D5B997"/>
                </a:solidFill>
                <a:latin typeface="Product Sans" panose="020B0604020202020204" charset="0"/>
              </a:rPr>
              <a:t>Expo Living: </a:t>
            </a:r>
            <a:r>
              <a:rPr lang="en-US" sz="3733" spc="-21" dirty="0">
                <a:solidFill>
                  <a:schemeClr val="bg1"/>
                </a:solidFill>
                <a:latin typeface="Product Sans" panose="020B0604020202020204" charset="0"/>
              </a:rPr>
              <a:t>Steady Appreciation &amp; Phased Investment</a:t>
            </a:r>
          </a:p>
          <a:p>
            <a:pPr>
              <a:lnSpc>
                <a:spcPts val="3634"/>
              </a:lnSpc>
            </a:pPr>
            <a:endParaRPr lang="en-US" sz="3733" spc="-21" dirty="0">
              <a:solidFill>
                <a:srgbClr val="D5B997"/>
              </a:solidFill>
              <a:latin typeface="Product Sans" panose="020B0604020202020204" charset="0"/>
            </a:endParaRPr>
          </a:p>
        </p:txBody>
      </p:sp>
      <p:sp>
        <p:nvSpPr>
          <p:cNvPr id="14" name="Shape 2">
            <a:extLst>
              <a:ext uri="{FF2B5EF4-FFF2-40B4-BE49-F238E27FC236}">
                <a16:creationId xmlns:a16="http://schemas.microsoft.com/office/drawing/2014/main" id="{27524FB1-2C64-7CA3-022E-E19F818E9A20}"/>
              </a:ext>
            </a:extLst>
          </p:cNvPr>
          <p:cNvSpPr/>
          <p:nvPr/>
        </p:nvSpPr>
        <p:spPr>
          <a:xfrm>
            <a:off x="7521290" y="2485281"/>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5" name="Shape 3">
            <a:extLst>
              <a:ext uri="{FF2B5EF4-FFF2-40B4-BE49-F238E27FC236}">
                <a16:creationId xmlns:a16="http://schemas.microsoft.com/office/drawing/2014/main" id="{67839514-8234-1684-BC11-EB91085AF6DF}"/>
              </a:ext>
            </a:extLst>
          </p:cNvPr>
          <p:cNvSpPr/>
          <p:nvPr/>
        </p:nvSpPr>
        <p:spPr>
          <a:xfrm>
            <a:off x="7148921" y="2291408"/>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dirty="0">
              <a:solidFill>
                <a:schemeClr val="bg1"/>
              </a:solidFill>
              <a:latin typeface="Product Sans" panose="020B0604020202020204" charset="0"/>
            </a:endParaRPr>
          </a:p>
        </p:txBody>
      </p:sp>
      <p:sp>
        <p:nvSpPr>
          <p:cNvPr id="16" name="Text 5">
            <a:extLst>
              <a:ext uri="{FF2B5EF4-FFF2-40B4-BE49-F238E27FC236}">
                <a16:creationId xmlns:a16="http://schemas.microsoft.com/office/drawing/2014/main" id="{CBA7E6FD-2233-9476-5EE6-C92D1DE5BCC5}"/>
              </a:ext>
            </a:extLst>
          </p:cNvPr>
          <p:cNvSpPr/>
          <p:nvPr/>
        </p:nvSpPr>
        <p:spPr>
          <a:xfrm>
            <a:off x="8188029" y="2307783"/>
            <a:ext cx="3182032"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2024: Initial Investment</a:t>
            </a:r>
          </a:p>
        </p:txBody>
      </p:sp>
      <p:sp>
        <p:nvSpPr>
          <p:cNvPr id="17" name="Text 6">
            <a:extLst>
              <a:ext uri="{FF2B5EF4-FFF2-40B4-BE49-F238E27FC236}">
                <a16:creationId xmlns:a16="http://schemas.microsoft.com/office/drawing/2014/main" id="{49FC831E-D89D-17F6-FBC0-DCAE7D499B32}"/>
              </a:ext>
            </a:extLst>
          </p:cNvPr>
          <p:cNvSpPr/>
          <p:nvPr/>
        </p:nvSpPr>
        <p:spPr>
          <a:xfrm>
            <a:off x="8188022" y="2627440"/>
            <a:ext cx="3547192" cy="442172"/>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ROI: -9%, Appreciation: 2.52%</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Cumulative Paid: 3,52,229 AED</a:t>
            </a:r>
          </a:p>
        </p:txBody>
      </p:sp>
      <p:sp>
        <p:nvSpPr>
          <p:cNvPr id="18" name="Shape 7">
            <a:extLst>
              <a:ext uri="{FF2B5EF4-FFF2-40B4-BE49-F238E27FC236}">
                <a16:creationId xmlns:a16="http://schemas.microsoft.com/office/drawing/2014/main" id="{FF5A022B-BD27-093A-4979-D82E53F64F77}"/>
              </a:ext>
            </a:extLst>
          </p:cNvPr>
          <p:cNvSpPr/>
          <p:nvPr/>
        </p:nvSpPr>
        <p:spPr>
          <a:xfrm>
            <a:off x="7521290" y="4146123"/>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19" name="Shape 8">
            <a:extLst>
              <a:ext uri="{FF2B5EF4-FFF2-40B4-BE49-F238E27FC236}">
                <a16:creationId xmlns:a16="http://schemas.microsoft.com/office/drawing/2014/main" id="{7B5B1A6E-5975-FE8A-EF85-E403CB6976E6}"/>
              </a:ext>
            </a:extLst>
          </p:cNvPr>
          <p:cNvSpPr/>
          <p:nvPr/>
        </p:nvSpPr>
        <p:spPr>
          <a:xfrm>
            <a:off x="7117925" y="4029741"/>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dirty="0">
              <a:solidFill>
                <a:schemeClr val="bg1"/>
              </a:solidFill>
              <a:latin typeface="Product Sans" panose="020B0604020202020204" charset="0"/>
            </a:endParaRPr>
          </a:p>
        </p:txBody>
      </p:sp>
      <p:sp>
        <p:nvSpPr>
          <p:cNvPr id="20" name="Text 10">
            <a:extLst>
              <a:ext uri="{FF2B5EF4-FFF2-40B4-BE49-F238E27FC236}">
                <a16:creationId xmlns:a16="http://schemas.microsoft.com/office/drawing/2014/main" id="{48C33B69-E96B-953C-3B1B-95DAE2BFD555}"/>
              </a:ext>
            </a:extLst>
          </p:cNvPr>
          <p:cNvSpPr/>
          <p:nvPr/>
        </p:nvSpPr>
        <p:spPr>
          <a:xfrm>
            <a:off x="8188028" y="3937630"/>
            <a:ext cx="2651109"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2027: Positive Returns</a:t>
            </a:r>
          </a:p>
        </p:txBody>
      </p:sp>
      <p:sp>
        <p:nvSpPr>
          <p:cNvPr id="21" name="Text 11">
            <a:extLst>
              <a:ext uri="{FF2B5EF4-FFF2-40B4-BE49-F238E27FC236}">
                <a16:creationId xmlns:a16="http://schemas.microsoft.com/office/drawing/2014/main" id="{9787C761-E636-552A-6020-E5065019EF33}"/>
              </a:ext>
            </a:extLst>
          </p:cNvPr>
          <p:cNvSpPr/>
          <p:nvPr/>
        </p:nvSpPr>
        <p:spPr>
          <a:xfrm>
            <a:off x="8188022" y="4257286"/>
            <a:ext cx="3823159" cy="546827"/>
          </a:xfrm>
          <a:prstGeom prst="rect">
            <a:avLst/>
          </a:prstGeom>
          <a:noFill/>
          <a:ln/>
        </p:spPr>
        <p:txBody>
          <a:bodyPr wrap="non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ROI: 4%, Appreciation: 9.10%</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Cumulative Paid: 8,80,574 AED</a:t>
            </a:r>
          </a:p>
        </p:txBody>
      </p:sp>
      <p:sp>
        <p:nvSpPr>
          <p:cNvPr id="22" name="Shape 12">
            <a:extLst>
              <a:ext uri="{FF2B5EF4-FFF2-40B4-BE49-F238E27FC236}">
                <a16:creationId xmlns:a16="http://schemas.microsoft.com/office/drawing/2014/main" id="{D454B711-A3CD-26BD-8BC1-7A816D679E8C}"/>
              </a:ext>
            </a:extLst>
          </p:cNvPr>
          <p:cNvSpPr/>
          <p:nvPr/>
        </p:nvSpPr>
        <p:spPr>
          <a:xfrm>
            <a:off x="7521290" y="5775970"/>
            <a:ext cx="605914" cy="45719"/>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23" name="Shape 13">
            <a:extLst>
              <a:ext uri="{FF2B5EF4-FFF2-40B4-BE49-F238E27FC236}">
                <a16:creationId xmlns:a16="http://schemas.microsoft.com/office/drawing/2014/main" id="{5D1FD443-A8DB-F787-FDBC-86E07F2E6E65}"/>
              </a:ext>
            </a:extLst>
          </p:cNvPr>
          <p:cNvSpPr/>
          <p:nvPr/>
        </p:nvSpPr>
        <p:spPr>
          <a:xfrm>
            <a:off x="7117925" y="5659587"/>
            <a:ext cx="389492" cy="362941"/>
          </a:xfrm>
          <a:prstGeom prst="roundRect">
            <a:avLst>
              <a:gd name="adj" fmla="val 18670"/>
            </a:avLst>
          </a:prstGeom>
          <a:solidFill>
            <a:srgbClr val="B1BEAF"/>
          </a:solidFill>
          <a:ln w="7620">
            <a:solidFill>
              <a:srgbClr val="6F5A42"/>
            </a:solidFill>
            <a:prstDash val="solid"/>
          </a:ln>
        </p:spPr>
        <p:txBody>
          <a:bodyPr/>
          <a:lstStyle/>
          <a:p>
            <a:endParaRPr lang="en-IN" sz="1600" dirty="0">
              <a:solidFill>
                <a:schemeClr val="bg1"/>
              </a:solidFill>
              <a:latin typeface="Product Sans" panose="020B0604020202020204" charset="0"/>
            </a:endParaRPr>
          </a:p>
        </p:txBody>
      </p:sp>
      <p:sp>
        <p:nvSpPr>
          <p:cNvPr id="24" name="Text 15">
            <a:extLst>
              <a:ext uri="{FF2B5EF4-FFF2-40B4-BE49-F238E27FC236}">
                <a16:creationId xmlns:a16="http://schemas.microsoft.com/office/drawing/2014/main" id="{D0E9ED73-B115-134A-8D22-56C77BFFBAC5}"/>
              </a:ext>
            </a:extLst>
          </p:cNvPr>
          <p:cNvSpPr/>
          <p:nvPr/>
        </p:nvSpPr>
        <p:spPr>
          <a:xfrm>
            <a:off x="8188028" y="5536481"/>
            <a:ext cx="2666244" cy="252027"/>
          </a:xfrm>
          <a:prstGeom prst="rect">
            <a:avLst/>
          </a:prstGeom>
          <a:noFill/>
          <a:ln/>
        </p:spPr>
        <p:txBody>
          <a:bodyPr wrap="none" lIns="0" tIns="0" rIns="0" bIns="0" rtlCol="0" anchor="t"/>
          <a:lstStyle/>
          <a:p>
            <a:pPr marL="0" indent="0" algn="l">
              <a:lnSpc>
                <a:spcPts val="2950"/>
              </a:lnSpc>
              <a:buNone/>
            </a:pPr>
            <a:r>
              <a:rPr lang="en-US" b="1" dirty="0">
                <a:solidFill>
                  <a:schemeClr val="bg1"/>
                </a:solidFill>
                <a:latin typeface="Product Sans" panose="020B0604020202020204" charset="0"/>
                <a:ea typeface="Inter Bold" pitchFamily="34" charset="-122"/>
                <a:cs typeface="Inter Bold" pitchFamily="34" charset="-120"/>
              </a:rPr>
              <a:t>2028: Significant Growth</a:t>
            </a:r>
          </a:p>
        </p:txBody>
      </p:sp>
      <p:sp>
        <p:nvSpPr>
          <p:cNvPr id="25" name="Text 16">
            <a:extLst>
              <a:ext uri="{FF2B5EF4-FFF2-40B4-BE49-F238E27FC236}">
                <a16:creationId xmlns:a16="http://schemas.microsoft.com/office/drawing/2014/main" id="{18EBEB42-4CBA-633A-58A5-C3E29758FE5C}"/>
              </a:ext>
            </a:extLst>
          </p:cNvPr>
          <p:cNvSpPr/>
          <p:nvPr/>
        </p:nvSpPr>
        <p:spPr>
          <a:xfrm>
            <a:off x="8188022" y="5856137"/>
            <a:ext cx="3547192" cy="884341"/>
          </a:xfrm>
          <a:prstGeom prst="rect">
            <a:avLst/>
          </a:prstGeom>
          <a:noFill/>
          <a:ln/>
        </p:spPr>
        <p:txBody>
          <a:bodyPr wrap="square" lIns="0" tIns="0" rIns="0" bIns="0" rtlCol="0" anchor="t"/>
          <a:lstStyle/>
          <a:p>
            <a:pPr marL="0" indent="0" algn="l">
              <a:buNone/>
            </a:pPr>
            <a:r>
              <a:rPr lang="en-US" sz="1600" dirty="0">
                <a:solidFill>
                  <a:schemeClr val="bg1"/>
                </a:solidFill>
                <a:latin typeface="Product Sans" panose="020B0604020202020204" charset="0"/>
                <a:ea typeface="Inter" pitchFamily="34" charset="-122"/>
                <a:cs typeface="Inter" pitchFamily="34" charset="-120"/>
              </a:rPr>
              <a:t>ROI: 40%, Appreciation: 11.30%.</a:t>
            </a:r>
            <a:br>
              <a:rPr lang="en-US" sz="1600" dirty="0">
                <a:solidFill>
                  <a:schemeClr val="bg1"/>
                </a:solidFill>
                <a:latin typeface="Product Sans" panose="020B0604020202020204" charset="0"/>
                <a:ea typeface="Inter" pitchFamily="34" charset="-122"/>
                <a:cs typeface="Inter" pitchFamily="34" charset="-120"/>
              </a:rPr>
            </a:br>
            <a:r>
              <a:rPr lang="en-US" sz="1600" dirty="0">
                <a:solidFill>
                  <a:schemeClr val="bg1"/>
                </a:solidFill>
                <a:latin typeface="Product Sans" panose="020B0604020202020204" charset="0"/>
                <a:ea typeface="Inter" pitchFamily="34" charset="-122"/>
                <a:cs typeface="Inter" pitchFamily="34" charset="-120"/>
              </a:rPr>
              <a:t>Cumulative Paid: 17,61,147 AED</a:t>
            </a:r>
          </a:p>
        </p:txBody>
      </p:sp>
      <p:sp>
        <p:nvSpPr>
          <p:cNvPr id="39" name="Shape 1">
            <a:extLst>
              <a:ext uri="{FF2B5EF4-FFF2-40B4-BE49-F238E27FC236}">
                <a16:creationId xmlns:a16="http://schemas.microsoft.com/office/drawing/2014/main" id="{64C3C9E7-31AD-AEFC-60F5-2B2EE7751ECA}"/>
              </a:ext>
            </a:extLst>
          </p:cNvPr>
          <p:cNvSpPr/>
          <p:nvPr/>
        </p:nvSpPr>
        <p:spPr>
          <a:xfrm flipH="1">
            <a:off x="7326587" y="2652021"/>
            <a:ext cx="45719" cy="3202333"/>
          </a:xfrm>
          <a:prstGeom prst="roundRect">
            <a:avLst>
              <a:gd name="adj" fmla="val 332202"/>
            </a:avLst>
          </a:prstGeom>
          <a:solidFill>
            <a:srgbClr val="B1BEAF"/>
          </a:solidFill>
          <a:ln/>
        </p:spPr>
        <p:txBody>
          <a:bodyPr/>
          <a:lstStyle/>
          <a:p>
            <a:endParaRPr lang="en-IN" sz="1600">
              <a:solidFill>
                <a:schemeClr val="bg1"/>
              </a:solidFill>
              <a:latin typeface="Product Sans" panose="020B0604020202020204" charset="0"/>
            </a:endParaRPr>
          </a:p>
        </p:txBody>
      </p:sp>
      <p:sp>
        <p:nvSpPr>
          <p:cNvPr id="40" name="TextBox 39">
            <a:extLst>
              <a:ext uri="{FF2B5EF4-FFF2-40B4-BE49-F238E27FC236}">
                <a16:creationId xmlns:a16="http://schemas.microsoft.com/office/drawing/2014/main" id="{E200E6F3-88AE-DCA2-60EC-CCDC7AA3A903}"/>
              </a:ext>
            </a:extLst>
          </p:cNvPr>
          <p:cNvSpPr txBox="1"/>
          <p:nvPr/>
        </p:nvSpPr>
        <p:spPr>
          <a:xfrm>
            <a:off x="7164420" y="4015120"/>
            <a:ext cx="389492" cy="400110"/>
          </a:xfrm>
          <a:prstGeom prst="rect">
            <a:avLst/>
          </a:prstGeom>
          <a:noFill/>
        </p:spPr>
        <p:txBody>
          <a:bodyPr wrap="square" rtlCol="0">
            <a:spAutoFit/>
          </a:bodyPr>
          <a:lstStyle/>
          <a:p>
            <a:r>
              <a:rPr lang="en-US" sz="2000" b="1" dirty="0">
                <a:solidFill>
                  <a:schemeClr val="bg1"/>
                </a:solidFill>
                <a:latin typeface="Product Sans" panose="020B0604020202020204" charset="0"/>
              </a:rPr>
              <a:t>2</a:t>
            </a:r>
            <a:endParaRPr lang="en-IN" sz="2000" b="1" dirty="0">
              <a:solidFill>
                <a:schemeClr val="bg1"/>
              </a:solidFill>
              <a:latin typeface="Product Sans" panose="020B0604020202020204" charset="0"/>
            </a:endParaRPr>
          </a:p>
        </p:txBody>
      </p:sp>
      <p:sp>
        <p:nvSpPr>
          <p:cNvPr id="41" name="TextBox 40">
            <a:extLst>
              <a:ext uri="{FF2B5EF4-FFF2-40B4-BE49-F238E27FC236}">
                <a16:creationId xmlns:a16="http://schemas.microsoft.com/office/drawing/2014/main" id="{5EF127A4-4D52-40A7-873A-567875BD7C54}"/>
              </a:ext>
            </a:extLst>
          </p:cNvPr>
          <p:cNvSpPr txBox="1"/>
          <p:nvPr/>
        </p:nvSpPr>
        <p:spPr>
          <a:xfrm>
            <a:off x="7179918" y="5660465"/>
            <a:ext cx="358495" cy="400110"/>
          </a:xfrm>
          <a:prstGeom prst="rect">
            <a:avLst/>
          </a:prstGeom>
          <a:noFill/>
        </p:spPr>
        <p:txBody>
          <a:bodyPr wrap="square" rtlCol="0">
            <a:spAutoFit/>
          </a:bodyPr>
          <a:lstStyle/>
          <a:p>
            <a:r>
              <a:rPr lang="en-US" sz="2000" b="1" dirty="0">
                <a:solidFill>
                  <a:schemeClr val="bg1"/>
                </a:solidFill>
              </a:rPr>
              <a:t>3</a:t>
            </a:r>
            <a:endParaRPr lang="en-IN" sz="2000" b="1" dirty="0">
              <a:solidFill>
                <a:schemeClr val="bg1"/>
              </a:solidFill>
            </a:endParaRPr>
          </a:p>
        </p:txBody>
      </p:sp>
      <p:sp>
        <p:nvSpPr>
          <p:cNvPr id="43" name="TextBox 42">
            <a:extLst>
              <a:ext uri="{FF2B5EF4-FFF2-40B4-BE49-F238E27FC236}">
                <a16:creationId xmlns:a16="http://schemas.microsoft.com/office/drawing/2014/main" id="{4A5426D7-0A0F-24AB-F293-068813348EE4}"/>
              </a:ext>
            </a:extLst>
          </p:cNvPr>
          <p:cNvSpPr txBox="1"/>
          <p:nvPr/>
        </p:nvSpPr>
        <p:spPr>
          <a:xfrm>
            <a:off x="7179918" y="2291408"/>
            <a:ext cx="295653" cy="400110"/>
          </a:xfrm>
          <a:prstGeom prst="rect">
            <a:avLst/>
          </a:prstGeom>
          <a:noFill/>
        </p:spPr>
        <p:txBody>
          <a:bodyPr wrap="square" rtlCol="0">
            <a:spAutoFit/>
          </a:bodyPr>
          <a:lstStyle/>
          <a:p>
            <a:r>
              <a:rPr lang="en-US" sz="2000" b="1" dirty="0">
                <a:solidFill>
                  <a:schemeClr val="bg1"/>
                </a:solidFill>
              </a:rPr>
              <a:t>1</a:t>
            </a:r>
            <a:endParaRPr lang="en-IN" sz="2000" b="1" dirty="0">
              <a:solidFill>
                <a:schemeClr val="bg1"/>
              </a:solidFill>
            </a:endParaRPr>
          </a:p>
        </p:txBody>
      </p:sp>
      <p:graphicFrame>
        <p:nvGraphicFramePr>
          <p:cNvPr id="27" name="Chart 26">
            <a:extLst>
              <a:ext uri="{FF2B5EF4-FFF2-40B4-BE49-F238E27FC236}">
                <a16:creationId xmlns:a16="http://schemas.microsoft.com/office/drawing/2014/main" id="{7E9CFDD6-01F7-77ED-C898-FDB170058A48}"/>
              </a:ext>
            </a:extLst>
          </p:cNvPr>
          <p:cNvGraphicFramePr>
            <a:graphicFrameLocks/>
          </p:cNvGraphicFramePr>
          <p:nvPr>
            <p:extLst>
              <p:ext uri="{D42A27DB-BD31-4B8C-83A1-F6EECF244321}">
                <p14:modId xmlns:p14="http://schemas.microsoft.com/office/powerpoint/2010/main" val="3231720937"/>
              </p:ext>
            </p:extLst>
          </p:nvPr>
        </p:nvGraphicFramePr>
        <p:xfrm>
          <a:off x="939981" y="2287876"/>
          <a:ext cx="5936400" cy="41867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34955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1" name="Text 0">
            <a:extLst>
              <a:ext uri="{FF2B5EF4-FFF2-40B4-BE49-F238E27FC236}">
                <a16:creationId xmlns:a16="http://schemas.microsoft.com/office/drawing/2014/main" id="{BCE926AA-8844-DAD0-BB4D-CA83982AD1F7}"/>
              </a:ext>
            </a:extLst>
          </p:cNvPr>
          <p:cNvSpPr/>
          <p:nvPr/>
        </p:nvSpPr>
        <p:spPr>
          <a:xfrm>
            <a:off x="505702" y="1540177"/>
            <a:ext cx="3780393" cy="472519"/>
          </a:xfrm>
          <a:prstGeom prst="rect">
            <a:avLst/>
          </a:prstGeom>
          <a:noFill/>
          <a:ln/>
        </p:spPr>
        <p:txBody>
          <a:bodyPr wrap="none" lIns="0" tIns="0" rIns="0" bIns="0" rtlCol="0" anchor="t"/>
          <a:lstStyle/>
          <a:p>
            <a:pPr>
              <a:lnSpc>
                <a:spcPts val="3700"/>
              </a:lnSpc>
            </a:pPr>
            <a:r>
              <a:rPr lang="en-US" sz="4000" spc="-21" dirty="0">
                <a:solidFill>
                  <a:srgbClr val="D5B997"/>
                </a:solidFill>
                <a:latin typeface="Product Sans" panose="020B0604020202020204" charset="0"/>
              </a:rPr>
              <a:t>Who is EMAAR?</a:t>
            </a:r>
          </a:p>
        </p:txBody>
      </p:sp>
      <p:sp>
        <p:nvSpPr>
          <p:cNvPr id="14" name="Text 1">
            <a:extLst>
              <a:ext uri="{FF2B5EF4-FFF2-40B4-BE49-F238E27FC236}">
                <a16:creationId xmlns:a16="http://schemas.microsoft.com/office/drawing/2014/main" id="{C952999B-1A6A-5BC8-88A6-1994F690C6CA}"/>
              </a:ext>
            </a:extLst>
          </p:cNvPr>
          <p:cNvSpPr/>
          <p:nvPr/>
        </p:nvSpPr>
        <p:spPr>
          <a:xfrm>
            <a:off x="2086528" y="2357956"/>
            <a:ext cx="2135664" cy="236220"/>
          </a:xfrm>
          <a:prstGeom prst="rect">
            <a:avLst/>
          </a:prstGeom>
          <a:noFill/>
          <a:ln/>
        </p:spPr>
        <p:txBody>
          <a:bodyPr wrap="none" lIns="0" tIns="0" rIns="0" bIns="0" rtlCol="0" anchor="t"/>
          <a:lstStyle/>
          <a:p>
            <a:pPr>
              <a:lnSpc>
                <a:spcPts val="1833"/>
              </a:lnSpc>
            </a:pPr>
            <a:r>
              <a:rPr lang="en-US" b="1" dirty="0">
                <a:solidFill>
                  <a:schemeClr val="bg1"/>
                </a:solidFill>
                <a:latin typeface="Product Sans" panose="020B0604020202020204" charset="0"/>
                <a:ea typeface="Fraunces Extra Bold" pitchFamily="34" charset="-122"/>
                <a:cs typeface="Fraunces Extra Bold" pitchFamily="34" charset="-120"/>
              </a:rPr>
              <a:t>Company Background</a:t>
            </a:r>
            <a:endParaRPr lang="en-US" dirty="0">
              <a:solidFill>
                <a:schemeClr val="bg1"/>
              </a:solidFill>
              <a:latin typeface="Product Sans" panose="020B0604020202020204" charset="0"/>
            </a:endParaRPr>
          </a:p>
        </p:txBody>
      </p:sp>
      <p:sp>
        <p:nvSpPr>
          <p:cNvPr id="15" name="Text 2">
            <a:extLst>
              <a:ext uri="{FF2B5EF4-FFF2-40B4-BE49-F238E27FC236}">
                <a16:creationId xmlns:a16="http://schemas.microsoft.com/office/drawing/2014/main" id="{1731E389-236A-2857-FA7C-6B2D4A0DF94B}"/>
              </a:ext>
            </a:extLst>
          </p:cNvPr>
          <p:cNvSpPr/>
          <p:nvPr/>
        </p:nvSpPr>
        <p:spPr>
          <a:xfrm>
            <a:off x="1358107" y="2745385"/>
            <a:ext cx="4163139" cy="967740"/>
          </a:xfrm>
          <a:prstGeom prst="rect">
            <a:avLst/>
          </a:prstGeom>
          <a:noFill/>
          <a:ln/>
        </p:spPr>
        <p:txBody>
          <a:bodyPr wrap="square" lIns="0" tIns="0" rIns="0" bIns="0" rtlCol="0" anchor="t"/>
          <a:lstStyle/>
          <a:p>
            <a:pPr algn="ctr">
              <a:lnSpc>
                <a:spcPts val="1900"/>
              </a:lnSpc>
            </a:pPr>
            <a:r>
              <a:rPr lang="en-US" sz="1400" dirty="0">
                <a:solidFill>
                  <a:schemeClr val="bg1"/>
                </a:solidFill>
                <a:latin typeface="Product Sans" panose="020B0604020202020204" charset="0"/>
                <a:ea typeface="Nobile" pitchFamily="34" charset="-122"/>
                <a:cs typeface="Nobile" pitchFamily="34" charset="-120"/>
              </a:rPr>
              <a:t>EMAAR Properties is a leading real estate developer in Dubai, United Arab Emirates. Founded in 1997, EMAAR has grown to become a global player in the real estate industry.</a:t>
            </a:r>
            <a:endParaRPr lang="en-US" sz="1400" dirty="0">
              <a:solidFill>
                <a:schemeClr val="bg1"/>
              </a:solidFill>
              <a:latin typeface="Product Sans" panose="020B0604020202020204" charset="0"/>
            </a:endParaRPr>
          </a:p>
        </p:txBody>
      </p:sp>
      <p:sp>
        <p:nvSpPr>
          <p:cNvPr id="16" name="Text 3">
            <a:extLst>
              <a:ext uri="{FF2B5EF4-FFF2-40B4-BE49-F238E27FC236}">
                <a16:creationId xmlns:a16="http://schemas.microsoft.com/office/drawing/2014/main" id="{A98EBBBA-5C08-F3F1-2D39-4258A4FBA7FD}"/>
              </a:ext>
            </a:extLst>
          </p:cNvPr>
          <p:cNvSpPr/>
          <p:nvPr/>
        </p:nvSpPr>
        <p:spPr>
          <a:xfrm>
            <a:off x="7026640" y="2357956"/>
            <a:ext cx="1890157" cy="236220"/>
          </a:xfrm>
          <a:prstGeom prst="rect">
            <a:avLst/>
          </a:prstGeom>
          <a:noFill/>
          <a:ln/>
        </p:spPr>
        <p:txBody>
          <a:bodyPr wrap="none" lIns="0" tIns="0" rIns="0" bIns="0" rtlCol="0" anchor="t"/>
          <a:lstStyle/>
          <a:p>
            <a:pPr>
              <a:lnSpc>
                <a:spcPts val="1833"/>
              </a:lnSpc>
            </a:pPr>
            <a:r>
              <a:rPr lang="en-US" b="1" dirty="0">
                <a:solidFill>
                  <a:schemeClr val="bg1"/>
                </a:solidFill>
                <a:latin typeface="Product Sans" panose="020B0604020202020204" charset="0"/>
                <a:ea typeface="Fraunces Extra Bold" pitchFamily="34" charset="-122"/>
                <a:cs typeface="Fraunces Extra Bold" pitchFamily="34" charset="-120"/>
              </a:rPr>
              <a:t>Key Highlights</a:t>
            </a:r>
            <a:endParaRPr lang="en-US" dirty="0">
              <a:solidFill>
                <a:schemeClr val="bg1"/>
              </a:solidFill>
              <a:latin typeface="Product Sans" panose="020B0604020202020204" charset="0"/>
            </a:endParaRPr>
          </a:p>
        </p:txBody>
      </p:sp>
      <p:sp>
        <p:nvSpPr>
          <p:cNvPr id="17" name="Text 4">
            <a:extLst>
              <a:ext uri="{FF2B5EF4-FFF2-40B4-BE49-F238E27FC236}">
                <a16:creationId xmlns:a16="http://schemas.microsoft.com/office/drawing/2014/main" id="{59E7FE2F-AA1F-864A-B90D-89F4B70D77D7}"/>
              </a:ext>
            </a:extLst>
          </p:cNvPr>
          <p:cNvSpPr/>
          <p:nvPr/>
        </p:nvSpPr>
        <p:spPr>
          <a:xfrm>
            <a:off x="5895261" y="2745385"/>
            <a:ext cx="4498580" cy="967740"/>
          </a:xfrm>
          <a:prstGeom prst="rect">
            <a:avLst/>
          </a:prstGeom>
          <a:noFill/>
          <a:ln/>
        </p:spPr>
        <p:txBody>
          <a:bodyPr wrap="square" lIns="0" tIns="0" rIns="0" bIns="0" rtlCol="0" anchor="t"/>
          <a:lstStyle/>
          <a:p>
            <a:pPr algn="ctr">
              <a:lnSpc>
                <a:spcPts val="1900"/>
              </a:lnSpc>
            </a:pPr>
            <a:r>
              <a:rPr lang="en-US" sz="1400" dirty="0">
                <a:solidFill>
                  <a:schemeClr val="bg1"/>
                </a:solidFill>
                <a:latin typeface="Product Sans" panose="020B0604020202020204" charset="0"/>
                <a:ea typeface="Nobile" pitchFamily="34" charset="-122"/>
                <a:cs typeface="Nobile" pitchFamily="34" charset="-120"/>
              </a:rPr>
              <a:t>EMAAR has a strong track record of delivering iconic projects, including Burj Khalifa, Dubai Mall, and Dubai Opera. The company is known for its innovative designs and commitment to sustainable development.</a:t>
            </a:r>
            <a:endParaRPr lang="en-US" sz="1400" dirty="0">
              <a:solidFill>
                <a:schemeClr val="bg1"/>
              </a:solidFill>
              <a:latin typeface="Product Sans" panose="020B0604020202020204" charset="0"/>
            </a:endParaRPr>
          </a:p>
        </p:txBody>
      </p:sp>
      <p:sp>
        <p:nvSpPr>
          <p:cNvPr id="18" name="Text 0">
            <a:extLst>
              <a:ext uri="{FF2B5EF4-FFF2-40B4-BE49-F238E27FC236}">
                <a16:creationId xmlns:a16="http://schemas.microsoft.com/office/drawing/2014/main" id="{A3B7F586-B180-C466-D5A5-A85EFD425967}"/>
              </a:ext>
            </a:extLst>
          </p:cNvPr>
          <p:cNvSpPr/>
          <p:nvPr/>
        </p:nvSpPr>
        <p:spPr>
          <a:xfrm>
            <a:off x="4238787" y="3706239"/>
            <a:ext cx="5046663" cy="472519"/>
          </a:xfrm>
          <a:prstGeom prst="rect">
            <a:avLst/>
          </a:prstGeom>
          <a:noFill/>
          <a:ln/>
        </p:spPr>
        <p:txBody>
          <a:bodyPr wrap="none" lIns="0" tIns="0" rIns="0" bIns="0" rtlCol="0" anchor="t"/>
          <a:lstStyle/>
          <a:p>
            <a:pPr>
              <a:lnSpc>
                <a:spcPts val="3700"/>
              </a:lnSpc>
            </a:pPr>
            <a:r>
              <a:rPr lang="en-US" b="1" dirty="0">
                <a:solidFill>
                  <a:schemeClr val="bg1"/>
                </a:solidFill>
                <a:latin typeface="Product Sans" panose="020B0604020202020204" charset="0"/>
              </a:rPr>
              <a:t>EMAAR's Notable Projects</a:t>
            </a:r>
          </a:p>
        </p:txBody>
      </p:sp>
      <p:pic>
        <p:nvPicPr>
          <p:cNvPr id="19" name="Image 0" descr="preencoded.png">
            <a:extLst>
              <a:ext uri="{FF2B5EF4-FFF2-40B4-BE49-F238E27FC236}">
                <a16:creationId xmlns:a16="http://schemas.microsoft.com/office/drawing/2014/main" id="{00691B06-DC86-4769-3780-752B6FC0FF5B}"/>
              </a:ext>
            </a:extLst>
          </p:cNvPr>
          <p:cNvPicPr>
            <a:picLocks noChangeAspect="1"/>
          </p:cNvPicPr>
          <p:nvPr/>
        </p:nvPicPr>
        <p:blipFill>
          <a:blip r:embed="rId4">
            <a:duotone>
              <a:schemeClr val="bg2">
                <a:shade val="45000"/>
                <a:satMod val="135000"/>
              </a:schemeClr>
              <a:prstClr val="white"/>
            </a:duotone>
          </a:blip>
          <a:stretch>
            <a:fillRect/>
          </a:stretch>
        </p:blipFill>
        <p:spPr>
          <a:xfrm>
            <a:off x="1867545" y="4226461"/>
            <a:ext cx="377984" cy="377984"/>
          </a:xfrm>
          <a:prstGeom prst="rect">
            <a:avLst/>
          </a:prstGeom>
        </p:spPr>
      </p:pic>
      <p:sp>
        <p:nvSpPr>
          <p:cNvPr id="20" name="Text 1">
            <a:extLst>
              <a:ext uri="{FF2B5EF4-FFF2-40B4-BE49-F238E27FC236}">
                <a16:creationId xmlns:a16="http://schemas.microsoft.com/office/drawing/2014/main" id="{A3839C34-E809-67B4-9A22-D59033693289}"/>
              </a:ext>
            </a:extLst>
          </p:cNvPr>
          <p:cNvSpPr/>
          <p:nvPr/>
        </p:nvSpPr>
        <p:spPr>
          <a:xfrm>
            <a:off x="161957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Burj Khalifa</a:t>
            </a:r>
            <a:endParaRPr lang="en-US" sz="1467" dirty="0">
              <a:solidFill>
                <a:schemeClr val="bg1"/>
              </a:solidFill>
              <a:latin typeface="Product Sans" panose="020B0604020202020204" charset="0"/>
            </a:endParaRPr>
          </a:p>
        </p:txBody>
      </p:sp>
      <p:sp>
        <p:nvSpPr>
          <p:cNvPr id="21" name="Text 2">
            <a:extLst>
              <a:ext uri="{FF2B5EF4-FFF2-40B4-BE49-F238E27FC236}">
                <a16:creationId xmlns:a16="http://schemas.microsoft.com/office/drawing/2014/main" id="{8D12776C-0129-02EC-FBAF-138E3273F7DF}"/>
              </a:ext>
            </a:extLst>
          </p:cNvPr>
          <p:cNvSpPr/>
          <p:nvPr/>
        </p:nvSpPr>
        <p:spPr>
          <a:xfrm>
            <a:off x="1185621" y="5082601"/>
            <a:ext cx="2003663" cy="120967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Standing tall at 828 meters, it's the tallest building in the world. Its design is a symbol of Dubai's ambition and progress.</a:t>
            </a:r>
            <a:endParaRPr lang="en-US" sz="1167" dirty="0">
              <a:solidFill>
                <a:schemeClr val="bg1"/>
              </a:solidFill>
              <a:latin typeface="Product Sans" panose="020B0604020202020204" charset="0"/>
            </a:endParaRPr>
          </a:p>
        </p:txBody>
      </p:sp>
      <p:pic>
        <p:nvPicPr>
          <p:cNvPr id="22" name="Image 1" descr="preencoded.png">
            <a:extLst>
              <a:ext uri="{FF2B5EF4-FFF2-40B4-BE49-F238E27FC236}">
                <a16:creationId xmlns:a16="http://schemas.microsoft.com/office/drawing/2014/main" id="{49C8904A-F161-50D3-346A-D06AEA0EDB05}"/>
              </a:ext>
            </a:extLst>
          </p:cNvPr>
          <p:cNvPicPr>
            <a:picLocks noChangeAspect="1"/>
          </p:cNvPicPr>
          <p:nvPr/>
        </p:nvPicPr>
        <p:blipFill>
          <a:blip r:embed="rId5">
            <a:duotone>
              <a:schemeClr val="bg2">
                <a:shade val="45000"/>
                <a:satMod val="135000"/>
              </a:schemeClr>
              <a:prstClr val="white"/>
            </a:duotone>
          </a:blip>
          <a:stretch>
            <a:fillRect/>
          </a:stretch>
        </p:blipFill>
        <p:spPr>
          <a:xfrm>
            <a:off x="4640424" y="4226461"/>
            <a:ext cx="377984" cy="377984"/>
          </a:xfrm>
          <a:prstGeom prst="rect">
            <a:avLst/>
          </a:prstGeom>
        </p:spPr>
      </p:pic>
      <p:sp>
        <p:nvSpPr>
          <p:cNvPr id="23" name="Text 3">
            <a:extLst>
              <a:ext uri="{FF2B5EF4-FFF2-40B4-BE49-F238E27FC236}">
                <a16:creationId xmlns:a16="http://schemas.microsoft.com/office/drawing/2014/main" id="{CF439AC7-E8B6-33A3-DCD2-F87181A0C59C}"/>
              </a:ext>
            </a:extLst>
          </p:cNvPr>
          <p:cNvSpPr/>
          <p:nvPr/>
        </p:nvSpPr>
        <p:spPr>
          <a:xfrm>
            <a:off x="440795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Dubai Mall</a:t>
            </a:r>
            <a:endParaRPr lang="en-US" sz="1467" dirty="0">
              <a:solidFill>
                <a:schemeClr val="bg1"/>
              </a:solidFill>
              <a:latin typeface="Product Sans" panose="020B0604020202020204" charset="0"/>
            </a:endParaRPr>
          </a:p>
        </p:txBody>
      </p:sp>
      <p:sp>
        <p:nvSpPr>
          <p:cNvPr id="24" name="Text 4">
            <a:extLst>
              <a:ext uri="{FF2B5EF4-FFF2-40B4-BE49-F238E27FC236}">
                <a16:creationId xmlns:a16="http://schemas.microsoft.com/office/drawing/2014/main" id="{241950F7-8C40-0D0F-3BA4-4EDB127642B8}"/>
              </a:ext>
            </a:extLst>
          </p:cNvPr>
          <p:cNvSpPr/>
          <p:nvPr/>
        </p:nvSpPr>
        <p:spPr>
          <a:xfrm>
            <a:off x="3927504" y="5082601"/>
            <a:ext cx="2003743" cy="120967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It is one of the world's largest shopping malls, offering a diverse range of retail, entertainment, and dining options.</a:t>
            </a:r>
            <a:endParaRPr lang="en-US" sz="1167" dirty="0">
              <a:solidFill>
                <a:schemeClr val="bg1"/>
              </a:solidFill>
              <a:latin typeface="Product Sans" panose="020B0604020202020204" charset="0"/>
            </a:endParaRPr>
          </a:p>
        </p:txBody>
      </p:sp>
      <p:pic>
        <p:nvPicPr>
          <p:cNvPr id="25" name="Image 2" descr="preencoded.png">
            <a:extLst>
              <a:ext uri="{FF2B5EF4-FFF2-40B4-BE49-F238E27FC236}">
                <a16:creationId xmlns:a16="http://schemas.microsoft.com/office/drawing/2014/main" id="{82F8397B-DEB7-E3B8-CCEC-15D616896C2F}"/>
              </a:ext>
            </a:extLst>
          </p:cNvPr>
          <p:cNvPicPr>
            <a:picLocks noChangeAspect="1"/>
          </p:cNvPicPr>
          <p:nvPr/>
        </p:nvPicPr>
        <p:blipFill>
          <a:blip r:embed="rId6">
            <a:duotone>
              <a:schemeClr val="bg2">
                <a:shade val="45000"/>
                <a:satMod val="135000"/>
              </a:schemeClr>
              <a:prstClr val="white"/>
            </a:duotone>
          </a:blip>
          <a:stretch>
            <a:fillRect/>
          </a:stretch>
        </p:blipFill>
        <p:spPr>
          <a:xfrm>
            <a:off x="7149913" y="4226461"/>
            <a:ext cx="377984" cy="377984"/>
          </a:xfrm>
          <a:prstGeom prst="rect">
            <a:avLst/>
          </a:prstGeom>
        </p:spPr>
      </p:pic>
      <p:sp>
        <p:nvSpPr>
          <p:cNvPr id="26" name="Text 5">
            <a:extLst>
              <a:ext uri="{FF2B5EF4-FFF2-40B4-BE49-F238E27FC236}">
                <a16:creationId xmlns:a16="http://schemas.microsoft.com/office/drawing/2014/main" id="{B5FC681F-AF55-0489-C138-123133EE8E1A}"/>
              </a:ext>
            </a:extLst>
          </p:cNvPr>
          <p:cNvSpPr/>
          <p:nvPr/>
        </p:nvSpPr>
        <p:spPr>
          <a:xfrm>
            <a:off x="6808951" y="4755655"/>
            <a:ext cx="1890157" cy="236220"/>
          </a:xfrm>
          <a:prstGeom prst="rect">
            <a:avLst/>
          </a:prstGeom>
          <a:noFill/>
          <a:ln/>
        </p:spPr>
        <p:txBody>
          <a:bodyPr wrap="non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Emirates Hills</a:t>
            </a:r>
            <a:endParaRPr lang="en-US" sz="1467" dirty="0">
              <a:solidFill>
                <a:schemeClr val="bg1"/>
              </a:solidFill>
              <a:latin typeface="Product Sans" panose="020B0604020202020204" charset="0"/>
            </a:endParaRPr>
          </a:p>
        </p:txBody>
      </p:sp>
      <p:sp>
        <p:nvSpPr>
          <p:cNvPr id="27" name="Text 6">
            <a:extLst>
              <a:ext uri="{FF2B5EF4-FFF2-40B4-BE49-F238E27FC236}">
                <a16:creationId xmlns:a16="http://schemas.microsoft.com/office/drawing/2014/main" id="{9DAF7450-BFC2-86F8-EE70-A02FE02580D8}"/>
              </a:ext>
            </a:extLst>
          </p:cNvPr>
          <p:cNvSpPr/>
          <p:nvPr/>
        </p:nvSpPr>
        <p:spPr>
          <a:xfrm>
            <a:off x="6452494" y="5082600"/>
            <a:ext cx="2003743" cy="1451610"/>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This prestigious residential community features luxurious villas and townhouses designed to provide a serene and exclusive lifestyle.</a:t>
            </a:r>
            <a:endParaRPr lang="en-US" sz="1167" dirty="0">
              <a:solidFill>
                <a:schemeClr val="bg1"/>
              </a:solidFill>
              <a:latin typeface="Product Sans" panose="020B0604020202020204" charset="0"/>
            </a:endParaRPr>
          </a:p>
        </p:txBody>
      </p:sp>
      <p:pic>
        <p:nvPicPr>
          <p:cNvPr id="28" name="Image 3" descr="preencoded.png">
            <a:extLst>
              <a:ext uri="{FF2B5EF4-FFF2-40B4-BE49-F238E27FC236}">
                <a16:creationId xmlns:a16="http://schemas.microsoft.com/office/drawing/2014/main" id="{01C881DF-3AC6-062F-7B80-C67FF304E4E0}"/>
              </a:ext>
            </a:extLst>
          </p:cNvPr>
          <p:cNvPicPr>
            <a:picLocks noChangeAspect="1"/>
          </p:cNvPicPr>
          <p:nvPr/>
        </p:nvPicPr>
        <p:blipFill>
          <a:blip r:embed="rId7">
            <a:duotone>
              <a:schemeClr val="bg2">
                <a:shade val="45000"/>
                <a:satMod val="135000"/>
              </a:schemeClr>
              <a:prstClr val="white"/>
            </a:duotone>
          </a:blip>
          <a:stretch>
            <a:fillRect/>
          </a:stretch>
        </p:blipFill>
        <p:spPr>
          <a:xfrm>
            <a:off x="9876375" y="4226461"/>
            <a:ext cx="377984" cy="377984"/>
          </a:xfrm>
          <a:prstGeom prst="rect">
            <a:avLst/>
          </a:prstGeom>
        </p:spPr>
      </p:pic>
      <p:sp>
        <p:nvSpPr>
          <p:cNvPr id="29" name="Text 7">
            <a:extLst>
              <a:ext uri="{FF2B5EF4-FFF2-40B4-BE49-F238E27FC236}">
                <a16:creationId xmlns:a16="http://schemas.microsoft.com/office/drawing/2014/main" id="{79469CE0-694B-2C12-2B8E-496EA5FBC089}"/>
              </a:ext>
            </a:extLst>
          </p:cNvPr>
          <p:cNvSpPr/>
          <p:nvPr/>
        </p:nvSpPr>
        <p:spPr>
          <a:xfrm>
            <a:off x="9411426" y="4755655"/>
            <a:ext cx="2003743" cy="472440"/>
          </a:xfrm>
          <a:prstGeom prst="rect">
            <a:avLst/>
          </a:prstGeom>
          <a:noFill/>
          <a:ln/>
        </p:spPr>
        <p:txBody>
          <a:bodyPr wrap="square" lIns="0" tIns="0" rIns="0" bIns="0" rtlCol="0" anchor="t"/>
          <a:lstStyle/>
          <a:p>
            <a:pPr>
              <a:lnSpc>
                <a:spcPts val="1833"/>
              </a:lnSpc>
            </a:pPr>
            <a:r>
              <a:rPr lang="en-US" sz="1467" b="1" dirty="0">
                <a:solidFill>
                  <a:schemeClr val="bg1"/>
                </a:solidFill>
                <a:latin typeface="Product Sans" panose="020B0604020202020204" charset="0"/>
                <a:ea typeface="Fraunces Extra Bold" pitchFamily="34" charset="-122"/>
                <a:cs typeface="Fraunces Extra Bold" pitchFamily="34" charset="-120"/>
              </a:rPr>
              <a:t>Other Significant Developments</a:t>
            </a:r>
            <a:endParaRPr lang="en-US" sz="1467" dirty="0">
              <a:solidFill>
                <a:schemeClr val="bg1"/>
              </a:solidFill>
              <a:latin typeface="Product Sans" panose="020B0604020202020204" charset="0"/>
            </a:endParaRPr>
          </a:p>
        </p:txBody>
      </p:sp>
      <p:sp>
        <p:nvSpPr>
          <p:cNvPr id="30" name="Text 8">
            <a:extLst>
              <a:ext uri="{FF2B5EF4-FFF2-40B4-BE49-F238E27FC236}">
                <a16:creationId xmlns:a16="http://schemas.microsoft.com/office/drawing/2014/main" id="{F0CD2F99-15D9-749E-CCC2-543A4270F84D}"/>
              </a:ext>
            </a:extLst>
          </p:cNvPr>
          <p:cNvSpPr/>
          <p:nvPr/>
        </p:nvSpPr>
        <p:spPr>
          <a:xfrm>
            <a:off x="8976554" y="5318820"/>
            <a:ext cx="2438616" cy="1693545"/>
          </a:xfrm>
          <a:prstGeom prst="rect">
            <a:avLst/>
          </a:prstGeom>
          <a:noFill/>
          <a:ln/>
        </p:spPr>
        <p:txBody>
          <a:bodyPr wrap="square" lIns="0" tIns="0" rIns="0" bIns="0" rtlCol="0" anchor="t"/>
          <a:lstStyle/>
          <a:p>
            <a:pPr algn="ctr">
              <a:lnSpc>
                <a:spcPts val="1900"/>
              </a:lnSpc>
            </a:pPr>
            <a:r>
              <a:rPr lang="en-US" sz="1167" dirty="0">
                <a:solidFill>
                  <a:schemeClr val="bg1"/>
                </a:solidFill>
                <a:latin typeface="Product Sans" panose="020B0604020202020204" charset="0"/>
                <a:ea typeface="Nobile" pitchFamily="34" charset="-122"/>
                <a:cs typeface="Nobile" pitchFamily="34" charset="-120"/>
              </a:rPr>
              <a:t>EMAAR has played a pivotal role in shaping Dubai's skyline. Its portfolio includes various other prominent projects, showcasing their expertise in urban development.</a:t>
            </a:r>
            <a:endParaRPr lang="en-US" sz="1167" dirty="0">
              <a:solidFill>
                <a:schemeClr val="bg1"/>
              </a:solidFill>
              <a:latin typeface="Product Sans" panose="020B0604020202020204" charset="0"/>
            </a:endParaRPr>
          </a:p>
        </p:txBody>
      </p:sp>
    </p:spTree>
    <p:extLst>
      <p:ext uri="{BB962C8B-B14F-4D97-AF65-F5344CB8AC3E}">
        <p14:creationId xmlns:p14="http://schemas.microsoft.com/office/powerpoint/2010/main" val="2534448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600" dirty="0">
                <a:latin typeface="Product Sans" panose="020B0604020202020204" charset="0"/>
              </a:endParaRPr>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43315" cy="1159377"/>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2229517"/>
            <a:ext cx="43087" cy="4628483"/>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2" name="TextBox 12"/>
          <p:cNvSpPr txBox="1"/>
          <p:nvPr/>
        </p:nvSpPr>
        <p:spPr>
          <a:xfrm>
            <a:off x="9489745" y="6539196"/>
            <a:ext cx="2438616" cy="180178"/>
          </a:xfrm>
          <a:prstGeom prst="rect">
            <a:avLst/>
          </a:prstGeom>
        </p:spPr>
        <p:txBody>
          <a:bodyPr lIns="0" tIns="0" rIns="0" bIns="0" rtlCol="0" anchor="t">
            <a:spAutoFit/>
          </a:bodyPr>
          <a:lstStyle/>
          <a:p>
            <a:pPr algn="r">
              <a:lnSpc>
                <a:spcPts val="1475"/>
              </a:lnSpc>
              <a:spcBef>
                <a:spcPct val="0"/>
              </a:spcBef>
            </a:pPr>
            <a:r>
              <a:rPr lang="en-US" sz="1229" spc="-22">
                <a:solidFill>
                  <a:srgbClr val="D9D9D9"/>
                </a:solidFill>
                <a:latin typeface="Product Sans"/>
              </a:rPr>
              <a:t>www.jamalakim.com</a:t>
            </a:r>
          </a:p>
        </p:txBody>
      </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6" name="Text 0">
            <a:extLst>
              <a:ext uri="{FF2B5EF4-FFF2-40B4-BE49-F238E27FC236}">
                <a16:creationId xmlns:a16="http://schemas.microsoft.com/office/drawing/2014/main" id="{24A3A569-D753-2AE2-6FE3-CD08C6E105DE}"/>
              </a:ext>
            </a:extLst>
          </p:cNvPr>
          <p:cNvSpPr/>
          <p:nvPr/>
        </p:nvSpPr>
        <p:spPr>
          <a:xfrm>
            <a:off x="1778000" y="4184650"/>
            <a:ext cx="3237003" cy="514350"/>
          </a:xfrm>
          <a:prstGeom prst="rect">
            <a:avLst/>
          </a:prstGeom>
          <a:noFill/>
          <a:ln/>
        </p:spPr>
        <p:txBody>
          <a:bodyPr wrap="none" lIns="0" tIns="0" rIns="0" bIns="0" rtlCol="0" anchor="t"/>
          <a:lstStyle/>
          <a:p>
            <a:pPr>
              <a:lnSpc>
                <a:spcPts val="4034"/>
              </a:lnSpc>
            </a:pPr>
            <a:r>
              <a:rPr lang="en-US" sz="2133" b="1" dirty="0">
                <a:solidFill>
                  <a:schemeClr val="bg1"/>
                </a:solidFill>
                <a:latin typeface="Product Sans" panose="020B0604020202020204" charset="0"/>
                <a:ea typeface="Inter Bold" pitchFamily="34" charset="-122"/>
                <a:cs typeface="Inter Bold" pitchFamily="34" charset="-120"/>
              </a:rPr>
              <a:t>Our Distinctive Approach</a:t>
            </a:r>
            <a:endParaRPr lang="en-US" sz="2133" dirty="0">
              <a:solidFill>
                <a:schemeClr val="bg1"/>
              </a:solidFill>
              <a:latin typeface="Product Sans" panose="020B0604020202020204" charset="0"/>
            </a:endParaRPr>
          </a:p>
        </p:txBody>
      </p:sp>
      <p:pic>
        <p:nvPicPr>
          <p:cNvPr id="17" name="Image 1" descr="preencoded.png">
            <a:extLst>
              <a:ext uri="{FF2B5EF4-FFF2-40B4-BE49-F238E27FC236}">
                <a16:creationId xmlns:a16="http://schemas.microsoft.com/office/drawing/2014/main" id="{CC3EF381-1665-55EB-5A6E-A8C0F1F86DC4}"/>
              </a:ext>
            </a:extLst>
          </p:cNvPr>
          <p:cNvPicPr>
            <a:picLocks noChangeAspect="1"/>
          </p:cNvPicPr>
          <p:nvPr/>
        </p:nvPicPr>
        <p:blipFill>
          <a:blip r:embed="rId4"/>
          <a:stretch>
            <a:fillRect/>
          </a:stretch>
        </p:blipFill>
        <p:spPr>
          <a:xfrm>
            <a:off x="2438400" y="4795520"/>
            <a:ext cx="411480" cy="411480"/>
          </a:xfrm>
          <a:prstGeom prst="rect">
            <a:avLst/>
          </a:prstGeom>
        </p:spPr>
      </p:pic>
      <p:sp>
        <p:nvSpPr>
          <p:cNvPr id="20" name="Text 1">
            <a:extLst>
              <a:ext uri="{FF2B5EF4-FFF2-40B4-BE49-F238E27FC236}">
                <a16:creationId xmlns:a16="http://schemas.microsoft.com/office/drawing/2014/main" id="{F553789B-8790-D038-65FF-ABBB2566B1C7}"/>
              </a:ext>
            </a:extLst>
          </p:cNvPr>
          <p:cNvSpPr/>
          <p:nvPr/>
        </p:nvSpPr>
        <p:spPr>
          <a:xfrm>
            <a:off x="1914050"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Curated Collection</a:t>
            </a:r>
            <a:endParaRPr lang="en-US" sz="1600" dirty="0">
              <a:solidFill>
                <a:schemeClr val="bg1"/>
              </a:solidFill>
              <a:latin typeface="Product Sans" panose="020B0604020202020204" charset="0"/>
            </a:endParaRPr>
          </a:p>
        </p:txBody>
      </p:sp>
      <p:sp>
        <p:nvSpPr>
          <p:cNvPr id="24" name="Text 2">
            <a:extLst>
              <a:ext uri="{FF2B5EF4-FFF2-40B4-BE49-F238E27FC236}">
                <a16:creationId xmlns:a16="http://schemas.microsoft.com/office/drawing/2014/main" id="{C55359F4-5260-9EDC-FBC3-BC7953091516}"/>
              </a:ext>
            </a:extLst>
          </p:cNvPr>
          <p:cNvSpPr/>
          <p:nvPr/>
        </p:nvSpPr>
        <p:spPr>
          <a:xfrm>
            <a:off x="1761650"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Handpicked properties meeting exacting standards.</a:t>
            </a:r>
            <a:endParaRPr lang="en-US" sz="1267" dirty="0">
              <a:solidFill>
                <a:schemeClr val="bg1"/>
              </a:solidFill>
              <a:latin typeface="Product Sans" panose="020B0604020202020204" charset="0"/>
            </a:endParaRPr>
          </a:p>
        </p:txBody>
      </p:sp>
      <p:pic>
        <p:nvPicPr>
          <p:cNvPr id="25" name="Image 2" descr="preencoded.png">
            <a:extLst>
              <a:ext uri="{FF2B5EF4-FFF2-40B4-BE49-F238E27FC236}">
                <a16:creationId xmlns:a16="http://schemas.microsoft.com/office/drawing/2014/main" id="{789387FA-0528-2BCA-F377-F26585438428}"/>
              </a:ext>
            </a:extLst>
          </p:cNvPr>
          <p:cNvPicPr>
            <a:picLocks noChangeAspect="1"/>
          </p:cNvPicPr>
          <p:nvPr/>
        </p:nvPicPr>
        <p:blipFill>
          <a:blip r:embed="rId5"/>
          <a:stretch>
            <a:fillRect/>
          </a:stretch>
        </p:blipFill>
        <p:spPr>
          <a:xfrm>
            <a:off x="4650501" y="4795520"/>
            <a:ext cx="411480" cy="411480"/>
          </a:xfrm>
          <a:prstGeom prst="rect">
            <a:avLst/>
          </a:prstGeom>
        </p:spPr>
      </p:pic>
      <p:sp>
        <p:nvSpPr>
          <p:cNvPr id="26" name="Text 3">
            <a:extLst>
              <a:ext uri="{FF2B5EF4-FFF2-40B4-BE49-F238E27FC236}">
                <a16:creationId xmlns:a16="http://schemas.microsoft.com/office/drawing/2014/main" id="{C2F0EED4-11A9-50DE-C176-8B614265590A}"/>
              </a:ext>
            </a:extLst>
          </p:cNvPr>
          <p:cNvSpPr/>
          <p:nvPr/>
        </p:nvSpPr>
        <p:spPr>
          <a:xfrm>
            <a:off x="3986669" y="5353050"/>
            <a:ext cx="2313700" cy="514350"/>
          </a:xfrm>
          <a:prstGeom prst="rect">
            <a:avLst/>
          </a:prstGeom>
          <a:noFill/>
          <a:ln/>
        </p:spPr>
        <p:txBody>
          <a:bodyPr wrap="squar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Personalized Service</a:t>
            </a:r>
            <a:endParaRPr lang="en-US" sz="1600" dirty="0">
              <a:solidFill>
                <a:schemeClr val="bg1"/>
              </a:solidFill>
              <a:latin typeface="Product Sans" panose="020B0604020202020204" charset="0"/>
            </a:endParaRPr>
          </a:p>
        </p:txBody>
      </p:sp>
      <p:sp>
        <p:nvSpPr>
          <p:cNvPr id="27" name="Text 4">
            <a:extLst>
              <a:ext uri="{FF2B5EF4-FFF2-40B4-BE49-F238E27FC236}">
                <a16:creationId xmlns:a16="http://schemas.microsoft.com/office/drawing/2014/main" id="{CC3EE878-6474-049C-46D5-461DE9B0AC01}"/>
              </a:ext>
            </a:extLst>
          </p:cNvPr>
          <p:cNvSpPr/>
          <p:nvPr/>
        </p:nvSpPr>
        <p:spPr>
          <a:xfrm>
            <a:off x="3973751" y="5720953"/>
            <a:ext cx="1965245" cy="526733"/>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Tailored solutions for discerning investors.</a:t>
            </a:r>
            <a:endParaRPr lang="en-US" sz="1267" dirty="0">
              <a:solidFill>
                <a:schemeClr val="bg1"/>
              </a:solidFill>
              <a:latin typeface="Product Sans" panose="020B0604020202020204" charset="0"/>
            </a:endParaRPr>
          </a:p>
        </p:txBody>
      </p:sp>
      <p:pic>
        <p:nvPicPr>
          <p:cNvPr id="28" name="Image 3" descr="preencoded.png">
            <a:extLst>
              <a:ext uri="{FF2B5EF4-FFF2-40B4-BE49-F238E27FC236}">
                <a16:creationId xmlns:a16="http://schemas.microsoft.com/office/drawing/2014/main" id="{BD3B5EB3-F5FE-62E8-7534-EC0B83997063}"/>
              </a:ext>
            </a:extLst>
          </p:cNvPr>
          <p:cNvPicPr>
            <a:picLocks noChangeAspect="1"/>
          </p:cNvPicPr>
          <p:nvPr/>
        </p:nvPicPr>
        <p:blipFill>
          <a:blip r:embed="rId6"/>
          <a:stretch>
            <a:fillRect/>
          </a:stretch>
        </p:blipFill>
        <p:spPr>
          <a:xfrm>
            <a:off x="6862603" y="4795520"/>
            <a:ext cx="411480" cy="411480"/>
          </a:xfrm>
          <a:prstGeom prst="rect">
            <a:avLst/>
          </a:prstGeom>
        </p:spPr>
      </p:pic>
      <p:sp>
        <p:nvSpPr>
          <p:cNvPr id="29" name="Text 5">
            <a:extLst>
              <a:ext uri="{FF2B5EF4-FFF2-40B4-BE49-F238E27FC236}">
                <a16:creationId xmlns:a16="http://schemas.microsoft.com/office/drawing/2014/main" id="{A8EDD891-C54F-8696-1BD3-AEF587E74FA5}"/>
              </a:ext>
            </a:extLst>
          </p:cNvPr>
          <p:cNvSpPr/>
          <p:nvPr/>
        </p:nvSpPr>
        <p:spPr>
          <a:xfrm>
            <a:off x="6338253"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Investment Focus</a:t>
            </a:r>
            <a:endParaRPr lang="en-US" sz="1600" dirty="0">
              <a:solidFill>
                <a:schemeClr val="bg1"/>
              </a:solidFill>
              <a:latin typeface="Product Sans" panose="020B0604020202020204" charset="0"/>
            </a:endParaRPr>
          </a:p>
        </p:txBody>
      </p:sp>
      <p:sp>
        <p:nvSpPr>
          <p:cNvPr id="30" name="Text 6">
            <a:extLst>
              <a:ext uri="{FF2B5EF4-FFF2-40B4-BE49-F238E27FC236}">
                <a16:creationId xmlns:a16="http://schemas.microsoft.com/office/drawing/2014/main" id="{688A1C6B-06C1-F923-611B-3CFCAE9E5670}"/>
              </a:ext>
            </a:extLst>
          </p:cNvPr>
          <p:cNvSpPr/>
          <p:nvPr/>
        </p:nvSpPr>
        <p:spPr>
          <a:xfrm>
            <a:off x="6185853"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Maximizing returns in prime real estate markets.</a:t>
            </a:r>
            <a:endParaRPr lang="en-US" sz="1267" dirty="0">
              <a:solidFill>
                <a:schemeClr val="bg1"/>
              </a:solidFill>
              <a:latin typeface="Product Sans" panose="020B0604020202020204" charset="0"/>
            </a:endParaRPr>
          </a:p>
        </p:txBody>
      </p:sp>
      <p:pic>
        <p:nvPicPr>
          <p:cNvPr id="31" name="Image 4" descr="preencoded.png">
            <a:extLst>
              <a:ext uri="{FF2B5EF4-FFF2-40B4-BE49-F238E27FC236}">
                <a16:creationId xmlns:a16="http://schemas.microsoft.com/office/drawing/2014/main" id="{37C0AEC4-4BD7-428D-998E-E1B21326720C}"/>
              </a:ext>
            </a:extLst>
          </p:cNvPr>
          <p:cNvPicPr>
            <a:picLocks noChangeAspect="1"/>
          </p:cNvPicPr>
          <p:nvPr/>
        </p:nvPicPr>
        <p:blipFill>
          <a:blip r:embed="rId7"/>
          <a:stretch>
            <a:fillRect/>
          </a:stretch>
        </p:blipFill>
        <p:spPr>
          <a:xfrm>
            <a:off x="9328705" y="4795520"/>
            <a:ext cx="411480" cy="411480"/>
          </a:xfrm>
          <a:prstGeom prst="rect">
            <a:avLst/>
          </a:prstGeom>
        </p:spPr>
      </p:pic>
      <p:sp>
        <p:nvSpPr>
          <p:cNvPr id="32" name="Text 7">
            <a:extLst>
              <a:ext uri="{FF2B5EF4-FFF2-40B4-BE49-F238E27FC236}">
                <a16:creationId xmlns:a16="http://schemas.microsoft.com/office/drawing/2014/main" id="{C83123DA-3445-8CFB-48A8-6D1B1C71411B}"/>
              </a:ext>
            </a:extLst>
          </p:cNvPr>
          <p:cNvSpPr/>
          <p:nvPr/>
        </p:nvSpPr>
        <p:spPr>
          <a:xfrm>
            <a:off x="8804355" y="5353051"/>
            <a:ext cx="1965245" cy="257175"/>
          </a:xfrm>
          <a:prstGeom prst="rect">
            <a:avLst/>
          </a:prstGeom>
          <a:noFill/>
          <a:ln/>
        </p:spPr>
        <p:txBody>
          <a:bodyPr wrap="none" lIns="0" tIns="0" rIns="0" bIns="0" rtlCol="0" anchor="t"/>
          <a:lstStyle/>
          <a:p>
            <a:pPr>
              <a:lnSpc>
                <a:spcPts val="2000"/>
              </a:lnSpc>
            </a:pPr>
            <a:r>
              <a:rPr lang="en-US" sz="1600" b="1" dirty="0">
                <a:solidFill>
                  <a:schemeClr val="bg1"/>
                </a:solidFill>
                <a:latin typeface="Product Sans" panose="020B0604020202020204" charset="0"/>
                <a:ea typeface="Inter Bold" pitchFamily="34" charset="-122"/>
                <a:cs typeface="Inter Bold" pitchFamily="34" charset="-120"/>
              </a:rPr>
              <a:t>Global Excellence</a:t>
            </a:r>
            <a:endParaRPr lang="en-US" sz="1600" dirty="0">
              <a:solidFill>
                <a:schemeClr val="bg1"/>
              </a:solidFill>
              <a:latin typeface="Product Sans" panose="020B0604020202020204" charset="0"/>
            </a:endParaRPr>
          </a:p>
        </p:txBody>
      </p:sp>
      <p:sp>
        <p:nvSpPr>
          <p:cNvPr id="33" name="Text 8">
            <a:extLst>
              <a:ext uri="{FF2B5EF4-FFF2-40B4-BE49-F238E27FC236}">
                <a16:creationId xmlns:a16="http://schemas.microsoft.com/office/drawing/2014/main" id="{A52694AB-4A4C-FD57-3DE7-4D643DFA5325}"/>
              </a:ext>
            </a:extLst>
          </p:cNvPr>
          <p:cNvSpPr/>
          <p:nvPr/>
        </p:nvSpPr>
        <p:spPr>
          <a:xfrm>
            <a:off x="8651955" y="5686901"/>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Setting benchmarks in international luxury property standards.</a:t>
            </a:r>
            <a:endParaRPr lang="en-US" sz="1267" dirty="0">
              <a:solidFill>
                <a:schemeClr val="bg1"/>
              </a:solidFill>
              <a:latin typeface="Product Sans" panose="020B0604020202020204" charset="0"/>
            </a:endParaRPr>
          </a:p>
        </p:txBody>
      </p:sp>
      <p:sp>
        <p:nvSpPr>
          <p:cNvPr id="34" name="TextBox 33">
            <a:extLst>
              <a:ext uri="{FF2B5EF4-FFF2-40B4-BE49-F238E27FC236}">
                <a16:creationId xmlns:a16="http://schemas.microsoft.com/office/drawing/2014/main" id="{7CB33EAB-0B65-A4C0-2D31-50FD0BDC1A5A}"/>
              </a:ext>
            </a:extLst>
          </p:cNvPr>
          <p:cNvSpPr txBox="1"/>
          <p:nvPr/>
        </p:nvSpPr>
        <p:spPr>
          <a:xfrm>
            <a:off x="1671102" y="2278400"/>
            <a:ext cx="1122898" cy="420564"/>
          </a:xfrm>
          <a:prstGeom prst="rect">
            <a:avLst/>
          </a:prstGeom>
          <a:noFill/>
        </p:spPr>
        <p:txBody>
          <a:bodyPr wrap="square" rtlCol="0">
            <a:spAutoFit/>
          </a:bodyPr>
          <a:lstStyle/>
          <a:p>
            <a:r>
              <a:rPr lang="en-US" sz="2133" b="1" dirty="0">
                <a:solidFill>
                  <a:schemeClr val="bg1"/>
                </a:solidFill>
                <a:latin typeface="Product Sans" panose="020B0604020202020204" charset="0"/>
              </a:rPr>
              <a:t>Vision</a:t>
            </a:r>
            <a:endParaRPr lang="en-IN" sz="2133" b="1" dirty="0">
              <a:solidFill>
                <a:schemeClr val="bg1"/>
              </a:solidFill>
              <a:latin typeface="Product Sans" panose="020B0604020202020204" charset="0"/>
            </a:endParaRPr>
          </a:p>
        </p:txBody>
      </p:sp>
      <p:sp>
        <p:nvSpPr>
          <p:cNvPr id="35" name="Text 2">
            <a:extLst>
              <a:ext uri="{FF2B5EF4-FFF2-40B4-BE49-F238E27FC236}">
                <a16:creationId xmlns:a16="http://schemas.microsoft.com/office/drawing/2014/main" id="{E336718B-B78C-BF9E-9D1B-5A5CBAEE87BD}"/>
              </a:ext>
            </a:extLst>
          </p:cNvPr>
          <p:cNvSpPr/>
          <p:nvPr/>
        </p:nvSpPr>
        <p:spPr>
          <a:xfrm>
            <a:off x="1133555" y="2634000"/>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Transforming desires into tangible luxury, connecting clients with aspirational properties</a:t>
            </a: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p:txBody>
      </p:sp>
      <p:sp>
        <p:nvSpPr>
          <p:cNvPr id="36" name="TextBox 35">
            <a:extLst>
              <a:ext uri="{FF2B5EF4-FFF2-40B4-BE49-F238E27FC236}">
                <a16:creationId xmlns:a16="http://schemas.microsoft.com/office/drawing/2014/main" id="{7F7871E9-0823-0A03-1E37-22F5144B8345}"/>
              </a:ext>
            </a:extLst>
          </p:cNvPr>
          <p:cNvSpPr txBox="1"/>
          <p:nvPr/>
        </p:nvSpPr>
        <p:spPr>
          <a:xfrm>
            <a:off x="3606421" y="2278400"/>
            <a:ext cx="1545251" cy="420564"/>
          </a:xfrm>
          <a:prstGeom prst="rect">
            <a:avLst/>
          </a:prstGeom>
          <a:noFill/>
        </p:spPr>
        <p:txBody>
          <a:bodyPr wrap="square" rtlCol="0">
            <a:spAutoFit/>
          </a:bodyPr>
          <a:lstStyle/>
          <a:p>
            <a:r>
              <a:rPr lang="en-US" sz="2133" b="1" dirty="0">
                <a:solidFill>
                  <a:schemeClr val="bg1"/>
                </a:solidFill>
                <a:latin typeface="Product Sans" panose="020B0604020202020204" charset="0"/>
              </a:rPr>
              <a:t>Mission</a:t>
            </a:r>
            <a:endParaRPr lang="en-IN" sz="2133" b="1" dirty="0">
              <a:solidFill>
                <a:schemeClr val="bg1"/>
              </a:solidFill>
              <a:latin typeface="Product Sans" panose="020B0604020202020204" charset="0"/>
            </a:endParaRPr>
          </a:p>
        </p:txBody>
      </p:sp>
      <p:sp>
        <p:nvSpPr>
          <p:cNvPr id="37" name="Text 2">
            <a:extLst>
              <a:ext uri="{FF2B5EF4-FFF2-40B4-BE49-F238E27FC236}">
                <a16:creationId xmlns:a16="http://schemas.microsoft.com/office/drawing/2014/main" id="{B8BE4EDB-3261-7E83-A97B-BDD6E23CEBBC}"/>
              </a:ext>
            </a:extLst>
          </p:cNvPr>
          <p:cNvSpPr/>
          <p:nvPr/>
        </p:nvSpPr>
        <p:spPr>
          <a:xfrm>
            <a:off x="3216355" y="2634000"/>
            <a:ext cx="1965245" cy="790099"/>
          </a:xfrm>
          <a:prstGeom prst="rect">
            <a:avLst/>
          </a:prstGeom>
          <a:noFill/>
          <a:ln/>
        </p:spPr>
        <p:txBody>
          <a:bodyPr wrap="square" lIns="0" tIns="0" rIns="0" bIns="0" rtlCol="0" anchor="t"/>
          <a:lstStyle/>
          <a:p>
            <a:pPr algn="ctr">
              <a:lnSpc>
                <a:spcPts val="2067"/>
              </a:lnSpc>
            </a:pPr>
            <a:r>
              <a:rPr lang="en-US" sz="1267" dirty="0">
                <a:solidFill>
                  <a:schemeClr val="bg1"/>
                </a:solidFill>
                <a:latin typeface="Product Sans" panose="020B0604020202020204" charset="0"/>
                <a:ea typeface="Inter" pitchFamily="34" charset="-122"/>
                <a:cs typeface="Inter" pitchFamily="34" charset="-120"/>
              </a:rPr>
              <a:t>To give every client the clearest possible read on a Dubai property decision before they commit</a:t>
            </a: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a:p>
            <a:pPr algn="ctr">
              <a:lnSpc>
                <a:spcPts val="2067"/>
              </a:lnSpc>
            </a:pPr>
            <a:endParaRPr lang="en-US" sz="1267" dirty="0">
              <a:solidFill>
                <a:schemeClr val="bg1"/>
              </a:solidFill>
              <a:latin typeface="Product Sans" panose="020B0604020202020204" charset="0"/>
              <a:ea typeface="Inter" pitchFamily="34" charset="-122"/>
              <a:cs typeface="Inter" pitchFamily="34" charset="-120"/>
            </a:endParaRPr>
          </a:p>
        </p:txBody>
      </p:sp>
      <p:sp>
        <p:nvSpPr>
          <p:cNvPr id="38" name="Text 0">
            <a:extLst>
              <a:ext uri="{FF2B5EF4-FFF2-40B4-BE49-F238E27FC236}">
                <a16:creationId xmlns:a16="http://schemas.microsoft.com/office/drawing/2014/main" id="{5ED89E96-9E23-3196-0F58-5D2858AC6593}"/>
              </a:ext>
            </a:extLst>
          </p:cNvPr>
          <p:cNvSpPr/>
          <p:nvPr/>
        </p:nvSpPr>
        <p:spPr>
          <a:xfrm>
            <a:off x="616823" y="1498601"/>
            <a:ext cx="3780393" cy="472519"/>
          </a:xfrm>
          <a:prstGeom prst="rect">
            <a:avLst/>
          </a:prstGeom>
          <a:noFill/>
          <a:ln/>
        </p:spPr>
        <p:txBody>
          <a:bodyPr wrap="none" lIns="0" tIns="0" rIns="0" bIns="0" rtlCol="0" anchor="t"/>
          <a:lstStyle/>
          <a:p>
            <a:pPr>
              <a:lnSpc>
                <a:spcPts val="3700"/>
              </a:lnSpc>
            </a:pPr>
            <a:r>
              <a:rPr lang="en-US" sz="4000" spc="-21" dirty="0">
                <a:solidFill>
                  <a:srgbClr val="D5B997"/>
                </a:solidFill>
                <a:latin typeface="Product Sans" panose="020B0604020202020204" charset="0"/>
              </a:rPr>
              <a:t>About Us</a:t>
            </a:r>
          </a:p>
        </p:txBody>
      </p:sp>
      <p:sp>
        <p:nvSpPr>
          <p:cNvPr id="39" name="Text 0">
            <a:extLst>
              <a:ext uri="{FF2B5EF4-FFF2-40B4-BE49-F238E27FC236}">
                <a16:creationId xmlns:a16="http://schemas.microsoft.com/office/drawing/2014/main" id="{B9217A79-86C7-B73F-D701-FDDF88A2CBDB}"/>
              </a:ext>
            </a:extLst>
          </p:cNvPr>
          <p:cNvSpPr/>
          <p:nvPr/>
        </p:nvSpPr>
        <p:spPr>
          <a:xfrm>
            <a:off x="6705600" y="2159001"/>
            <a:ext cx="1484537" cy="472519"/>
          </a:xfrm>
          <a:prstGeom prst="rect">
            <a:avLst/>
          </a:prstGeom>
          <a:noFill/>
          <a:ln/>
        </p:spPr>
        <p:txBody>
          <a:bodyPr wrap="none" lIns="0" tIns="0" rIns="0" bIns="0" rtlCol="0" anchor="t"/>
          <a:lstStyle/>
          <a:p>
            <a:pPr>
              <a:lnSpc>
                <a:spcPts val="3700"/>
              </a:lnSpc>
            </a:pPr>
            <a:r>
              <a:rPr lang="en-US" sz="2133" b="1" spc="-21" dirty="0">
                <a:solidFill>
                  <a:schemeClr val="bg1"/>
                </a:solidFill>
                <a:latin typeface="Product Sans" panose="020B0604020202020204" charset="0"/>
              </a:rPr>
              <a:t>Why Us ?</a:t>
            </a:r>
          </a:p>
        </p:txBody>
      </p:sp>
      <p:cxnSp>
        <p:nvCxnSpPr>
          <p:cNvPr id="41" name="Straight Connector 40">
            <a:extLst>
              <a:ext uri="{FF2B5EF4-FFF2-40B4-BE49-F238E27FC236}">
                <a16:creationId xmlns:a16="http://schemas.microsoft.com/office/drawing/2014/main" id="{FA8E4F2C-A10B-88D7-019F-64DDFBE4FC7B}"/>
              </a:ext>
            </a:extLst>
          </p:cNvPr>
          <p:cNvCxnSpPr>
            <a:cxnSpLocks/>
          </p:cNvCxnSpPr>
          <p:nvPr/>
        </p:nvCxnSpPr>
        <p:spPr>
          <a:xfrm>
            <a:off x="5486400" y="2311400"/>
            <a:ext cx="0" cy="1873250"/>
          </a:xfrm>
          <a:prstGeom prst="line">
            <a:avLst/>
          </a:prstGeom>
          <a:ln>
            <a:solidFill>
              <a:srgbClr val="D5B997"/>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3F48EE3A-387F-B191-48CC-CDB586C97412}"/>
              </a:ext>
            </a:extLst>
          </p:cNvPr>
          <p:cNvSpPr txBox="1"/>
          <p:nvPr/>
        </p:nvSpPr>
        <p:spPr>
          <a:xfrm>
            <a:off x="5994400" y="2768600"/>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Unparalleled expertise in Dubai's luxury market</a:t>
            </a:r>
          </a:p>
        </p:txBody>
      </p:sp>
      <p:sp>
        <p:nvSpPr>
          <p:cNvPr id="43" name="TextBox 42">
            <a:extLst>
              <a:ext uri="{FF2B5EF4-FFF2-40B4-BE49-F238E27FC236}">
                <a16:creationId xmlns:a16="http://schemas.microsoft.com/office/drawing/2014/main" id="{9AF4E9BD-F155-1C8F-AEEC-111B4B8DCAAF}"/>
              </a:ext>
            </a:extLst>
          </p:cNvPr>
          <p:cNvSpPr txBox="1"/>
          <p:nvPr/>
        </p:nvSpPr>
        <p:spPr>
          <a:xfrm>
            <a:off x="5999699" y="3117414"/>
            <a:ext cx="6451599" cy="287323"/>
          </a:xfrm>
          <a:prstGeom prst="rect">
            <a:avLst/>
          </a:prstGeom>
          <a:noFill/>
        </p:spPr>
        <p:txBody>
          <a:bodyPr wrap="square" rtlCol="0">
            <a:spAutoFit/>
          </a:bodyPr>
          <a:lstStyle/>
          <a:p>
            <a:r>
              <a:rPr lang="en-US" sz="1267" dirty="0">
                <a:solidFill>
                  <a:schemeClr val="bg1"/>
                </a:solidFill>
                <a:latin typeface="Product Sans" panose="020B0604020202020204" charset="0"/>
              </a:rPr>
              <a:t>Commitment to transforming luxury desires into reality</a:t>
            </a:r>
          </a:p>
        </p:txBody>
      </p:sp>
      <p:sp>
        <p:nvSpPr>
          <p:cNvPr id="44" name="TextBox 43">
            <a:extLst>
              <a:ext uri="{FF2B5EF4-FFF2-40B4-BE49-F238E27FC236}">
                <a16:creationId xmlns:a16="http://schemas.microsoft.com/office/drawing/2014/main" id="{99CC5810-14C6-421A-467A-8AA000B5BB2C}"/>
              </a:ext>
            </a:extLst>
          </p:cNvPr>
          <p:cNvSpPr txBox="1"/>
          <p:nvPr/>
        </p:nvSpPr>
        <p:spPr>
          <a:xfrm>
            <a:off x="5999698" y="3422214"/>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Focus on both lifestyle enhancement and investment potential</a:t>
            </a:r>
          </a:p>
        </p:txBody>
      </p:sp>
      <p:sp>
        <p:nvSpPr>
          <p:cNvPr id="45" name="TextBox 44">
            <a:extLst>
              <a:ext uri="{FF2B5EF4-FFF2-40B4-BE49-F238E27FC236}">
                <a16:creationId xmlns:a16="http://schemas.microsoft.com/office/drawing/2014/main" id="{F93E1D64-21A6-B41C-356A-6B19D4FC821F}"/>
              </a:ext>
            </a:extLst>
          </p:cNvPr>
          <p:cNvSpPr txBox="1"/>
          <p:nvPr/>
        </p:nvSpPr>
        <p:spPr>
          <a:xfrm>
            <a:off x="5999698" y="3777814"/>
            <a:ext cx="5417372" cy="287323"/>
          </a:xfrm>
          <a:prstGeom prst="rect">
            <a:avLst/>
          </a:prstGeom>
          <a:noFill/>
        </p:spPr>
        <p:txBody>
          <a:bodyPr wrap="square" rtlCol="0">
            <a:spAutoFit/>
          </a:bodyPr>
          <a:lstStyle/>
          <a:p>
            <a:r>
              <a:rPr lang="en-US" sz="1267" dirty="0">
                <a:solidFill>
                  <a:schemeClr val="bg1"/>
                </a:solidFill>
                <a:latin typeface="Product Sans" panose="020B0604020202020204" charset="0"/>
              </a:rPr>
              <a:t>An advisory-first approach, not a sales pitch</a:t>
            </a:r>
          </a:p>
        </p:txBody>
      </p:sp>
      <p:sp>
        <p:nvSpPr>
          <p:cNvPr id="55" name="TextBox 54">
            <a:extLst>
              <a:ext uri="{FF2B5EF4-FFF2-40B4-BE49-F238E27FC236}">
                <a16:creationId xmlns:a16="http://schemas.microsoft.com/office/drawing/2014/main" id="{77E69472-A398-623E-927A-0452A749DADC}"/>
              </a:ext>
            </a:extLst>
          </p:cNvPr>
          <p:cNvSpPr txBox="1"/>
          <p:nvPr/>
        </p:nvSpPr>
        <p:spPr>
          <a:xfrm>
            <a:off x="5740400" y="2724587"/>
            <a:ext cx="275772" cy="379656"/>
          </a:xfrm>
          <a:prstGeom prst="rect">
            <a:avLst/>
          </a:prstGeom>
          <a:noFill/>
        </p:spPr>
        <p:txBody>
          <a:bodyPr wrap="square">
            <a:spAutoFit/>
          </a:bodyPr>
          <a:lstStyle/>
          <a:p>
            <a:r>
              <a:rPr lang="en-IN" sz="1867" dirty="0">
                <a:solidFill>
                  <a:srgbClr val="D5B997"/>
                </a:solidFill>
              </a:rPr>
              <a:t>●</a:t>
            </a:r>
          </a:p>
        </p:txBody>
      </p:sp>
      <p:sp>
        <p:nvSpPr>
          <p:cNvPr id="56" name="TextBox 55">
            <a:extLst>
              <a:ext uri="{FF2B5EF4-FFF2-40B4-BE49-F238E27FC236}">
                <a16:creationId xmlns:a16="http://schemas.microsoft.com/office/drawing/2014/main" id="{D33BB34B-E4C9-C95F-CCF2-2C25A9B17479}"/>
              </a:ext>
            </a:extLst>
          </p:cNvPr>
          <p:cNvSpPr txBox="1"/>
          <p:nvPr/>
        </p:nvSpPr>
        <p:spPr>
          <a:xfrm>
            <a:off x="5740400" y="3080187"/>
            <a:ext cx="275772" cy="379656"/>
          </a:xfrm>
          <a:prstGeom prst="rect">
            <a:avLst/>
          </a:prstGeom>
          <a:noFill/>
        </p:spPr>
        <p:txBody>
          <a:bodyPr wrap="square">
            <a:spAutoFit/>
          </a:bodyPr>
          <a:lstStyle/>
          <a:p>
            <a:r>
              <a:rPr lang="en-IN" sz="1867" dirty="0">
                <a:solidFill>
                  <a:srgbClr val="D5B997"/>
                </a:solidFill>
              </a:rPr>
              <a:t>●</a:t>
            </a:r>
          </a:p>
        </p:txBody>
      </p:sp>
      <p:sp>
        <p:nvSpPr>
          <p:cNvPr id="57" name="TextBox 56">
            <a:extLst>
              <a:ext uri="{FF2B5EF4-FFF2-40B4-BE49-F238E27FC236}">
                <a16:creationId xmlns:a16="http://schemas.microsoft.com/office/drawing/2014/main" id="{32C391AC-AA9B-713F-DEDA-6D00ADE5C1F8}"/>
              </a:ext>
            </a:extLst>
          </p:cNvPr>
          <p:cNvSpPr txBox="1"/>
          <p:nvPr/>
        </p:nvSpPr>
        <p:spPr>
          <a:xfrm>
            <a:off x="5740400" y="3384987"/>
            <a:ext cx="275772" cy="379656"/>
          </a:xfrm>
          <a:prstGeom prst="rect">
            <a:avLst/>
          </a:prstGeom>
          <a:noFill/>
        </p:spPr>
        <p:txBody>
          <a:bodyPr wrap="square">
            <a:spAutoFit/>
          </a:bodyPr>
          <a:lstStyle/>
          <a:p>
            <a:r>
              <a:rPr lang="en-IN" sz="1867" dirty="0">
                <a:solidFill>
                  <a:srgbClr val="D5B997"/>
                </a:solidFill>
              </a:rPr>
              <a:t>●</a:t>
            </a:r>
          </a:p>
        </p:txBody>
      </p:sp>
      <p:sp>
        <p:nvSpPr>
          <p:cNvPr id="58" name="TextBox 57">
            <a:extLst>
              <a:ext uri="{FF2B5EF4-FFF2-40B4-BE49-F238E27FC236}">
                <a16:creationId xmlns:a16="http://schemas.microsoft.com/office/drawing/2014/main" id="{5DF5F9EE-DC92-E2D7-FCDC-501CAC064717}"/>
              </a:ext>
            </a:extLst>
          </p:cNvPr>
          <p:cNvSpPr txBox="1"/>
          <p:nvPr/>
        </p:nvSpPr>
        <p:spPr>
          <a:xfrm>
            <a:off x="5740400" y="3740587"/>
            <a:ext cx="275772" cy="379656"/>
          </a:xfrm>
          <a:prstGeom prst="rect">
            <a:avLst/>
          </a:prstGeom>
          <a:noFill/>
        </p:spPr>
        <p:txBody>
          <a:bodyPr wrap="square">
            <a:spAutoFit/>
          </a:bodyPr>
          <a:lstStyle/>
          <a:p>
            <a:r>
              <a:rPr lang="en-IN" sz="1867" dirty="0">
                <a:solidFill>
                  <a:srgbClr val="D5B997"/>
                </a:solidFill>
              </a:rPr>
              <a:t>●</a:t>
            </a:r>
          </a:p>
        </p:txBody>
      </p:sp>
    </p:spTree>
    <p:extLst>
      <p:ext uri="{BB962C8B-B14F-4D97-AF65-F5344CB8AC3E}">
        <p14:creationId xmlns:p14="http://schemas.microsoft.com/office/powerpoint/2010/main" val="4047309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326" y="0"/>
            <a:ext cx="12173674" cy="6858000"/>
            <a:chOff x="104471" y="75972"/>
            <a:chExt cx="13467201" cy="9119997"/>
          </a:xfrm>
        </p:grpSpPr>
        <p:sp>
          <p:nvSpPr>
            <p:cNvPr id="3" name="Freeform 3"/>
            <p:cNvSpPr/>
            <p:nvPr/>
          </p:nvSpPr>
          <p:spPr>
            <a:xfrm>
              <a:off x="104471" y="75972"/>
              <a:ext cx="13467201" cy="9119997"/>
            </a:xfrm>
            <a:custGeom>
              <a:avLst/>
              <a:gdLst/>
              <a:ahLst/>
              <a:cxnLst/>
              <a:rect l="l" t="t" r="r" b="b"/>
              <a:pathLst>
                <a:path w="13296012" h="9119997">
                  <a:moveTo>
                    <a:pt x="13296012" y="0"/>
                  </a:moveTo>
                  <a:lnTo>
                    <a:pt x="0" y="0"/>
                  </a:lnTo>
                  <a:lnTo>
                    <a:pt x="0" y="9119997"/>
                  </a:lnTo>
                  <a:lnTo>
                    <a:pt x="13296012" y="9119997"/>
                  </a:lnTo>
                  <a:lnTo>
                    <a:pt x="13296012" y="0"/>
                  </a:lnTo>
                  <a:close/>
                </a:path>
              </a:pathLst>
            </a:custGeom>
            <a:solidFill>
              <a:srgbClr val="02594C"/>
            </a:solidFill>
          </p:spPr>
          <p:txBody>
            <a:bodyPr/>
            <a:lstStyle/>
            <a:p>
              <a:endParaRPr lang="en-AE" sz="1200" dirty="0"/>
            </a:p>
          </p:txBody>
        </p:sp>
      </p:grpSp>
      <p:grpSp>
        <p:nvGrpSpPr>
          <p:cNvPr id="4" name="Group 4"/>
          <p:cNvGrpSpPr/>
          <p:nvPr/>
        </p:nvGrpSpPr>
        <p:grpSpPr>
          <a:xfrm>
            <a:off x="12037253" y="3430603"/>
            <a:ext cx="154747" cy="3427397"/>
            <a:chOff x="0" y="0"/>
            <a:chExt cx="864447" cy="5184139"/>
          </a:xfrm>
        </p:grpSpPr>
        <p:sp>
          <p:nvSpPr>
            <p:cNvPr id="5" name="Freeform 5"/>
            <p:cNvSpPr/>
            <p:nvPr/>
          </p:nvSpPr>
          <p:spPr>
            <a:xfrm>
              <a:off x="0" y="0"/>
              <a:ext cx="863981" cy="5184013"/>
            </a:xfrm>
            <a:custGeom>
              <a:avLst/>
              <a:gdLst/>
              <a:ahLst/>
              <a:cxnLst/>
              <a:rect l="l" t="t" r="r" b="b"/>
              <a:pathLst>
                <a:path w="863981" h="5184013">
                  <a:moveTo>
                    <a:pt x="863981" y="0"/>
                  </a:moveTo>
                  <a:lnTo>
                    <a:pt x="0" y="0"/>
                  </a:lnTo>
                  <a:lnTo>
                    <a:pt x="0" y="5184013"/>
                  </a:lnTo>
                  <a:lnTo>
                    <a:pt x="863981" y="5184013"/>
                  </a:lnTo>
                  <a:lnTo>
                    <a:pt x="863981" y="0"/>
                  </a:lnTo>
                  <a:close/>
                </a:path>
              </a:pathLst>
            </a:custGeom>
            <a:solidFill>
              <a:srgbClr val="D5B997"/>
            </a:solidFill>
          </p:spPr>
          <p:txBody>
            <a:bodyPr/>
            <a:lstStyle/>
            <a:p>
              <a:endParaRPr lang="en-AE" sz="1200"/>
            </a:p>
          </p:txBody>
        </p:sp>
      </p:grpSp>
      <p:grpSp>
        <p:nvGrpSpPr>
          <p:cNvPr id="7" name="Group 7"/>
          <p:cNvGrpSpPr/>
          <p:nvPr/>
        </p:nvGrpSpPr>
        <p:grpSpPr>
          <a:xfrm>
            <a:off x="746335" y="0"/>
            <a:ext cx="54695" cy="3427314"/>
            <a:chOff x="0" y="0"/>
            <a:chExt cx="48260" cy="2160693"/>
          </a:xfrm>
        </p:grpSpPr>
        <p:sp>
          <p:nvSpPr>
            <p:cNvPr id="8" name="Freeform 8"/>
            <p:cNvSpPr/>
            <p:nvPr/>
          </p:nvSpPr>
          <p:spPr>
            <a:xfrm>
              <a:off x="0" y="0"/>
              <a:ext cx="48006" cy="2160016"/>
            </a:xfrm>
            <a:custGeom>
              <a:avLst/>
              <a:gdLst/>
              <a:ahLst/>
              <a:cxnLst/>
              <a:rect l="l" t="t" r="r" b="b"/>
              <a:pathLst>
                <a:path w="48006" h="2160016">
                  <a:moveTo>
                    <a:pt x="48006" y="0"/>
                  </a:moveTo>
                  <a:lnTo>
                    <a:pt x="0" y="0"/>
                  </a:lnTo>
                  <a:lnTo>
                    <a:pt x="0" y="2160016"/>
                  </a:lnTo>
                  <a:lnTo>
                    <a:pt x="48006" y="2160016"/>
                  </a:lnTo>
                  <a:lnTo>
                    <a:pt x="48006" y="0"/>
                  </a:lnTo>
                  <a:close/>
                </a:path>
              </a:pathLst>
            </a:custGeom>
            <a:solidFill>
              <a:srgbClr val="D5B997"/>
            </a:solidFill>
          </p:spPr>
          <p:txBody>
            <a:bodyPr/>
            <a:lstStyle/>
            <a:p>
              <a:endParaRPr lang="en-AE" sz="1200"/>
            </a:p>
          </p:txBody>
        </p:sp>
      </p:grpSp>
      <p:grpSp>
        <p:nvGrpSpPr>
          <p:cNvPr id="9" name="Group 9"/>
          <p:cNvGrpSpPr/>
          <p:nvPr/>
        </p:nvGrpSpPr>
        <p:grpSpPr>
          <a:xfrm>
            <a:off x="734727" y="6318916"/>
            <a:ext cx="54695" cy="539084"/>
            <a:chOff x="0" y="0"/>
            <a:chExt cx="47753" cy="5129674"/>
          </a:xfrm>
        </p:grpSpPr>
        <p:sp>
          <p:nvSpPr>
            <p:cNvPr id="10" name="Freeform 10"/>
            <p:cNvSpPr/>
            <p:nvPr/>
          </p:nvSpPr>
          <p:spPr>
            <a:xfrm>
              <a:off x="0" y="0"/>
              <a:ext cx="47753" cy="5129674"/>
            </a:xfrm>
            <a:custGeom>
              <a:avLst/>
              <a:gdLst/>
              <a:ahLst/>
              <a:cxnLst/>
              <a:rect l="l" t="t" r="r" b="b"/>
              <a:pathLst>
                <a:path w="48006" h="5227828">
                  <a:moveTo>
                    <a:pt x="48006" y="0"/>
                  </a:moveTo>
                  <a:lnTo>
                    <a:pt x="0" y="0"/>
                  </a:lnTo>
                  <a:lnTo>
                    <a:pt x="0" y="5227828"/>
                  </a:lnTo>
                  <a:lnTo>
                    <a:pt x="48006" y="5227828"/>
                  </a:lnTo>
                  <a:lnTo>
                    <a:pt x="48006" y="0"/>
                  </a:lnTo>
                  <a:close/>
                </a:path>
              </a:pathLst>
            </a:custGeom>
            <a:solidFill>
              <a:srgbClr val="D5B997"/>
            </a:solidFill>
          </p:spPr>
          <p:txBody>
            <a:bodyPr/>
            <a:lstStyle/>
            <a:p>
              <a:endParaRPr lang="en-AE" sz="1200"/>
            </a:p>
          </p:txBody>
        </p:sp>
      </p:grpSp>
      <p:sp>
        <p:nvSpPr>
          <p:cNvPr id="13" name="TextBox 12">
            <a:extLst>
              <a:ext uri="{FF2B5EF4-FFF2-40B4-BE49-F238E27FC236}">
                <a16:creationId xmlns:a16="http://schemas.microsoft.com/office/drawing/2014/main" id="{B26A06F2-7D71-4AC6-1F8A-7F6BD3815304}"/>
              </a:ext>
            </a:extLst>
          </p:cNvPr>
          <p:cNvSpPr txBox="1"/>
          <p:nvPr/>
        </p:nvSpPr>
        <p:spPr>
          <a:xfrm>
            <a:off x="2218944" y="-1706880"/>
            <a:ext cx="184731" cy="276999"/>
          </a:xfrm>
          <a:prstGeom prst="rect">
            <a:avLst/>
          </a:prstGeom>
          <a:noFill/>
        </p:spPr>
        <p:txBody>
          <a:bodyPr wrap="none" rtlCol="0">
            <a:spAutoFit/>
          </a:bodyPr>
          <a:lstStyle/>
          <a:p>
            <a:endParaRPr lang="en-AE" sz="1200" dirty="0"/>
          </a:p>
        </p:txBody>
      </p:sp>
      <p:sp>
        <p:nvSpPr>
          <p:cNvPr id="14" name="Freeform 9">
            <a:extLst>
              <a:ext uri="{FF2B5EF4-FFF2-40B4-BE49-F238E27FC236}">
                <a16:creationId xmlns:a16="http://schemas.microsoft.com/office/drawing/2014/main" id="{B2F09BED-D6A0-6F7D-1285-FC8B0375D096}"/>
              </a:ext>
            </a:extLst>
          </p:cNvPr>
          <p:cNvSpPr/>
          <p:nvPr/>
        </p:nvSpPr>
        <p:spPr>
          <a:xfrm>
            <a:off x="444053" y="4375132"/>
            <a:ext cx="276933" cy="322954"/>
          </a:xfrm>
          <a:custGeom>
            <a:avLst/>
            <a:gdLst/>
            <a:ahLst/>
            <a:cxnLst/>
            <a:rect l="l" t="t" r="r" b="b"/>
            <a:pathLst>
              <a:path w="415399" h="484431">
                <a:moveTo>
                  <a:pt x="0" y="0"/>
                </a:moveTo>
                <a:lnTo>
                  <a:pt x="415400" y="0"/>
                </a:lnTo>
                <a:lnTo>
                  <a:pt x="415400" y="484431"/>
                </a:lnTo>
                <a:lnTo>
                  <a:pt x="0" y="4844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E" sz="1200"/>
          </a:p>
        </p:txBody>
      </p:sp>
      <p:sp>
        <p:nvSpPr>
          <p:cNvPr id="15" name="Freeform 10">
            <a:extLst>
              <a:ext uri="{FF2B5EF4-FFF2-40B4-BE49-F238E27FC236}">
                <a16:creationId xmlns:a16="http://schemas.microsoft.com/office/drawing/2014/main" id="{8EDE46AD-DB6E-3769-676F-9704445CDF22}"/>
              </a:ext>
            </a:extLst>
          </p:cNvPr>
          <p:cNvSpPr/>
          <p:nvPr/>
        </p:nvSpPr>
        <p:spPr>
          <a:xfrm>
            <a:off x="458417" y="4850486"/>
            <a:ext cx="262569" cy="187409"/>
          </a:xfrm>
          <a:custGeom>
            <a:avLst/>
            <a:gdLst/>
            <a:ahLst/>
            <a:cxnLst/>
            <a:rect l="l" t="t" r="r" b="b"/>
            <a:pathLst>
              <a:path w="393853" h="281113">
                <a:moveTo>
                  <a:pt x="0" y="0"/>
                </a:moveTo>
                <a:lnTo>
                  <a:pt x="393854" y="0"/>
                </a:lnTo>
                <a:lnTo>
                  <a:pt x="393854" y="281113"/>
                </a:lnTo>
                <a:lnTo>
                  <a:pt x="0" y="28111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AE" sz="1200"/>
          </a:p>
        </p:txBody>
      </p:sp>
      <p:sp>
        <p:nvSpPr>
          <p:cNvPr id="16" name="Freeform 11">
            <a:extLst>
              <a:ext uri="{FF2B5EF4-FFF2-40B4-BE49-F238E27FC236}">
                <a16:creationId xmlns:a16="http://schemas.microsoft.com/office/drawing/2014/main" id="{E2E96E0B-4CE9-7EF1-D462-59A32A8DFA57}"/>
              </a:ext>
            </a:extLst>
          </p:cNvPr>
          <p:cNvSpPr/>
          <p:nvPr/>
        </p:nvSpPr>
        <p:spPr>
          <a:xfrm>
            <a:off x="438313" y="5223387"/>
            <a:ext cx="288413" cy="288413"/>
          </a:xfrm>
          <a:custGeom>
            <a:avLst/>
            <a:gdLst/>
            <a:ahLst/>
            <a:cxnLst/>
            <a:rect l="l" t="t" r="r" b="b"/>
            <a:pathLst>
              <a:path w="432620" h="432620">
                <a:moveTo>
                  <a:pt x="0" y="0"/>
                </a:moveTo>
                <a:lnTo>
                  <a:pt x="432620" y="0"/>
                </a:lnTo>
                <a:lnTo>
                  <a:pt x="432620" y="432621"/>
                </a:lnTo>
                <a:lnTo>
                  <a:pt x="0" y="4326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AE" sz="1200"/>
          </a:p>
        </p:txBody>
      </p:sp>
      <p:sp>
        <p:nvSpPr>
          <p:cNvPr id="17" name="TextBox 12">
            <a:extLst>
              <a:ext uri="{FF2B5EF4-FFF2-40B4-BE49-F238E27FC236}">
                <a16:creationId xmlns:a16="http://schemas.microsoft.com/office/drawing/2014/main" id="{ED1601DB-5D97-BE33-58B8-BC462F93ABB0}"/>
              </a:ext>
            </a:extLst>
          </p:cNvPr>
          <p:cNvSpPr txBox="1"/>
          <p:nvPr/>
        </p:nvSpPr>
        <p:spPr>
          <a:xfrm>
            <a:off x="444053" y="3912911"/>
            <a:ext cx="4039347" cy="307777"/>
          </a:xfrm>
          <a:prstGeom prst="rect">
            <a:avLst/>
          </a:prstGeom>
        </p:spPr>
        <p:txBody>
          <a:bodyPr lIns="0" tIns="0" rIns="0" bIns="0" rtlCol="0" anchor="t">
            <a:spAutoFit/>
          </a:bodyPr>
          <a:lstStyle/>
          <a:p>
            <a:pPr>
              <a:lnSpc>
                <a:spcPts val="2449"/>
              </a:lnSpc>
            </a:pPr>
            <a:r>
              <a:rPr lang="en-US" sz="2041" spc="-11" dirty="0">
                <a:solidFill>
                  <a:srgbClr val="D5B997"/>
                </a:solidFill>
                <a:latin typeface="Product Sans"/>
              </a:rPr>
              <a:t>CONTACT US</a:t>
            </a:r>
          </a:p>
        </p:txBody>
      </p:sp>
      <p:sp>
        <p:nvSpPr>
          <p:cNvPr id="18" name="TextBox 13">
            <a:extLst>
              <a:ext uri="{FF2B5EF4-FFF2-40B4-BE49-F238E27FC236}">
                <a16:creationId xmlns:a16="http://schemas.microsoft.com/office/drawing/2014/main" id="{845A9E75-850F-280D-D113-B74452800DC5}"/>
              </a:ext>
            </a:extLst>
          </p:cNvPr>
          <p:cNvSpPr txBox="1"/>
          <p:nvPr/>
        </p:nvSpPr>
        <p:spPr>
          <a:xfrm>
            <a:off x="889000" y="4343382"/>
            <a:ext cx="4039347" cy="307777"/>
          </a:xfrm>
          <a:prstGeom prst="rect">
            <a:avLst/>
          </a:prstGeom>
        </p:spPr>
        <p:txBody>
          <a:bodyPr lIns="0" tIns="0" rIns="0" bIns="0" rtlCol="0" anchor="t">
            <a:spAutoFit/>
          </a:bodyPr>
          <a:lstStyle/>
          <a:p>
            <a:pPr algn="just">
              <a:lnSpc>
                <a:spcPts val="2445"/>
              </a:lnSpc>
              <a:spcBef>
                <a:spcPct val="0"/>
              </a:spcBef>
            </a:pPr>
            <a:r>
              <a:rPr lang="en-US" sz="2037" spc="-37">
                <a:solidFill>
                  <a:srgbClr val="D9D9D9"/>
                </a:solidFill>
                <a:latin typeface="Product Sans"/>
              </a:rPr>
              <a:t>+971 58 557 0911</a:t>
            </a:r>
          </a:p>
        </p:txBody>
      </p:sp>
      <p:sp>
        <p:nvSpPr>
          <p:cNvPr id="19" name="TextBox 14">
            <a:extLst>
              <a:ext uri="{FF2B5EF4-FFF2-40B4-BE49-F238E27FC236}">
                <a16:creationId xmlns:a16="http://schemas.microsoft.com/office/drawing/2014/main" id="{35CACCBB-4CDF-6E4C-294E-6176DD97F8F6}"/>
              </a:ext>
            </a:extLst>
          </p:cNvPr>
          <p:cNvSpPr txBox="1"/>
          <p:nvPr/>
        </p:nvSpPr>
        <p:spPr>
          <a:xfrm>
            <a:off x="889000" y="4773072"/>
            <a:ext cx="4039347" cy="307777"/>
          </a:xfrm>
          <a:prstGeom prst="rect">
            <a:avLst/>
          </a:prstGeom>
        </p:spPr>
        <p:txBody>
          <a:bodyPr lIns="0" tIns="0" rIns="0" bIns="0" rtlCol="0" anchor="t">
            <a:spAutoFit/>
          </a:bodyPr>
          <a:lstStyle/>
          <a:p>
            <a:pPr algn="just">
              <a:lnSpc>
                <a:spcPts val="2445"/>
              </a:lnSpc>
              <a:spcBef>
                <a:spcPct val="0"/>
              </a:spcBef>
            </a:pPr>
            <a:r>
              <a:rPr lang="en-US" sz="2037" spc="-37" dirty="0">
                <a:solidFill>
                  <a:srgbClr val="D9D9D9"/>
                </a:solidFill>
                <a:latin typeface="Product Sans"/>
              </a:rPr>
              <a:t>hello@jamalakim.com</a:t>
            </a:r>
          </a:p>
        </p:txBody>
      </p:sp>
      <p:sp>
        <p:nvSpPr>
          <p:cNvPr id="20" name="TextBox 15">
            <a:extLst>
              <a:ext uri="{FF2B5EF4-FFF2-40B4-BE49-F238E27FC236}">
                <a16:creationId xmlns:a16="http://schemas.microsoft.com/office/drawing/2014/main" id="{9CEB2001-9B0A-D758-E31F-FDC4E8816A37}"/>
              </a:ext>
            </a:extLst>
          </p:cNvPr>
          <p:cNvSpPr txBox="1"/>
          <p:nvPr/>
        </p:nvSpPr>
        <p:spPr>
          <a:xfrm>
            <a:off x="889000" y="5202761"/>
            <a:ext cx="4039347" cy="307777"/>
          </a:xfrm>
          <a:prstGeom prst="rect">
            <a:avLst/>
          </a:prstGeom>
        </p:spPr>
        <p:txBody>
          <a:bodyPr lIns="0" tIns="0" rIns="0" bIns="0" rtlCol="0" anchor="t">
            <a:spAutoFit/>
          </a:bodyPr>
          <a:lstStyle/>
          <a:p>
            <a:pPr algn="just">
              <a:lnSpc>
                <a:spcPts val="2445"/>
              </a:lnSpc>
              <a:spcBef>
                <a:spcPct val="0"/>
              </a:spcBef>
            </a:pPr>
            <a:r>
              <a:rPr lang="en-US" sz="2037" spc="-37">
                <a:solidFill>
                  <a:srgbClr val="D9D9D9"/>
                </a:solidFill>
                <a:latin typeface="Product Sans"/>
              </a:rPr>
              <a:t>www.jamalakim.com</a:t>
            </a:r>
          </a:p>
        </p:txBody>
      </p:sp>
    </p:spTree>
    <p:extLst>
      <p:ext uri="{BB962C8B-B14F-4D97-AF65-F5344CB8AC3E}">
        <p14:creationId xmlns:p14="http://schemas.microsoft.com/office/powerpoint/2010/main" val="1627821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9099</TotalTime>
  <Words>917</Words>
  <Application>Microsoft Office PowerPoint</Application>
  <PresentationFormat>Widescreen</PresentationFormat>
  <Paragraphs>154</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Open Sauce</vt:lpstr>
      <vt:lpstr>Product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anxo694</dc:creator>
  <cp:lastModifiedBy>anxo694</cp:lastModifiedBy>
  <cp:revision>16</cp:revision>
  <dcterms:created xsi:type="dcterms:W3CDTF">2024-10-07T05:07:36Z</dcterms:created>
  <dcterms:modified xsi:type="dcterms:W3CDTF">2024-12-11T07:32:51Z</dcterms:modified>
</cp:coreProperties>
</file>