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83" r:id="rId4"/>
    <p:sldId id="265" r:id="rId5"/>
    <p:sldId id="267" r:id="rId6"/>
    <p:sldId id="284" r:id="rId7"/>
    <p:sldId id="285" r:id="rId8"/>
    <p:sldId id="278" r:id="rId9"/>
    <p:sldId id="282" r:id="rId10"/>
    <p:sldId id="25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B9B9"/>
    <a:srgbClr val="B1BEAF"/>
    <a:srgbClr val="D5B997"/>
    <a:srgbClr val="196A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P\Desktop\EMAAR\EMAAR%20South_Data%20Mapping.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P\Desktop\EMAAR\EMAAR%20South_Data%20Mapping.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2000" b="1" i="0" u="none" strike="noStrike" kern="1200" cap="none" spc="0" normalizeH="0" baseline="0">
                <a:solidFill>
                  <a:schemeClr val="dk1">
                    <a:lumMod val="50000"/>
                    <a:lumOff val="50000"/>
                  </a:schemeClr>
                </a:solidFill>
                <a:latin typeface="Product Sans" panose="020B0604020202020204"/>
                <a:ea typeface="+mj-ea"/>
                <a:cs typeface="+mj-cs"/>
              </a:defRPr>
            </a:pPr>
            <a:r>
              <a:rPr lang="en-US" sz="2000" dirty="0">
                <a:latin typeface="Product Sans" panose="020B0604020202020204"/>
              </a:rPr>
              <a:t>Property Appreciation Rates</a:t>
            </a:r>
          </a:p>
        </c:rich>
      </c:tx>
      <c:overlay val="0"/>
      <c:spPr>
        <a:noFill/>
        <a:ln>
          <a:noFill/>
        </a:ln>
        <a:effectLst/>
      </c:spPr>
      <c:txPr>
        <a:bodyPr rot="0" spcFirstLastPara="1" vertOverflow="ellipsis" vert="horz" wrap="square" anchor="ctr" anchorCtr="1"/>
        <a:lstStyle/>
        <a:p>
          <a:pPr>
            <a:defRPr sz="2000" b="1" i="0" u="none" strike="noStrike" kern="1200" cap="none" spc="0" normalizeH="0" baseline="0">
              <a:solidFill>
                <a:schemeClr val="dk1">
                  <a:lumMod val="50000"/>
                  <a:lumOff val="50000"/>
                </a:schemeClr>
              </a:solidFill>
              <a:latin typeface="Product Sans" panose="020B0604020202020204"/>
              <a:ea typeface="+mj-ea"/>
              <a:cs typeface="+mj-cs"/>
            </a:defRPr>
          </a:pPr>
          <a:endParaRPr lang="en-US"/>
        </a:p>
      </c:txPr>
    </c:title>
    <c:autoTitleDeleted val="0"/>
    <c:plotArea>
      <c:layout/>
      <c:barChart>
        <c:barDir val="col"/>
        <c:grouping val="clustered"/>
        <c:varyColors val="0"/>
        <c:ser>
          <c:idx val="1"/>
          <c:order val="0"/>
          <c:tx>
            <c:strRef>
              <c:f>Sheet3!$B$4</c:f>
              <c:strCache>
                <c:ptCount val="1"/>
                <c:pt idx="0">
                  <c:v>AED/Sq Ft</c:v>
                </c:pt>
              </c:strCache>
            </c:strRef>
          </c:tx>
          <c:spPr>
            <a:solidFill>
              <a:schemeClr val="accent3">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dk1">
                        <a:lumMod val="75000"/>
                        <a:lumOff val="25000"/>
                      </a:schemeClr>
                    </a:solidFill>
                    <a:latin typeface="Product Sans" panose="020B0604020202020204"/>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trendline>
            <c:spPr>
              <a:ln w="19050" cap="rnd">
                <a:solidFill>
                  <a:schemeClr val="accent3">
                    <a:shade val="76000"/>
                  </a:schemeClr>
                </a:solidFill>
              </a:ln>
              <a:effectLst/>
            </c:spPr>
            <c:trendlineType val="exp"/>
            <c:dispRSqr val="0"/>
            <c:dispEq val="0"/>
          </c:trendline>
          <c:cat>
            <c:numRef>
              <c:f>Sheet3!$C$3:$J$3</c:f>
              <c:numCache>
                <c:formatCode>General</c:formatCode>
                <c:ptCount val="8"/>
                <c:pt idx="0">
                  <c:v>2021</c:v>
                </c:pt>
                <c:pt idx="1">
                  <c:v>2022</c:v>
                </c:pt>
                <c:pt idx="2">
                  <c:v>2023</c:v>
                </c:pt>
                <c:pt idx="3">
                  <c:v>2024</c:v>
                </c:pt>
                <c:pt idx="4">
                  <c:v>2025</c:v>
                </c:pt>
                <c:pt idx="5">
                  <c:v>2026</c:v>
                </c:pt>
                <c:pt idx="6">
                  <c:v>2027</c:v>
                </c:pt>
                <c:pt idx="7">
                  <c:v>2028</c:v>
                </c:pt>
              </c:numCache>
            </c:numRef>
          </c:cat>
          <c:val>
            <c:numRef>
              <c:f>Sheet3!$C$4:$J$4</c:f>
              <c:numCache>
                <c:formatCode>0</c:formatCode>
                <c:ptCount val="8"/>
                <c:pt idx="0">
                  <c:v>570</c:v>
                </c:pt>
                <c:pt idx="1">
                  <c:v>650</c:v>
                </c:pt>
                <c:pt idx="2">
                  <c:v>810</c:v>
                </c:pt>
                <c:pt idx="3">
                  <c:v>1125</c:v>
                </c:pt>
                <c:pt idx="4">
                  <c:v>1597.5</c:v>
                </c:pt>
                <c:pt idx="5">
                  <c:v>2316.375</c:v>
                </c:pt>
                <c:pt idx="6">
                  <c:v>3451.3987499999998</c:v>
                </c:pt>
                <c:pt idx="7">
                  <c:v>5211.6121125</c:v>
                </c:pt>
              </c:numCache>
            </c:numRef>
          </c:val>
          <c:extLst>
            <c:ext xmlns:c16="http://schemas.microsoft.com/office/drawing/2014/chart" uri="{C3380CC4-5D6E-409C-BE32-E72D297353CC}">
              <c16:uniqueId val="{00000001-A8D3-4944-883A-2CF0F2D0C6F0}"/>
            </c:ext>
          </c:extLst>
        </c:ser>
        <c:dLbls>
          <c:dLblPos val="outEnd"/>
          <c:showLegendKey val="0"/>
          <c:showVal val="1"/>
          <c:showCatName val="0"/>
          <c:showSerName val="0"/>
          <c:showPercent val="0"/>
          <c:showBubbleSize val="0"/>
        </c:dLbls>
        <c:gapWidth val="267"/>
        <c:overlap val="-43"/>
        <c:axId val="2050074895"/>
        <c:axId val="2050076335"/>
        <c:extLst>
          <c:ext xmlns:c15="http://schemas.microsoft.com/office/drawing/2012/chart" uri="{02D57815-91ED-43cb-92C2-25804820EDAC}">
            <c15:filteredBarSeries>
              <c15:ser>
                <c:idx val="0"/>
                <c:order val="1"/>
                <c:tx>
                  <c:strRef>
                    <c:extLst>
                      <c:ext uri="{02D57815-91ED-43cb-92C2-25804820EDAC}">
                        <c15:formulaRef>
                          <c15:sqref>Sheet3!$B$5</c15:sqref>
                        </c15:formulaRef>
                      </c:ext>
                    </c:extLst>
                    <c:strCache>
                      <c:ptCount val="1"/>
                      <c:pt idx="0">
                        <c:v>Appreciation Rate(%)</c:v>
                      </c:pt>
                    </c:strCache>
                  </c:strRef>
                </c:tx>
                <c:spPr>
                  <a:solidFill>
                    <a:schemeClr val="accent3">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dk1">
                                <a:lumMod val="35000"/>
                                <a:lumOff val="65000"/>
                              </a:schemeClr>
                            </a:solidFill>
                            <a:round/>
                          </a:ln>
                          <a:effectLst/>
                        </c:spPr>
                      </c15:leaderLines>
                    </c:ext>
                  </c:extLst>
                </c:dLbls>
                <c:cat>
                  <c:numRef>
                    <c:extLst>
                      <c:ext uri="{02D57815-91ED-43cb-92C2-25804820EDAC}">
                        <c15:formulaRef>
                          <c15:sqref>Sheet3!$C$3:$J$3</c15:sqref>
                        </c15:formulaRef>
                      </c:ext>
                    </c:extLst>
                    <c:numCache>
                      <c:formatCode>General</c:formatCode>
                      <c:ptCount val="8"/>
                      <c:pt idx="0">
                        <c:v>2021</c:v>
                      </c:pt>
                      <c:pt idx="1">
                        <c:v>2022</c:v>
                      </c:pt>
                      <c:pt idx="2">
                        <c:v>2023</c:v>
                      </c:pt>
                      <c:pt idx="3">
                        <c:v>2024</c:v>
                      </c:pt>
                      <c:pt idx="4">
                        <c:v>2025</c:v>
                      </c:pt>
                      <c:pt idx="5">
                        <c:v>2026</c:v>
                      </c:pt>
                      <c:pt idx="6">
                        <c:v>2027</c:v>
                      </c:pt>
                      <c:pt idx="7">
                        <c:v>2028</c:v>
                      </c:pt>
                    </c:numCache>
                  </c:numRef>
                </c:cat>
                <c:val>
                  <c:numRef>
                    <c:extLst>
                      <c:ext uri="{02D57815-91ED-43cb-92C2-25804820EDAC}">
                        <c15:formulaRef>
                          <c15:sqref>Sheet3!$C$5:$H$5</c15:sqref>
                        </c15:formulaRef>
                      </c:ext>
                    </c:extLst>
                    <c:numCache>
                      <c:formatCode>0%</c:formatCode>
                      <c:ptCount val="6"/>
                      <c:pt idx="1">
                        <c:v>0.14035087719298245</c:v>
                      </c:pt>
                      <c:pt idx="2">
                        <c:v>0.24615384615384617</c:v>
                      </c:pt>
                      <c:pt idx="3">
                        <c:v>0.38888888888888884</c:v>
                      </c:pt>
                      <c:pt idx="4">
                        <c:v>0.42</c:v>
                      </c:pt>
                      <c:pt idx="5">
                        <c:v>0.45</c:v>
                      </c:pt>
                    </c:numCache>
                  </c:numRef>
                </c:val>
                <c:extLst>
                  <c:ext xmlns:c16="http://schemas.microsoft.com/office/drawing/2014/chart" uri="{C3380CC4-5D6E-409C-BE32-E72D297353CC}">
                    <c16:uniqueId val="{00000002-A8D3-4944-883A-2CF0F2D0C6F0}"/>
                  </c:ext>
                </c:extLst>
              </c15:ser>
            </c15:filteredBarSeries>
          </c:ext>
        </c:extLst>
      </c:barChart>
      <c:catAx>
        <c:axId val="2050074895"/>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200" b="1" i="0" u="none" strike="noStrike" kern="1200" baseline="0">
                    <a:solidFill>
                      <a:schemeClr val="dk1">
                        <a:lumMod val="65000"/>
                        <a:lumOff val="35000"/>
                      </a:schemeClr>
                    </a:solidFill>
                    <a:latin typeface="Product Sans" panose="020B0604020202020204"/>
                    <a:ea typeface="+mn-ea"/>
                    <a:cs typeface="+mn-cs"/>
                  </a:defRPr>
                </a:pPr>
                <a:r>
                  <a:rPr lang="en-IN" sz="1200">
                    <a:latin typeface="Product Sans" panose="020B0604020202020204"/>
                  </a:rPr>
                  <a:t>Years</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65000"/>
                      <a:lumOff val="35000"/>
                    </a:schemeClr>
                  </a:solidFill>
                  <a:latin typeface="Product Sans" panose="020B0604020202020204"/>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cap="none" spc="0" normalizeH="0" baseline="0">
                <a:solidFill>
                  <a:schemeClr val="dk1">
                    <a:lumMod val="65000"/>
                    <a:lumOff val="35000"/>
                  </a:schemeClr>
                </a:solidFill>
                <a:latin typeface="+mn-lt"/>
                <a:ea typeface="+mn-ea"/>
                <a:cs typeface="+mn-cs"/>
              </a:defRPr>
            </a:pPr>
            <a:endParaRPr lang="en-US"/>
          </a:p>
        </c:txPr>
        <c:crossAx val="2050076335"/>
        <c:crosses val="autoZero"/>
        <c:auto val="1"/>
        <c:lblAlgn val="ctr"/>
        <c:lblOffset val="100"/>
        <c:noMultiLvlLbl val="0"/>
      </c:catAx>
      <c:valAx>
        <c:axId val="2050076335"/>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dk1">
                        <a:lumMod val="65000"/>
                        <a:lumOff val="35000"/>
                      </a:schemeClr>
                    </a:solidFill>
                    <a:latin typeface="Product Sans" panose="020B0604020202020204"/>
                    <a:ea typeface="+mn-ea"/>
                    <a:cs typeface="+mn-cs"/>
                  </a:defRPr>
                </a:pPr>
                <a:r>
                  <a:rPr lang="en-IN" sz="1200">
                    <a:latin typeface="Product Sans" panose="020B0604020202020204"/>
                  </a:rPr>
                  <a:t>AED/Sq Ft</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dk1">
                      <a:lumMod val="65000"/>
                      <a:lumOff val="35000"/>
                    </a:schemeClr>
                  </a:solidFill>
                  <a:latin typeface="Product Sans" panose="020B0604020202020204"/>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65000"/>
                    <a:lumOff val="35000"/>
                  </a:schemeClr>
                </a:solidFill>
                <a:latin typeface="Product Sans" panose="020B0604020202020204"/>
                <a:ea typeface="+mn-ea"/>
                <a:cs typeface="+mn-cs"/>
              </a:defRPr>
            </a:pPr>
            <a:endParaRPr lang="en-US"/>
          </a:p>
        </c:txPr>
        <c:crossAx val="2050074895"/>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Product Sans" panose="020B0604020202020204"/>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2000"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r>
              <a:rPr lang="en-US" sz="2000" dirty="0"/>
              <a:t>Return On Investment (%)</a:t>
            </a:r>
          </a:p>
        </c:rich>
      </c:tx>
      <c:overlay val="0"/>
      <c:spPr>
        <a:noFill/>
        <a:ln>
          <a:noFill/>
        </a:ln>
        <a:effectLst/>
      </c:spPr>
      <c:txPr>
        <a:bodyPr rot="0" spcFirstLastPara="1" vertOverflow="ellipsis" vert="horz" wrap="square" anchor="ctr" anchorCtr="1"/>
        <a:lstStyle/>
        <a:p>
          <a:pPr>
            <a:defRPr sz="2000"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endParaRPr lang="en-US"/>
        </a:p>
      </c:txPr>
    </c:title>
    <c:autoTitleDeleted val="0"/>
    <c:plotArea>
      <c:layout/>
      <c:lineChart>
        <c:grouping val="standard"/>
        <c:varyColors val="0"/>
        <c:ser>
          <c:idx val="0"/>
          <c:order val="0"/>
          <c:tx>
            <c:strRef>
              <c:f>Sheet3!$F$25</c:f>
              <c:strCache>
                <c:ptCount val="1"/>
                <c:pt idx="0">
                  <c:v>ROI (%)</c:v>
                </c:pt>
              </c:strCache>
            </c:strRef>
          </c:tx>
          <c:spPr>
            <a:ln w="19050" cap="rnd" cmpd="sng" algn="ctr">
              <a:solidFill>
                <a:schemeClr val="accent6">
                  <a:shade val="95000"/>
                  <a:satMod val="105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6"/>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Sheet3!$B$26:$B$29</c:f>
              <c:numCache>
                <c:formatCode>General</c:formatCode>
                <c:ptCount val="4"/>
                <c:pt idx="0">
                  <c:v>2025</c:v>
                </c:pt>
                <c:pt idx="1">
                  <c:v>2026</c:v>
                </c:pt>
                <c:pt idx="2">
                  <c:v>2027</c:v>
                </c:pt>
                <c:pt idx="3">
                  <c:v>2028</c:v>
                </c:pt>
              </c:numCache>
            </c:numRef>
          </c:cat>
          <c:val>
            <c:numRef>
              <c:f>Sheet3!$F$26:$F$29</c:f>
              <c:numCache>
                <c:formatCode>0%</c:formatCode>
                <c:ptCount val="4"/>
                <c:pt idx="0">
                  <c:v>0.42030000000000001</c:v>
                </c:pt>
                <c:pt idx="1">
                  <c:v>1.0585</c:v>
                </c:pt>
                <c:pt idx="2">
                  <c:v>2.0672999999999999</c:v>
                </c:pt>
                <c:pt idx="3">
                  <c:v>3.6324000000000001</c:v>
                </c:pt>
              </c:numCache>
            </c:numRef>
          </c:val>
          <c:smooth val="0"/>
          <c:extLst>
            <c:ext xmlns:c16="http://schemas.microsoft.com/office/drawing/2014/chart" uri="{C3380CC4-5D6E-409C-BE32-E72D297353CC}">
              <c16:uniqueId val="{00000000-C88B-4A3C-A01D-444CB0F71976}"/>
            </c:ext>
          </c:extLst>
        </c:ser>
        <c:dLbls>
          <c:dLblPos val="ctr"/>
          <c:showLegendKey val="0"/>
          <c:showVal val="1"/>
          <c:showCatName val="0"/>
          <c:showSerName val="0"/>
          <c:showPercent val="0"/>
          <c:showBubbleSize val="0"/>
        </c:dLbls>
        <c:smooth val="0"/>
        <c:axId val="2061679983"/>
        <c:axId val="2061680943"/>
      </c:lineChart>
      <c:catAx>
        <c:axId val="2061679983"/>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r>
                  <a:rPr lang="en-IN" sz="1200"/>
                  <a:t>Years</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dk1">
                    <a:lumMod val="65000"/>
                    <a:lumOff val="35000"/>
                  </a:schemeClr>
                </a:solidFill>
                <a:latin typeface="+mn-lt"/>
                <a:ea typeface="+mn-ea"/>
                <a:cs typeface="+mn-cs"/>
              </a:defRPr>
            </a:pPr>
            <a:endParaRPr lang="en-US"/>
          </a:p>
        </c:txPr>
        <c:crossAx val="2061680943"/>
        <c:crosses val="autoZero"/>
        <c:auto val="1"/>
        <c:lblAlgn val="ctr"/>
        <c:lblOffset val="100"/>
        <c:noMultiLvlLbl val="0"/>
      </c:catAx>
      <c:valAx>
        <c:axId val="2061680943"/>
        <c:scaling>
          <c:orientation val="minMax"/>
        </c:scaling>
        <c:delete val="1"/>
        <c:axPos val="l"/>
        <c:title>
          <c:tx>
            <c:rich>
              <a:bodyPr rot="-54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r>
                  <a:rPr lang="en-IN" sz="1200"/>
                  <a:t>ROI %</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title>
        <c:numFmt formatCode="0%" sourceLinked="1"/>
        <c:majorTickMark val="none"/>
        <c:minorTickMark val="none"/>
        <c:tickLblPos val="nextTo"/>
        <c:crossAx val="20616799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3">
  <a:schemeClr val="accent3"/>
</cs:colorStyle>
</file>

<file path=ppt/charts/colors2.xml><?xml version="1.0" encoding="utf-8"?>
<cs:colorStyle xmlns:cs="http://schemas.microsoft.com/office/drawing/2012/chartStyle" xmlns:a="http://schemas.openxmlformats.org/drawingml/2006/main" meth="withinLinear" id="19">
  <a:schemeClr val="accent6"/>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0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cs:styleClr val="auto"/>
    </cs:fontRef>
    <cs:spPr/>
    <cs:defRPr sz="900"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440"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26F7F0-4A67-4EB7-943F-146E58781CFF}" type="datetimeFigureOut">
              <a:rPr lang="en-IN" smtClean="0"/>
              <a:t>30-10-2024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DBEF5B-6017-4F29-B091-3809CEADE26E}" type="slidenum">
              <a:rPr lang="en-IN" smtClean="0"/>
              <a:t>‹#›</a:t>
            </a:fld>
            <a:endParaRPr lang="en-IN"/>
          </a:p>
        </p:txBody>
      </p:sp>
    </p:spTree>
    <p:extLst>
      <p:ext uri="{BB962C8B-B14F-4D97-AF65-F5344CB8AC3E}">
        <p14:creationId xmlns:p14="http://schemas.microsoft.com/office/powerpoint/2010/main" val="1690641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66796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4097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6719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067952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42796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66974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31546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31017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94ED8-DFB3-CCD0-CF18-911F31559D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ACAC52B-E93F-E24B-1CFE-5E26B8AF4B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B30A07E-964F-F9DE-785B-90C4811C6A13}"/>
              </a:ext>
            </a:extLst>
          </p:cNvPr>
          <p:cNvSpPr>
            <a:spLocks noGrp="1"/>
          </p:cNvSpPr>
          <p:nvPr>
            <p:ph type="dt" sz="half" idx="10"/>
          </p:nvPr>
        </p:nvSpPr>
        <p:spPr/>
        <p:txBody>
          <a:bodyPr/>
          <a:lstStyle/>
          <a:p>
            <a:fld id="{A7C99FAF-48AA-43AB-8BDD-EF61C5F32513}" type="datetimeFigureOut">
              <a:rPr lang="en-IN" smtClean="0"/>
              <a:t>30-10-2024</a:t>
            </a:fld>
            <a:endParaRPr lang="en-IN"/>
          </a:p>
        </p:txBody>
      </p:sp>
      <p:sp>
        <p:nvSpPr>
          <p:cNvPr id="5" name="Footer Placeholder 4">
            <a:extLst>
              <a:ext uri="{FF2B5EF4-FFF2-40B4-BE49-F238E27FC236}">
                <a16:creationId xmlns:a16="http://schemas.microsoft.com/office/drawing/2014/main" id="{B4CC730C-545F-9881-ECD2-9F52FE2262B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1342AD-58DC-57F4-FABA-7921C658CA49}"/>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1297784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FA63-4CCB-4F91-CBB9-EF021EB1CA2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9C3ADF9-E953-D5F3-26E4-F70B5A990B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E5DB02F-BD9E-B5F9-F3A9-07AB01724FF3}"/>
              </a:ext>
            </a:extLst>
          </p:cNvPr>
          <p:cNvSpPr>
            <a:spLocks noGrp="1"/>
          </p:cNvSpPr>
          <p:nvPr>
            <p:ph type="dt" sz="half" idx="10"/>
          </p:nvPr>
        </p:nvSpPr>
        <p:spPr/>
        <p:txBody>
          <a:bodyPr/>
          <a:lstStyle/>
          <a:p>
            <a:fld id="{A7C99FAF-48AA-43AB-8BDD-EF61C5F32513}" type="datetimeFigureOut">
              <a:rPr lang="en-IN" smtClean="0"/>
              <a:t>30-10-2024</a:t>
            </a:fld>
            <a:endParaRPr lang="en-IN"/>
          </a:p>
        </p:txBody>
      </p:sp>
      <p:sp>
        <p:nvSpPr>
          <p:cNvPr id="5" name="Footer Placeholder 4">
            <a:extLst>
              <a:ext uri="{FF2B5EF4-FFF2-40B4-BE49-F238E27FC236}">
                <a16:creationId xmlns:a16="http://schemas.microsoft.com/office/drawing/2014/main" id="{697D5008-0F14-AC20-7C2C-A06ABA045F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7C81F02-26A6-D4E3-10D4-A8395AE96AA7}"/>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2578453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32ED6-B14A-25C4-A670-D02F1F4991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98B32CE-9D93-5BC1-85D8-19EAEF6946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BCE73C-603D-F733-1A58-B2A8FD507C0B}"/>
              </a:ext>
            </a:extLst>
          </p:cNvPr>
          <p:cNvSpPr>
            <a:spLocks noGrp="1"/>
          </p:cNvSpPr>
          <p:nvPr>
            <p:ph type="dt" sz="half" idx="10"/>
          </p:nvPr>
        </p:nvSpPr>
        <p:spPr/>
        <p:txBody>
          <a:bodyPr/>
          <a:lstStyle/>
          <a:p>
            <a:fld id="{A7C99FAF-48AA-43AB-8BDD-EF61C5F32513}" type="datetimeFigureOut">
              <a:rPr lang="en-IN" smtClean="0"/>
              <a:t>30-10-2024</a:t>
            </a:fld>
            <a:endParaRPr lang="en-IN"/>
          </a:p>
        </p:txBody>
      </p:sp>
      <p:sp>
        <p:nvSpPr>
          <p:cNvPr id="5" name="Footer Placeholder 4">
            <a:extLst>
              <a:ext uri="{FF2B5EF4-FFF2-40B4-BE49-F238E27FC236}">
                <a16:creationId xmlns:a16="http://schemas.microsoft.com/office/drawing/2014/main" id="{C6841C94-8DFD-238C-EFBC-5F97A3ABC19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1465A0-11A4-6151-4FD9-AB8FD40B0096}"/>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1023521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8BE0-CDD3-4314-598A-7834D015BED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7E80018-B02C-9E8C-5755-6B03612E4C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57F4CC0-DCBC-1143-522B-865D02802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9568D3C-15D0-31B7-22D4-BA7BA03E3505}"/>
              </a:ext>
            </a:extLst>
          </p:cNvPr>
          <p:cNvSpPr>
            <a:spLocks noGrp="1"/>
          </p:cNvSpPr>
          <p:nvPr>
            <p:ph type="dt" sz="half" idx="10"/>
          </p:nvPr>
        </p:nvSpPr>
        <p:spPr/>
        <p:txBody>
          <a:bodyPr/>
          <a:lstStyle/>
          <a:p>
            <a:fld id="{A7C99FAF-48AA-43AB-8BDD-EF61C5F32513}" type="datetimeFigureOut">
              <a:rPr lang="en-IN" smtClean="0"/>
              <a:t>30-10-2024</a:t>
            </a:fld>
            <a:endParaRPr lang="en-IN"/>
          </a:p>
        </p:txBody>
      </p:sp>
      <p:sp>
        <p:nvSpPr>
          <p:cNvPr id="6" name="Footer Placeholder 5">
            <a:extLst>
              <a:ext uri="{FF2B5EF4-FFF2-40B4-BE49-F238E27FC236}">
                <a16:creationId xmlns:a16="http://schemas.microsoft.com/office/drawing/2014/main" id="{ABFCEC1A-CEC7-D35B-E57F-FCAA90A279B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F4D6872-6B81-7B51-B754-BF0E52B1E8A4}"/>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22953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DE83-9F0B-046E-5EF1-52241354F12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6E932CF-5BC0-4185-1E12-1659E7EEBE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24AB88-8A19-6F4D-39DF-42CA354DCB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2785919-8583-2EFD-2471-8802966038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909B43-3A6E-63FC-20BC-2C2A5680B4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36B0A62-16B9-6642-8AF1-B337FFB4489D}"/>
              </a:ext>
            </a:extLst>
          </p:cNvPr>
          <p:cNvSpPr>
            <a:spLocks noGrp="1"/>
          </p:cNvSpPr>
          <p:nvPr>
            <p:ph type="dt" sz="half" idx="10"/>
          </p:nvPr>
        </p:nvSpPr>
        <p:spPr/>
        <p:txBody>
          <a:bodyPr/>
          <a:lstStyle/>
          <a:p>
            <a:fld id="{A7C99FAF-48AA-43AB-8BDD-EF61C5F32513}" type="datetimeFigureOut">
              <a:rPr lang="en-IN" smtClean="0"/>
              <a:t>30-10-2024</a:t>
            </a:fld>
            <a:endParaRPr lang="en-IN"/>
          </a:p>
        </p:txBody>
      </p:sp>
      <p:sp>
        <p:nvSpPr>
          <p:cNvPr id="8" name="Footer Placeholder 7">
            <a:extLst>
              <a:ext uri="{FF2B5EF4-FFF2-40B4-BE49-F238E27FC236}">
                <a16:creationId xmlns:a16="http://schemas.microsoft.com/office/drawing/2014/main" id="{3F045913-263A-644A-36BA-4F69529B578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078EF7E-070E-3BCC-9547-E05D595FA63A}"/>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3834179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1229E-1379-B82D-B5D3-BE65027DA65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55BC682-1133-9614-98E4-E392DACBB2DC}"/>
              </a:ext>
            </a:extLst>
          </p:cNvPr>
          <p:cNvSpPr>
            <a:spLocks noGrp="1"/>
          </p:cNvSpPr>
          <p:nvPr>
            <p:ph type="dt" sz="half" idx="10"/>
          </p:nvPr>
        </p:nvSpPr>
        <p:spPr/>
        <p:txBody>
          <a:bodyPr/>
          <a:lstStyle/>
          <a:p>
            <a:fld id="{A7C99FAF-48AA-43AB-8BDD-EF61C5F32513}" type="datetimeFigureOut">
              <a:rPr lang="en-IN" smtClean="0"/>
              <a:t>30-10-2024</a:t>
            </a:fld>
            <a:endParaRPr lang="en-IN"/>
          </a:p>
        </p:txBody>
      </p:sp>
      <p:sp>
        <p:nvSpPr>
          <p:cNvPr id="4" name="Footer Placeholder 3">
            <a:extLst>
              <a:ext uri="{FF2B5EF4-FFF2-40B4-BE49-F238E27FC236}">
                <a16:creationId xmlns:a16="http://schemas.microsoft.com/office/drawing/2014/main" id="{CC645920-B47A-ACBD-5CD5-8B4E4456EA1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14687F0-893F-C0A5-0226-B38DB5A0D125}"/>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758744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1578D4-3038-7839-0DD6-E2A682A557C8}"/>
              </a:ext>
            </a:extLst>
          </p:cNvPr>
          <p:cNvSpPr>
            <a:spLocks noGrp="1"/>
          </p:cNvSpPr>
          <p:nvPr>
            <p:ph type="dt" sz="half" idx="10"/>
          </p:nvPr>
        </p:nvSpPr>
        <p:spPr/>
        <p:txBody>
          <a:bodyPr/>
          <a:lstStyle/>
          <a:p>
            <a:fld id="{A7C99FAF-48AA-43AB-8BDD-EF61C5F32513}" type="datetimeFigureOut">
              <a:rPr lang="en-IN" smtClean="0"/>
              <a:t>30-10-2024</a:t>
            </a:fld>
            <a:endParaRPr lang="en-IN"/>
          </a:p>
        </p:txBody>
      </p:sp>
      <p:sp>
        <p:nvSpPr>
          <p:cNvPr id="3" name="Footer Placeholder 2">
            <a:extLst>
              <a:ext uri="{FF2B5EF4-FFF2-40B4-BE49-F238E27FC236}">
                <a16:creationId xmlns:a16="http://schemas.microsoft.com/office/drawing/2014/main" id="{230FE85C-5011-8598-19E8-CF2E5B75FB5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AF3E3F8-F952-29A1-33C2-79AAF76021D7}"/>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247336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C7057-5D84-FE93-42BE-26773221DA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BE63351-F2F1-8144-EA5B-81D803CB89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8D072D6-4F68-D523-7DCF-1CF70693DE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E9D39C-C666-6BBA-B34B-FD167E64F928}"/>
              </a:ext>
            </a:extLst>
          </p:cNvPr>
          <p:cNvSpPr>
            <a:spLocks noGrp="1"/>
          </p:cNvSpPr>
          <p:nvPr>
            <p:ph type="dt" sz="half" idx="10"/>
          </p:nvPr>
        </p:nvSpPr>
        <p:spPr/>
        <p:txBody>
          <a:bodyPr/>
          <a:lstStyle/>
          <a:p>
            <a:fld id="{A7C99FAF-48AA-43AB-8BDD-EF61C5F32513}" type="datetimeFigureOut">
              <a:rPr lang="en-IN" smtClean="0"/>
              <a:t>30-10-2024</a:t>
            </a:fld>
            <a:endParaRPr lang="en-IN"/>
          </a:p>
        </p:txBody>
      </p:sp>
      <p:sp>
        <p:nvSpPr>
          <p:cNvPr id="6" name="Footer Placeholder 5">
            <a:extLst>
              <a:ext uri="{FF2B5EF4-FFF2-40B4-BE49-F238E27FC236}">
                <a16:creationId xmlns:a16="http://schemas.microsoft.com/office/drawing/2014/main" id="{CAF6B1AE-3F61-4EEF-6BAF-242BA15A9BD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6AECA52-BAC4-F621-3A59-92FF03CDF1EF}"/>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319524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81D7F-D5CC-CD59-469B-9D7354DFCF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56485B6-A8BC-E9C8-77B6-59CC43CDC0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DC89983-8D00-0E38-A1AD-5986531BF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C3E7D6-9609-7B99-0C6F-CD9ED12DD2BE}"/>
              </a:ext>
            </a:extLst>
          </p:cNvPr>
          <p:cNvSpPr>
            <a:spLocks noGrp="1"/>
          </p:cNvSpPr>
          <p:nvPr>
            <p:ph type="dt" sz="half" idx="10"/>
          </p:nvPr>
        </p:nvSpPr>
        <p:spPr/>
        <p:txBody>
          <a:bodyPr/>
          <a:lstStyle/>
          <a:p>
            <a:fld id="{A7C99FAF-48AA-43AB-8BDD-EF61C5F32513}" type="datetimeFigureOut">
              <a:rPr lang="en-IN" smtClean="0"/>
              <a:t>30-10-2024</a:t>
            </a:fld>
            <a:endParaRPr lang="en-IN"/>
          </a:p>
        </p:txBody>
      </p:sp>
      <p:sp>
        <p:nvSpPr>
          <p:cNvPr id="6" name="Footer Placeholder 5">
            <a:extLst>
              <a:ext uri="{FF2B5EF4-FFF2-40B4-BE49-F238E27FC236}">
                <a16:creationId xmlns:a16="http://schemas.microsoft.com/office/drawing/2014/main" id="{76C5028F-99A2-C382-DD69-63E85E9D776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EA02446-B901-11BD-963A-EB210CFA3094}"/>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4072854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D5060-003D-B1BF-D7C8-E737627FE0F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8EF54DF-9A5B-7131-5519-C5847388A5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A527D75-4A6A-49EF-C55E-357D0B8B67B6}"/>
              </a:ext>
            </a:extLst>
          </p:cNvPr>
          <p:cNvSpPr>
            <a:spLocks noGrp="1"/>
          </p:cNvSpPr>
          <p:nvPr>
            <p:ph type="dt" sz="half" idx="10"/>
          </p:nvPr>
        </p:nvSpPr>
        <p:spPr/>
        <p:txBody>
          <a:bodyPr/>
          <a:lstStyle/>
          <a:p>
            <a:fld id="{A7C99FAF-48AA-43AB-8BDD-EF61C5F32513}" type="datetimeFigureOut">
              <a:rPr lang="en-IN" smtClean="0"/>
              <a:t>30-10-2024</a:t>
            </a:fld>
            <a:endParaRPr lang="en-IN"/>
          </a:p>
        </p:txBody>
      </p:sp>
      <p:sp>
        <p:nvSpPr>
          <p:cNvPr id="5" name="Footer Placeholder 4">
            <a:extLst>
              <a:ext uri="{FF2B5EF4-FFF2-40B4-BE49-F238E27FC236}">
                <a16:creationId xmlns:a16="http://schemas.microsoft.com/office/drawing/2014/main" id="{66A27631-147C-32EF-21A4-A9B95EDA930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414C18-2931-946C-C2AB-3F37E70BFC99}"/>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649194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6F1EDE-0F2F-7C3D-3175-E114D31C4F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7484A02-086B-4BAB-19E2-6664FD5065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9831D37-7F05-914D-DB81-5CA9E6E97035}"/>
              </a:ext>
            </a:extLst>
          </p:cNvPr>
          <p:cNvSpPr>
            <a:spLocks noGrp="1"/>
          </p:cNvSpPr>
          <p:nvPr>
            <p:ph type="dt" sz="half" idx="10"/>
          </p:nvPr>
        </p:nvSpPr>
        <p:spPr/>
        <p:txBody>
          <a:bodyPr/>
          <a:lstStyle/>
          <a:p>
            <a:fld id="{A7C99FAF-48AA-43AB-8BDD-EF61C5F32513}" type="datetimeFigureOut">
              <a:rPr lang="en-IN" smtClean="0"/>
              <a:t>30-10-2024</a:t>
            </a:fld>
            <a:endParaRPr lang="en-IN"/>
          </a:p>
        </p:txBody>
      </p:sp>
      <p:sp>
        <p:nvSpPr>
          <p:cNvPr id="5" name="Footer Placeholder 4">
            <a:extLst>
              <a:ext uri="{FF2B5EF4-FFF2-40B4-BE49-F238E27FC236}">
                <a16:creationId xmlns:a16="http://schemas.microsoft.com/office/drawing/2014/main" id="{A5F6CB35-0269-0587-3489-E41D8D46BE5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D6D16AF-C88F-A47D-A15D-B0E625EA8967}"/>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3681437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CE53D9-7943-6CFB-5559-B7B8029197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37F11EF-5055-66BB-6A68-198CB47841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EB7CD57-8559-7885-5018-010BF021A2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7C99FAF-48AA-43AB-8BDD-EF61C5F32513}" type="datetimeFigureOut">
              <a:rPr lang="en-IN" smtClean="0"/>
              <a:t>30-10-2024</a:t>
            </a:fld>
            <a:endParaRPr lang="en-IN"/>
          </a:p>
        </p:txBody>
      </p:sp>
      <p:sp>
        <p:nvSpPr>
          <p:cNvPr id="5" name="Footer Placeholder 4">
            <a:extLst>
              <a:ext uri="{FF2B5EF4-FFF2-40B4-BE49-F238E27FC236}">
                <a16:creationId xmlns:a16="http://schemas.microsoft.com/office/drawing/2014/main" id="{D146A46B-9DE6-6884-2CD2-574F3FCDE0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33722466-7680-33D6-388E-08431F4656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E13394-222F-4E16-86C1-BE042F85CAA1}" type="slidenum">
              <a:rPr lang="en-IN" smtClean="0"/>
              <a:t>‹#›</a:t>
            </a:fld>
            <a:endParaRPr lang="en-IN"/>
          </a:p>
        </p:txBody>
      </p:sp>
    </p:spTree>
    <p:extLst>
      <p:ext uri="{BB962C8B-B14F-4D97-AF65-F5344CB8AC3E}">
        <p14:creationId xmlns:p14="http://schemas.microsoft.com/office/powerpoint/2010/main" val="473442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8.png"/><Relationship Id="rId18" Type="http://schemas.openxmlformats.org/officeDocument/2006/relationships/hyperlink" Target="https://jamalakim.com" TargetMode="External"/><Relationship Id="rId3" Type="http://schemas.openxmlformats.org/officeDocument/2006/relationships/hyperlink" Target="https://jamalakim.com" TargetMode="External"/><Relationship Id="rId7" Type="http://schemas.openxmlformats.org/officeDocument/2006/relationships/image" Target="../media/image4.png"/><Relationship Id="rId12" Type="http://schemas.openxmlformats.org/officeDocument/2006/relationships/hyperlink" Target="https://www.youtube.com/@JAMALAKIMJOSEPH" TargetMode="External"/><Relationship Id="rId17" Type="http://schemas.openxmlformats.org/officeDocument/2006/relationships/image" Target="../media/image11.svg"/><Relationship Id="rId2" Type="http://schemas.openxmlformats.org/officeDocument/2006/relationships/image" Target="../media/image1.png"/><Relationship Id="rId16" Type="http://schemas.openxmlformats.org/officeDocument/2006/relationships/image" Target="../media/image10.png"/><Relationship Id="rId20"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hyperlink" Target="https://www.instagram.com/jamalindxb/%20%20https://jamalakim.com" TargetMode="External"/><Relationship Id="rId11" Type="http://schemas.openxmlformats.org/officeDocument/2006/relationships/image" Target="../media/image7.svg"/><Relationship Id="rId5" Type="http://schemas.openxmlformats.org/officeDocument/2006/relationships/image" Target="../media/image3.svg"/><Relationship Id="rId15" Type="http://schemas.openxmlformats.org/officeDocument/2006/relationships/hyperlink" Target="https://jamalakim.com" TargetMode="External"/><Relationship Id="rId10" Type="http://schemas.openxmlformats.org/officeDocument/2006/relationships/image" Target="../media/image6.png"/><Relationship Id="rId19"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hyperlink" Target="https://www.linkedin.com/in/jamal-akim-joseph-marla-a3089689/" TargetMode="External"/><Relationship Id="rId14"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png"/><Relationship Id="rId9"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4.png"/><Relationship Id="rId7" Type="http://schemas.openxmlformats.org/officeDocument/2006/relationships/image" Target="../media/image27.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svg"/><Relationship Id="rId10" Type="http://schemas.openxmlformats.org/officeDocument/2006/relationships/image" Target="../media/image30.svg"/><Relationship Id="rId4" Type="http://schemas.openxmlformats.org/officeDocument/2006/relationships/image" Target="../media/image24.png"/><Relationship Id="rId9"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29889" y="7112"/>
            <a:ext cx="2057400" cy="6858000"/>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2594C"/>
            </a:solidFill>
          </p:spPr>
          <p:txBody>
            <a:bodyPr/>
            <a:lstStyle/>
            <a:p>
              <a:endParaRPr lang="en-AE" sz="1200"/>
            </a:p>
          </p:txBody>
        </p:sp>
        <p:sp>
          <p:nvSpPr>
            <p:cNvPr id="4" name="TextBox 4"/>
            <p:cNvSpPr txBox="1"/>
            <p:nvPr/>
          </p:nvSpPr>
          <p:spPr>
            <a:xfrm>
              <a:off x="0" y="-19050"/>
              <a:ext cx="812800" cy="2995155"/>
            </a:xfrm>
            <a:prstGeom prst="rect">
              <a:avLst/>
            </a:prstGeom>
          </p:spPr>
          <p:txBody>
            <a:bodyPr lIns="33867" tIns="33867" rIns="33867" bIns="33867" rtlCol="0" anchor="ctr"/>
            <a:lstStyle/>
            <a:p>
              <a:pPr algn="ctr">
                <a:lnSpc>
                  <a:spcPts val="1906"/>
                </a:lnSpc>
              </a:pPr>
              <a:endParaRPr sz="1200"/>
            </a:p>
          </p:txBody>
        </p:sp>
      </p:grpSp>
      <p:grpSp>
        <p:nvGrpSpPr>
          <p:cNvPr id="23" name="Group 22">
            <a:extLst>
              <a:ext uri="{FF2B5EF4-FFF2-40B4-BE49-F238E27FC236}">
                <a16:creationId xmlns:a16="http://schemas.microsoft.com/office/drawing/2014/main" id="{EFF8EBF2-4F03-1A61-BFF8-7E5021C75113}"/>
              </a:ext>
            </a:extLst>
          </p:cNvPr>
          <p:cNvGrpSpPr/>
          <p:nvPr/>
        </p:nvGrpSpPr>
        <p:grpSpPr>
          <a:xfrm>
            <a:off x="-17351" y="-43898"/>
            <a:ext cx="2057401" cy="6909009"/>
            <a:chOff x="-2362200" y="-65847"/>
            <a:chExt cx="3086101" cy="10363514"/>
          </a:xfrm>
        </p:grpSpPr>
        <p:grpSp>
          <p:nvGrpSpPr>
            <p:cNvPr id="5" name="Group 5"/>
            <p:cNvGrpSpPr/>
            <p:nvPr/>
          </p:nvGrpSpPr>
          <p:grpSpPr>
            <a:xfrm>
              <a:off x="-2362200" y="-65847"/>
              <a:ext cx="3086100" cy="10363514"/>
              <a:chOff x="0" y="-19050"/>
              <a:chExt cx="812800" cy="2998241"/>
            </a:xfrm>
          </p:grpSpPr>
          <p:sp>
            <p:nvSpPr>
              <p:cNvPr id="6" name="Freeform 6"/>
              <p:cNvSpPr/>
              <p:nvPr/>
            </p:nvSpPr>
            <p:spPr>
              <a:xfrm>
                <a:off x="0" y="3086"/>
                <a:ext cx="610310" cy="2976105"/>
              </a:xfrm>
              <a:custGeom>
                <a:avLst/>
                <a:gdLst/>
                <a:ahLst/>
                <a:cxnLst/>
                <a:rect l="l" t="t" r="r" b="b"/>
                <a:pathLst>
                  <a:path w="812800" h="2976105">
                    <a:moveTo>
                      <a:pt x="0" y="0"/>
                    </a:moveTo>
                    <a:lnTo>
                      <a:pt x="812800" y="0"/>
                    </a:lnTo>
                    <a:lnTo>
                      <a:pt x="812800" y="2976105"/>
                    </a:lnTo>
                    <a:lnTo>
                      <a:pt x="0" y="2976105"/>
                    </a:lnTo>
                    <a:close/>
                  </a:path>
                </a:pathLst>
              </a:custGeom>
              <a:solidFill>
                <a:srgbClr val="02594C"/>
              </a:solidFill>
            </p:spPr>
            <p:txBody>
              <a:bodyPr/>
              <a:lstStyle/>
              <a:p>
                <a:endParaRPr lang="en-AE" sz="1200"/>
              </a:p>
            </p:txBody>
          </p:sp>
          <p:sp>
            <p:nvSpPr>
              <p:cNvPr id="7" name="TextBox 7"/>
              <p:cNvSpPr txBox="1"/>
              <p:nvPr/>
            </p:nvSpPr>
            <p:spPr>
              <a:xfrm>
                <a:off x="0" y="-19050"/>
                <a:ext cx="812800" cy="2995155"/>
              </a:xfrm>
              <a:prstGeom prst="rect">
                <a:avLst/>
              </a:prstGeom>
            </p:spPr>
            <p:txBody>
              <a:bodyPr lIns="33867" tIns="33867" rIns="33867" bIns="33867" rtlCol="0" anchor="ctr"/>
              <a:lstStyle/>
              <a:p>
                <a:pPr algn="ctr">
                  <a:lnSpc>
                    <a:spcPts val="1906"/>
                  </a:lnSpc>
                </a:pPr>
                <a:endParaRPr sz="1200"/>
              </a:p>
            </p:txBody>
          </p:sp>
        </p:grpSp>
        <p:grpSp>
          <p:nvGrpSpPr>
            <p:cNvPr id="8" name="Group 8"/>
            <p:cNvGrpSpPr/>
            <p:nvPr/>
          </p:nvGrpSpPr>
          <p:grpSpPr>
            <a:xfrm>
              <a:off x="-84207" y="4083810"/>
              <a:ext cx="808108" cy="2909475"/>
              <a:chOff x="-166570" y="-19050"/>
              <a:chExt cx="192882" cy="694451"/>
            </a:xfrm>
          </p:grpSpPr>
          <p:sp>
            <p:nvSpPr>
              <p:cNvPr id="9" name="Freeform 9"/>
              <p:cNvSpPr/>
              <p:nvPr/>
            </p:nvSpPr>
            <p:spPr>
              <a:xfrm>
                <a:off x="-166570" y="2546"/>
                <a:ext cx="26311" cy="672855"/>
              </a:xfrm>
              <a:custGeom>
                <a:avLst/>
                <a:gdLst/>
                <a:ahLst/>
                <a:cxnLst/>
                <a:rect l="l" t="t" r="r" b="b"/>
                <a:pathLst>
                  <a:path w="26312" h="672855">
                    <a:moveTo>
                      <a:pt x="0" y="0"/>
                    </a:moveTo>
                    <a:lnTo>
                      <a:pt x="26312" y="0"/>
                    </a:lnTo>
                    <a:lnTo>
                      <a:pt x="26312" y="672855"/>
                    </a:lnTo>
                    <a:lnTo>
                      <a:pt x="0" y="672855"/>
                    </a:lnTo>
                    <a:close/>
                  </a:path>
                </a:pathLst>
              </a:custGeom>
              <a:solidFill>
                <a:srgbClr val="D5B997"/>
              </a:solidFill>
            </p:spPr>
            <p:txBody>
              <a:bodyPr/>
              <a:lstStyle/>
              <a:p>
                <a:endParaRPr lang="en-AE" sz="1200"/>
              </a:p>
            </p:txBody>
          </p:sp>
          <p:sp>
            <p:nvSpPr>
              <p:cNvPr id="10" name="TextBox 10"/>
              <p:cNvSpPr txBox="1"/>
              <p:nvPr/>
            </p:nvSpPr>
            <p:spPr>
              <a:xfrm>
                <a:off x="0" y="-19050"/>
                <a:ext cx="26312" cy="691905"/>
              </a:xfrm>
              <a:prstGeom prst="rect">
                <a:avLst/>
              </a:prstGeom>
            </p:spPr>
            <p:txBody>
              <a:bodyPr lIns="33867" tIns="33867" rIns="33867" bIns="33867" rtlCol="0" anchor="ctr"/>
              <a:lstStyle/>
              <a:p>
                <a:pPr algn="ctr">
                  <a:lnSpc>
                    <a:spcPts val="1906"/>
                  </a:lnSpc>
                </a:pPr>
                <a:endParaRPr sz="1200"/>
              </a:p>
            </p:txBody>
          </p:sp>
        </p:grpSp>
      </p:grpSp>
      <p:sp>
        <p:nvSpPr>
          <p:cNvPr id="12" name="Freeform 12">
            <a:hlinkClick r:id="rId3" tooltip="https://jamalakim.com"/>
          </p:cNvPr>
          <p:cNvSpPr/>
          <p:nvPr/>
        </p:nvSpPr>
        <p:spPr>
          <a:xfrm>
            <a:off x="1294569" y="6474450"/>
            <a:ext cx="89463" cy="189341"/>
          </a:xfrm>
          <a:custGeom>
            <a:avLst/>
            <a:gdLst/>
            <a:ahLst/>
            <a:cxnLst/>
            <a:rect l="l" t="t" r="r" b="b"/>
            <a:pathLst>
              <a:path w="134195" h="284011">
                <a:moveTo>
                  <a:pt x="0" y="0"/>
                </a:moveTo>
                <a:lnTo>
                  <a:pt x="134195" y="0"/>
                </a:lnTo>
                <a:lnTo>
                  <a:pt x="134195" y="284011"/>
                </a:lnTo>
                <a:lnTo>
                  <a:pt x="0" y="2840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E" sz="1200"/>
          </a:p>
        </p:txBody>
      </p:sp>
      <p:grpSp>
        <p:nvGrpSpPr>
          <p:cNvPr id="24" name="Group 23">
            <a:extLst>
              <a:ext uri="{FF2B5EF4-FFF2-40B4-BE49-F238E27FC236}">
                <a16:creationId xmlns:a16="http://schemas.microsoft.com/office/drawing/2014/main" id="{D3E77537-61DD-88C5-2452-957D28DB4780}"/>
              </a:ext>
            </a:extLst>
          </p:cNvPr>
          <p:cNvGrpSpPr/>
          <p:nvPr/>
        </p:nvGrpSpPr>
        <p:grpSpPr>
          <a:xfrm>
            <a:off x="1867597" y="6062498"/>
            <a:ext cx="1778134" cy="262102"/>
            <a:chOff x="2316073" y="9664900"/>
            <a:chExt cx="2667201" cy="393153"/>
          </a:xfrm>
        </p:grpSpPr>
        <p:sp>
          <p:nvSpPr>
            <p:cNvPr id="13" name="Freeform 13">
              <a:hlinkClick r:id="rId6" tooltip="https://www.instagram.com/jamalindxb/%20%20https://jamalakim.com"/>
            </p:cNvPr>
            <p:cNvSpPr/>
            <p:nvPr/>
          </p:nvSpPr>
          <p:spPr>
            <a:xfrm>
              <a:off x="2316073" y="9711675"/>
              <a:ext cx="315195" cy="315195"/>
            </a:xfrm>
            <a:custGeom>
              <a:avLst/>
              <a:gdLst/>
              <a:ahLst/>
              <a:cxnLst/>
              <a:rect l="l" t="t" r="r" b="b"/>
              <a:pathLst>
                <a:path w="315195" h="315195">
                  <a:moveTo>
                    <a:pt x="0" y="0"/>
                  </a:moveTo>
                  <a:lnTo>
                    <a:pt x="315195" y="0"/>
                  </a:lnTo>
                  <a:lnTo>
                    <a:pt x="315195" y="315195"/>
                  </a:lnTo>
                  <a:lnTo>
                    <a:pt x="0" y="3151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AE" sz="1200"/>
            </a:p>
          </p:txBody>
        </p:sp>
        <p:sp>
          <p:nvSpPr>
            <p:cNvPr id="14" name="Freeform 14">
              <a:hlinkClick r:id="rId9" tooltip="https://www.linkedin.com/in/jamal-akim-joseph-marla-a3089689/"/>
            </p:cNvPr>
            <p:cNvSpPr/>
            <p:nvPr/>
          </p:nvSpPr>
          <p:spPr>
            <a:xfrm>
              <a:off x="2871293" y="9664900"/>
              <a:ext cx="377562" cy="377562"/>
            </a:xfrm>
            <a:custGeom>
              <a:avLst/>
              <a:gdLst/>
              <a:ahLst/>
              <a:cxnLst/>
              <a:rect l="l" t="t" r="r" b="b"/>
              <a:pathLst>
                <a:path w="377562" h="377562">
                  <a:moveTo>
                    <a:pt x="0" y="0"/>
                  </a:moveTo>
                  <a:lnTo>
                    <a:pt x="377562" y="0"/>
                  </a:lnTo>
                  <a:lnTo>
                    <a:pt x="377562" y="377561"/>
                  </a:lnTo>
                  <a:lnTo>
                    <a:pt x="0" y="37756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AE" sz="1200"/>
            </a:p>
          </p:txBody>
        </p:sp>
        <p:sp>
          <p:nvSpPr>
            <p:cNvPr id="15" name="Freeform 15">
              <a:hlinkClick r:id="rId12" tooltip="https://www.youtube.com/@JAMALAKIMJOSEPH"/>
            </p:cNvPr>
            <p:cNvSpPr/>
            <p:nvPr/>
          </p:nvSpPr>
          <p:spPr>
            <a:xfrm>
              <a:off x="3486980" y="9688177"/>
              <a:ext cx="354285" cy="354285"/>
            </a:xfrm>
            <a:custGeom>
              <a:avLst/>
              <a:gdLst/>
              <a:ahLst/>
              <a:cxnLst/>
              <a:rect l="l" t="t" r="r" b="b"/>
              <a:pathLst>
                <a:path w="354285" h="354285">
                  <a:moveTo>
                    <a:pt x="0" y="0"/>
                  </a:moveTo>
                  <a:lnTo>
                    <a:pt x="354284" y="0"/>
                  </a:lnTo>
                  <a:lnTo>
                    <a:pt x="354284" y="354284"/>
                  </a:lnTo>
                  <a:lnTo>
                    <a:pt x="0" y="35428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AE" sz="1200"/>
            </a:p>
          </p:txBody>
        </p:sp>
        <p:sp>
          <p:nvSpPr>
            <p:cNvPr id="16" name="Freeform 16">
              <a:hlinkClick r:id="rId15" tooltip="https://jamalakim.com"/>
            </p:cNvPr>
            <p:cNvSpPr/>
            <p:nvPr/>
          </p:nvSpPr>
          <p:spPr>
            <a:xfrm>
              <a:off x="4079389" y="9711675"/>
              <a:ext cx="288198" cy="330786"/>
            </a:xfrm>
            <a:custGeom>
              <a:avLst/>
              <a:gdLst/>
              <a:ahLst/>
              <a:cxnLst/>
              <a:rect l="l" t="t" r="r" b="b"/>
              <a:pathLst>
                <a:path w="288198" h="330786">
                  <a:moveTo>
                    <a:pt x="0" y="0"/>
                  </a:moveTo>
                  <a:lnTo>
                    <a:pt x="288198" y="0"/>
                  </a:lnTo>
                  <a:lnTo>
                    <a:pt x="288198" y="330786"/>
                  </a:lnTo>
                  <a:lnTo>
                    <a:pt x="0" y="33078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AE" sz="1200"/>
            </a:p>
          </p:txBody>
        </p:sp>
        <p:sp>
          <p:nvSpPr>
            <p:cNvPr id="17" name="Freeform 17">
              <a:hlinkClick r:id="rId18" tooltip="https://jamalakim.com"/>
            </p:cNvPr>
            <p:cNvSpPr/>
            <p:nvPr/>
          </p:nvSpPr>
          <p:spPr>
            <a:xfrm>
              <a:off x="4605712" y="9680491"/>
              <a:ext cx="377562" cy="377562"/>
            </a:xfrm>
            <a:custGeom>
              <a:avLst/>
              <a:gdLst/>
              <a:ahLst/>
              <a:cxnLst/>
              <a:rect l="l" t="t" r="r" b="b"/>
              <a:pathLst>
                <a:path w="377562" h="377562">
                  <a:moveTo>
                    <a:pt x="0" y="0"/>
                  </a:moveTo>
                  <a:lnTo>
                    <a:pt x="377562" y="0"/>
                  </a:lnTo>
                  <a:lnTo>
                    <a:pt x="377562" y="377562"/>
                  </a:lnTo>
                  <a:lnTo>
                    <a:pt x="0" y="377562"/>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AE" sz="1200"/>
            </a:p>
          </p:txBody>
        </p:sp>
      </p:grpSp>
      <p:sp>
        <p:nvSpPr>
          <p:cNvPr id="19" name="TextBox 19"/>
          <p:cNvSpPr txBox="1"/>
          <p:nvPr/>
        </p:nvSpPr>
        <p:spPr>
          <a:xfrm>
            <a:off x="1867597" y="5371575"/>
            <a:ext cx="4503265" cy="246414"/>
          </a:xfrm>
          <a:prstGeom prst="rect">
            <a:avLst/>
          </a:prstGeom>
        </p:spPr>
        <p:txBody>
          <a:bodyPr lIns="0" tIns="0" rIns="0" bIns="0" rtlCol="0" anchor="t">
            <a:spAutoFit/>
          </a:bodyPr>
          <a:lstStyle/>
          <a:p>
            <a:pPr>
              <a:lnSpc>
                <a:spcPts val="2129"/>
              </a:lnSpc>
            </a:pPr>
            <a:r>
              <a:rPr lang="en-US" sz="1521" spc="76" dirty="0" err="1">
                <a:solidFill>
                  <a:srgbClr val="1C5739"/>
                </a:solidFill>
                <a:latin typeface="Open Sauce"/>
              </a:rPr>
              <a:t>www.jamalakim.com</a:t>
            </a:r>
            <a:endParaRPr lang="en-US" sz="1521" spc="76" dirty="0">
              <a:solidFill>
                <a:srgbClr val="1C5739"/>
              </a:solidFill>
              <a:latin typeface="Open Sauce"/>
            </a:endParaRPr>
          </a:p>
        </p:txBody>
      </p:sp>
      <p:sp>
        <p:nvSpPr>
          <p:cNvPr id="20" name="TextBox 20"/>
          <p:cNvSpPr txBox="1"/>
          <p:nvPr/>
        </p:nvSpPr>
        <p:spPr>
          <a:xfrm>
            <a:off x="1864263" y="5834089"/>
            <a:ext cx="1148179" cy="163443"/>
          </a:xfrm>
          <a:prstGeom prst="rect">
            <a:avLst/>
          </a:prstGeom>
        </p:spPr>
        <p:txBody>
          <a:bodyPr lIns="0" tIns="0" rIns="0" bIns="0" rtlCol="0" anchor="t">
            <a:spAutoFit/>
          </a:bodyPr>
          <a:lstStyle/>
          <a:p>
            <a:pPr>
              <a:lnSpc>
                <a:spcPts val="1383"/>
              </a:lnSpc>
            </a:pPr>
            <a:r>
              <a:rPr lang="en-US" sz="987" spc="49" dirty="0">
                <a:solidFill>
                  <a:srgbClr val="1C5739"/>
                </a:solidFill>
                <a:latin typeface="Open Sauce"/>
              </a:rPr>
              <a:t>Follow us:</a:t>
            </a:r>
          </a:p>
        </p:txBody>
      </p:sp>
      <p:sp>
        <p:nvSpPr>
          <p:cNvPr id="21" name="Text 0">
            <a:extLst>
              <a:ext uri="{FF2B5EF4-FFF2-40B4-BE49-F238E27FC236}">
                <a16:creationId xmlns:a16="http://schemas.microsoft.com/office/drawing/2014/main" id="{96A43412-FB6D-8531-63BD-A82FA80361FB}"/>
              </a:ext>
            </a:extLst>
          </p:cNvPr>
          <p:cNvSpPr/>
          <p:nvPr/>
        </p:nvSpPr>
        <p:spPr>
          <a:xfrm>
            <a:off x="1769136" y="3191510"/>
            <a:ext cx="5444465" cy="1304290"/>
          </a:xfrm>
          <a:prstGeom prst="rect">
            <a:avLst/>
          </a:prstGeom>
          <a:noFill/>
          <a:ln/>
        </p:spPr>
        <p:txBody>
          <a:bodyPr wrap="square" lIns="0" tIns="0" rIns="0" bIns="0" rtlCol="0" anchor="t"/>
          <a:lstStyle/>
          <a:p>
            <a:pPr>
              <a:lnSpc>
                <a:spcPts val="4480"/>
              </a:lnSpc>
            </a:pPr>
            <a:r>
              <a:rPr lang="en-US" sz="4379" spc="-24" dirty="0">
                <a:solidFill>
                  <a:srgbClr val="02594C"/>
                </a:solidFill>
                <a:latin typeface="Product Sans"/>
              </a:rPr>
              <a:t>EMAAR South: Investment Analysis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200" dirty="0"/>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5" name="Text 0">
            <a:extLst>
              <a:ext uri="{FF2B5EF4-FFF2-40B4-BE49-F238E27FC236}">
                <a16:creationId xmlns:a16="http://schemas.microsoft.com/office/drawing/2014/main" id="{E3AC8658-FDE5-7BF1-268E-4ABA1407043F}"/>
              </a:ext>
            </a:extLst>
          </p:cNvPr>
          <p:cNvSpPr/>
          <p:nvPr/>
        </p:nvSpPr>
        <p:spPr>
          <a:xfrm>
            <a:off x="678704" y="1499612"/>
            <a:ext cx="9894048" cy="1304290"/>
          </a:xfrm>
          <a:prstGeom prst="rect">
            <a:avLst/>
          </a:prstGeom>
          <a:noFill/>
          <a:ln/>
        </p:spPr>
        <p:txBody>
          <a:bodyPr wrap="square" lIns="0" tIns="0" rIns="0" bIns="0" rtlCol="0" anchor="t"/>
          <a:lstStyle/>
          <a:p>
            <a:pPr>
              <a:lnSpc>
                <a:spcPts val="4480"/>
              </a:lnSpc>
            </a:pPr>
            <a:r>
              <a:rPr lang="en-US" sz="3733" spc="-21" dirty="0">
                <a:solidFill>
                  <a:srgbClr val="D5B997"/>
                </a:solidFill>
                <a:latin typeface="Product Sans"/>
              </a:rPr>
              <a:t>EMAAR SOUTH: </a:t>
            </a:r>
            <a:r>
              <a:rPr lang="en-US" sz="3733" spc="-21" dirty="0">
                <a:solidFill>
                  <a:schemeClr val="bg1"/>
                </a:solidFill>
                <a:latin typeface="Product Sans"/>
              </a:rPr>
              <a:t>An Overview</a:t>
            </a:r>
          </a:p>
        </p:txBody>
      </p:sp>
      <p:sp>
        <p:nvSpPr>
          <p:cNvPr id="17" name="Text 1">
            <a:extLst>
              <a:ext uri="{FF2B5EF4-FFF2-40B4-BE49-F238E27FC236}">
                <a16:creationId xmlns:a16="http://schemas.microsoft.com/office/drawing/2014/main" id="{44FB7B7A-E204-25AB-7174-AD9DD75B0FB0}"/>
              </a:ext>
            </a:extLst>
          </p:cNvPr>
          <p:cNvSpPr/>
          <p:nvPr/>
        </p:nvSpPr>
        <p:spPr>
          <a:xfrm>
            <a:off x="886707" y="2267152"/>
            <a:ext cx="4010694" cy="1977370"/>
          </a:xfrm>
          <a:prstGeom prst="rect">
            <a:avLst/>
          </a:prstGeom>
          <a:noFill/>
          <a:ln/>
        </p:spPr>
        <p:txBody>
          <a:bodyPr wrap="square" lIns="0" tIns="0" rIns="0" bIns="0" rtlCol="0" anchor="t"/>
          <a:lstStyle/>
          <a:p>
            <a:pPr algn="just">
              <a:lnSpc>
                <a:spcPts val="1900"/>
              </a:lnSpc>
            </a:pPr>
            <a:r>
              <a:rPr lang="en-US" sz="1667" dirty="0">
                <a:solidFill>
                  <a:schemeClr val="bg1"/>
                </a:solidFill>
                <a:latin typeface="Product Sans" panose="020B0604020202020204" charset="0"/>
                <a:ea typeface="Nobile" pitchFamily="34" charset="-122"/>
                <a:cs typeface="Nobile" pitchFamily="34" charset="-120"/>
              </a:rPr>
              <a:t>Emaar South, nestled in Dubai South near Al Maktoum International Airport, represents modern luxury living at its finest. This golf-centered community combines strategic location, state-of-the-art infrastructure, and verdant landscapes to create an unparalleled lifestyle destination of endless opportunities. Each home represents the perfect fusion of sophistication and comfort.</a:t>
            </a:r>
            <a:endParaRPr lang="en-US" sz="1667" dirty="0">
              <a:solidFill>
                <a:schemeClr val="bg1"/>
              </a:solidFill>
              <a:latin typeface="Product Sans" panose="020B0604020202020204" charset="0"/>
            </a:endParaRPr>
          </a:p>
        </p:txBody>
      </p:sp>
      <p:sp>
        <p:nvSpPr>
          <p:cNvPr id="11" name="Text 0">
            <a:extLst>
              <a:ext uri="{FF2B5EF4-FFF2-40B4-BE49-F238E27FC236}">
                <a16:creationId xmlns:a16="http://schemas.microsoft.com/office/drawing/2014/main" id="{D253ACD8-E6D6-25B7-DCF5-0A54DF852BEF}"/>
              </a:ext>
            </a:extLst>
          </p:cNvPr>
          <p:cNvSpPr/>
          <p:nvPr/>
        </p:nvSpPr>
        <p:spPr>
          <a:xfrm>
            <a:off x="930867" y="4780402"/>
            <a:ext cx="2631555" cy="366787"/>
          </a:xfrm>
          <a:prstGeom prst="rect">
            <a:avLst/>
          </a:prstGeom>
          <a:noFill/>
          <a:ln/>
        </p:spPr>
        <p:txBody>
          <a:bodyPr wrap="square" lIns="0" tIns="0" rIns="0" bIns="0" rtlCol="0" anchor="t"/>
          <a:lstStyle/>
          <a:p>
            <a:pPr>
              <a:lnSpc>
                <a:spcPts val="2600"/>
              </a:lnSpc>
            </a:pPr>
            <a:r>
              <a:rPr lang="en-US" sz="1867" b="1" dirty="0">
                <a:solidFill>
                  <a:schemeClr val="bg1"/>
                </a:solidFill>
                <a:latin typeface="Product Sans" panose="020B0604020202020204" charset="0"/>
                <a:ea typeface="Inter Bold" pitchFamily="34" charset="-122"/>
                <a:cs typeface="Inter Bold" pitchFamily="34" charset="-120"/>
              </a:rPr>
              <a:t>Key Highlights &amp; Statistics</a:t>
            </a:r>
            <a:endParaRPr lang="en-US" sz="1867" dirty="0">
              <a:solidFill>
                <a:schemeClr val="bg1"/>
              </a:solidFill>
              <a:latin typeface="Product Sans" panose="020B0604020202020204" charset="0"/>
            </a:endParaRPr>
          </a:p>
        </p:txBody>
      </p:sp>
      <p:pic>
        <p:nvPicPr>
          <p:cNvPr id="23" name="Picture 22">
            <a:extLst>
              <a:ext uri="{FF2B5EF4-FFF2-40B4-BE49-F238E27FC236}">
                <a16:creationId xmlns:a16="http://schemas.microsoft.com/office/drawing/2014/main" id="{779556B2-58F9-B742-F7CD-733AA455F1C8}"/>
              </a:ext>
            </a:extLst>
          </p:cNvPr>
          <p:cNvPicPr>
            <a:picLocks noChangeAspect="1"/>
          </p:cNvPicPr>
          <p:nvPr/>
        </p:nvPicPr>
        <p:blipFill>
          <a:blip r:embed="rId4"/>
          <a:stretch>
            <a:fillRect/>
          </a:stretch>
        </p:blipFill>
        <p:spPr>
          <a:xfrm>
            <a:off x="5049379" y="2328042"/>
            <a:ext cx="6878982" cy="2611460"/>
          </a:xfrm>
          <a:prstGeom prst="rect">
            <a:avLst/>
          </a:prstGeom>
        </p:spPr>
      </p:pic>
      <p:pic>
        <p:nvPicPr>
          <p:cNvPr id="25" name="Graphic 24" descr="Building with solid fill">
            <a:extLst>
              <a:ext uri="{FF2B5EF4-FFF2-40B4-BE49-F238E27FC236}">
                <a16:creationId xmlns:a16="http://schemas.microsoft.com/office/drawing/2014/main" id="{E23F4B2E-04C4-3445-8453-0361007EB5C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86216" y="5390534"/>
            <a:ext cx="540000" cy="540000"/>
          </a:xfrm>
          <a:prstGeom prst="rect">
            <a:avLst/>
          </a:prstGeom>
        </p:spPr>
      </p:pic>
      <p:sp>
        <p:nvSpPr>
          <p:cNvPr id="26" name="Text 1">
            <a:extLst>
              <a:ext uri="{FF2B5EF4-FFF2-40B4-BE49-F238E27FC236}">
                <a16:creationId xmlns:a16="http://schemas.microsoft.com/office/drawing/2014/main" id="{B30F702C-E889-F135-F68C-EC61D662A94D}"/>
              </a:ext>
            </a:extLst>
          </p:cNvPr>
          <p:cNvSpPr/>
          <p:nvPr/>
        </p:nvSpPr>
        <p:spPr>
          <a:xfrm>
            <a:off x="1287032" y="5992023"/>
            <a:ext cx="1336595"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cs typeface="Inter Bold" pitchFamily="34" charset="-120"/>
              </a:rPr>
              <a:t>15,360</a:t>
            </a:r>
            <a:endParaRPr lang="en-US" sz="1200" dirty="0">
              <a:solidFill>
                <a:schemeClr val="bg2">
                  <a:lumMod val="90000"/>
                </a:schemeClr>
              </a:solidFill>
              <a:latin typeface="Product Sans" panose="020B0604020202020204" charset="0"/>
            </a:endParaRPr>
          </a:p>
        </p:txBody>
      </p:sp>
      <p:sp>
        <p:nvSpPr>
          <p:cNvPr id="27" name="Text 2">
            <a:extLst>
              <a:ext uri="{FF2B5EF4-FFF2-40B4-BE49-F238E27FC236}">
                <a16:creationId xmlns:a16="http://schemas.microsoft.com/office/drawing/2014/main" id="{6F47B8C0-6A23-E693-568D-13002194BEAB}"/>
              </a:ext>
            </a:extLst>
          </p:cNvPr>
          <p:cNvSpPr/>
          <p:nvPr/>
        </p:nvSpPr>
        <p:spPr>
          <a:xfrm>
            <a:off x="1316528" y="6178998"/>
            <a:ext cx="1264011" cy="306632"/>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Apartment Units</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pic>
        <p:nvPicPr>
          <p:cNvPr id="29" name="Graphic 28" descr="Deciduous tree with solid fill">
            <a:extLst>
              <a:ext uri="{FF2B5EF4-FFF2-40B4-BE49-F238E27FC236}">
                <a16:creationId xmlns:a16="http://schemas.microsoft.com/office/drawing/2014/main" id="{8AD75BAD-51F0-5CE5-9E87-34134FF658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57464" y="5346284"/>
            <a:ext cx="540000" cy="540000"/>
          </a:xfrm>
          <a:prstGeom prst="rect">
            <a:avLst/>
          </a:prstGeom>
        </p:spPr>
      </p:pic>
      <p:sp>
        <p:nvSpPr>
          <p:cNvPr id="30" name="Text 1">
            <a:extLst>
              <a:ext uri="{FF2B5EF4-FFF2-40B4-BE49-F238E27FC236}">
                <a16:creationId xmlns:a16="http://schemas.microsoft.com/office/drawing/2014/main" id="{589003A9-6750-0DD6-3635-D222F7D5ED60}"/>
              </a:ext>
            </a:extLst>
          </p:cNvPr>
          <p:cNvSpPr/>
          <p:nvPr/>
        </p:nvSpPr>
        <p:spPr>
          <a:xfrm>
            <a:off x="3533699" y="5996942"/>
            <a:ext cx="1336595"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rPr>
              <a:t>20+</a:t>
            </a:r>
            <a:endParaRPr lang="en-US" sz="1200" dirty="0">
              <a:solidFill>
                <a:schemeClr val="bg2">
                  <a:lumMod val="90000"/>
                </a:schemeClr>
              </a:solidFill>
              <a:latin typeface="Product Sans" panose="020B0604020202020204" charset="0"/>
            </a:endParaRPr>
          </a:p>
        </p:txBody>
      </p:sp>
      <p:sp>
        <p:nvSpPr>
          <p:cNvPr id="31" name="Text 2">
            <a:extLst>
              <a:ext uri="{FF2B5EF4-FFF2-40B4-BE49-F238E27FC236}">
                <a16:creationId xmlns:a16="http://schemas.microsoft.com/office/drawing/2014/main" id="{4DFF44C5-C2A4-35D3-D619-42F9D1FE7157}"/>
              </a:ext>
            </a:extLst>
          </p:cNvPr>
          <p:cNvSpPr/>
          <p:nvPr/>
        </p:nvSpPr>
        <p:spPr>
          <a:xfrm>
            <a:off x="3563195" y="6183917"/>
            <a:ext cx="1264011" cy="306632"/>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Nearby Parks</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pic>
        <p:nvPicPr>
          <p:cNvPr id="33" name="Graphic 32" descr="Fork and knife with solid fill">
            <a:extLst>
              <a:ext uri="{FF2B5EF4-FFF2-40B4-BE49-F238E27FC236}">
                <a16:creationId xmlns:a16="http://schemas.microsoft.com/office/drawing/2014/main" id="{CD08570E-84B0-0D81-0100-76A73ECEC15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05691" y="5346281"/>
            <a:ext cx="540000" cy="540000"/>
          </a:xfrm>
          <a:prstGeom prst="rect">
            <a:avLst/>
          </a:prstGeom>
        </p:spPr>
      </p:pic>
      <p:sp>
        <p:nvSpPr>
          <p:cNvPr id="35" name="Text 1">
            <a:extLst>
              <a:ext uri="{FF2B5EF4-FFF2-40B4-BE49-F238E27FC236}">
                <a16:creationId xmlns:a16="http://schemas.microsoft.com/office/drawing/2014/main" id="{72E6C9BB-909B-C3F5-7CA6-0278BE6D7A7B}"/>
              </a:ext>
            </a:extLst>
          </p:cNvPr>
          <p:cNvSpPr/>
          <p:nvPr/>
        </p:nvSpPr>
        <p:spPr>
          <a:xfrm>
            <a:off x="6031091" y="5987110"/>
            <a:ext cx="1278759" cy="196807"/>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rPr>
              <a:t>53,000 sqm</a:t>
            </a:r>
            <a:endParaRPr lang="en-US" sz="1200" dirty="0">
              <a:solidFill>
                <a:schemeClr val="bg2">
                  <a:lumMod val="90000"/>
                </a:schemeClr>
              </a:solidFill>
              <a:latin typeface="Product Sans" panose="020B0604020202020204" charset="0"/>
            </a:endParaRPr>
          </a:p>
        </p:txBody>
      </p:sp>
      <p:sp>
        <p:nvSpPr>
          <p:cNvPr id="37" name="Text 2">
            <a:extLst>
              <a:ext uri="{FF2B5EF4-FFF2-40B4-BE49-F238E27FC236}">
                <a16:creationId xmlns:a16="http://schemas.microsoft.com/office/drawing/2014/main" id="{1F529BAA-E4D4-08B5-1CCD-C04512C9E823}"/>
              </a:ext>
            </a:extLst>
          </p:cNvPr>
          <p:cNvSpPr/>
          <p:nvPr/>
        </p:nvSpPr>
        <p:spPr>
          <a:xfrm>
            <a:off x="6045839" y="6174085"/>
            <a:ext cx="1264011" cy="306632"/>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Retail and Dining Space</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sp>
        <p:nvSpPr>
          <p:cNvPr id="38" name="Text 1">
            <a:extLst>
              <a:ext uri="{FF2B5EF4-FFF2-40B4-BE49-F238E27FC236}">
                <a16:creationId xmlns:a16="http://schemas.microsoft.com/office/drawing/2014/main" id="{4C0E6D1B-4201-C69C-183D-E81DF663D1E8}"/>
              </a:ext>
            </a:extLst>
          </p:cNvPr>
          <p:cNvSpPr/>
          <p:nvPr/>
        </p:nvSpPr>
        <p:spPr>
          <a:xfrm>
            <a:off x="8572733" y="5992027"/>
            <a:ext cx="1278759" cy="196807"/>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rPr>
              <a:t>18-Hole</a:t>
            </a:r>
            <a:endParaRPr lang="en-US" sz="1200" dirty="0">
              <a:solidFill>
                <a:schemeClr val="bg2">
                  <a:lumMod val="90000"/>
                </a:schemeClr>
              </a:solidFill>
              <a:latin typeface="Product Sans" panose="020B0604020202020204" charset="0"/>
            </a:endParaRPr>
          </a:p>
        </p:txBody>
      </p:sp>
      <p:sp>
        <p:nvSpPr>
          <p:cNvPr id="43" name="Text 2">
            <a:extLst>
              <a:ext uri="{FF2B5EF4-FFF2-40B4-BE49-F238E27FC236}">
                <a16:creationId xmlns:a16="http://schemas.microsoft.com/office/drawing/2014/main" id="{02BCA78F-768B-AC51-49DC-00F0E9D96B28}"/>
              </a:ext>
            </a:extLst>
          </p:cNvPr>
          <p:cNvSpPr/>
          <p:nvPr/>
        </p:nvSpPr>
        <p:spPr>
          <a:xfrm>
            <a:off x="8587481" y="6179002"/>
            <a:ext cx="1264011" cy="306632"/>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Championship Golf Course</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pic>
        <p:nvPicPr>
          <p:cNvPr id="51" name="Graphic 50" descr="Golf Flag In Hole with solid fill">
            <a:extLst>
              <a:ext uri="{FF2B5EF4-FFF2-40B4-BE49-F238E27FC236}">
                <a16:creationId xmlns:a16="http://schemas.microsoft.com/office/drawing/2014/main" id="{0C62B3B7-0A1C-6F76-F004-D3633453DE8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942424" y="5375778"/>
            <a:ext cx="540000" cy="540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4"/>
          </a:xfrm>
        </p:grpSpPr>
        <p:sp>
          <p:nvSpPr>
            <p:cNvPr id="3" name="Freeform 3"/>
            <p:cNvSpPr/>
            <p:nvPr/>
          </p:nvSpPr>
          <p:spPr>
            <a:xfrm>
              <a:off x="104471" y="75972"/>
              <a:ext cx="13467201" cy="9119994"/>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73C009B5-EF86-6ABC-6A42-862E7CB2AF06}"/>
              </a:ext>
            </a:extLst>
          </p:cNvPr>
          <p:cNvSpPr/>
          <p:nvPr/>
        </p:nvSpPr>
        <p:spPr>
          <a:xfrm>
            <a:off x="711200" y="1483281"/>
            <a:ext cx="3780393" cy="472519"/>
          </a:xfrm>
          <a:prstGeom prst="rect">
            <a:avLst/>
          </a:prstGeom>
          <a:noFill/>
          <a:ln/>
        </p:spPr>
        <p:txBody>
          <a:bodyPr wrap="none" lIns="0" tIns="0" rIns="0" bIns="0" rtlCol="0" anchor="t"/>
          <a:lstStyle/>
          <a:p>
            <a:pPr>
              <a:lnSpc>
                <a:spcPts val="3700"/>
              </a:lnSpc>
            </a:pPr>
            <a:r>
              <a:rPr lang="en-US" sz="3733" spc="-21" dirty="0">
                <a:solidFill>
                  <a:srgbClr val="D5B997"/>
                </a:solidFill>
                <a:latin typeface="Product Sans"/>
              </a:rPr>
              <a:t>Location and Connectivity</a:t>
            </a:r>
          </a:p>
        </p:txBody>
      </p:sp>
      <p:sp>
        <p:nvSpPr>
          <p:cNvPr id="18" name="Text 1">
            <a:extLst>
              <a:ext uri="{FF2B5EF4-FFF2-40B4-BE49-F238E27FC236}">
                <a16:creationId xmlns:a16="http://schemas.microsoft.com/office/drawing/2014/main" id="{F2DBDFB8-9BF8-8BC5-3296-71C9B26E4537}"/>
              </a:ext>
            </a:extLst>
          </p:cNvPr>
          <p:cNvSpPr/>
          <p:nvPr/>
        </p:nvSpPr>
        <p:spPr>
          <a:xfrm>
            <a:off x="965200" y="2282841"/>
            <a:ext cx="1890157" cy="236220"/>
          </a:xfrm>
          <a:prstGeom prst="rect">
            <a:avLst/>
          </a:prstGeom>
          <a:noFill/>
          <a:ln/>
        </p:spPr>
        <p:txBody>
          <a:bodyPr wrap="none" lIns="0" tIns="0" rIns="0" bIns="0" rtlCol="0" anchor="t"/>
          <a:lstStyle/>
          <a:p>
            <a:pPr>
              <a:lnSpc>
                <a:spcPts val="1833"/>
              </a:lnSpc>
            </a:pPr>
            <a:r>
              <a:rPr lang="en-US" sz="1600" b="1" dirty="0">
                <a:solidFill>
                  <a:schemeClr val="bg1"/>
                </a:solidFill>
                <a:latin typeface="Product Sans" panose="020B0604020202020204" charset="0"/>
                <a:ea typeface="Fraunces Extra Bold" pitchFamily="34" charset="-122"/>
                <a:cs typeface="Fraunces Extra Bold" pitchFamily="34" charset="-120"/>
              </a:rPr>
              <a:t>Prime Location</a:t>
            </a:r>
            <a:endParaRPr lang="en-US" sz="1600" dirty="0">
              <a:solidFill>
                <a:schemeClr val="bg1"/>
              </a:solidFill>
              <a:latin typeface="Product Sans" panose="020B0604020202020204" charset="0"/>
            </a:endParaRPr>
          </a:p>
        </p:txBody>
      </p:sp>
      <p:sp>
        <p:nvSpPr>
          <p:cNvPr id="19" name="Text 2">
            <a:extLst>
              <a:ext uri="{FF2B5EF4-FFF2-40B4-BE49-F238E27FC236}">
                <a16:creationId xmlns:a16="http://schemas.microsoft.com/office/drawing/2014/main" id="{10907202-9CE0-5EFF-AB15-AA8957BADA6E}"/>
              </a:ext>
            </a:extLst>
          </p:cNvPr>
          <p:cNvSpPr/>
          <p:nvPr/>
        </p:nvSpPr>
        <p:spPr>
          <a:xfrm>
            <a:off x="965201" y="2609787"/>
            <a:ext cx="4085915" cy="725805"/>
          </a:xfrm>
          <a:prstGeom prst="rect">
            <a:avLst/>
          </a:prstGeom>
          <a:noFill/>
          <a:ln/>
        </p:spPr>
        <p:txBody>
          <a:bodyPr wrap="square" lIns="0" tIns="0" rIns="0" bIns="0" rtlCol="0" anchor="t"/>
          <a:lstStyle/>
          <a:p>
            <a:pPr algn="just">
              <a:lnSpc>
                <a:spcPts val="1900"/>
              </a:lnSpc>
            </a:pPr>
            <a:r>
              <a:rPr lang="en-US" sz="1333" dirty="0">
                <a:solidFill>
                  <a:schemeClr val="bg1"/>
                </a:solidFill>
                <a:latin typeface="Product Sans" panose="020B0604020202020204" charset="0"/>
                <a:ea typeface="Nobile" pitchFamily="34" charset="-122"/>
                <a:cs typeface="Nobile" pitchFamily="34" charset="-120"/>
              </a:rPr>
              <a:t>Emaar South occupies a prime location in Dubai South, adjacent to Al Maktoum International Airport and the Expo 2020 site. The community enjoys seamless connectivity to major highways, including Sheikh Mohammed Bin Zayed Road and Emirates Road, enabling convenient citywide access. </a:t>
            </a:r>
            <a:endParaRPr lang="en-US" sz="1333" dirty="0">
              <a:solidFill>
                <a:schemeClr val="bg1"/>
              </a:solidFill>
              <a:latin typeface="Product Sans" panose="020B0604020202020204" charset="0"/>
            </a:endParaRPr>
          </a:p>
        </p:txBody>
      </p:sp>
      <p:pic>
        <p:nvPicPr>
          <p:cNvPr id="23" name="Graphic 22" descr="Airplane with solid fill">
            <a:extLst>
              <a:ext uri="{FF2B5EF4-FFF2-40B4-BE49-F238E27FC236}">
                <a16:creationId xmlns:a16="http://schemas.microsoft.com/office/drawing/2014/main" id="{66B67C24-9FAC-0265-973D-D1469B6A72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88024" y="5552778"/>
            <a:ext cx="324000" cy="324000"/>
          </a:xfrm>
          <a:prstGeom prst="rect">
            <a:avLst/>
          </a:prstGeom>
        </p:spPr>
      </p:pic>
      <p:sp>
        <p:nvSpPr>
          <p:cNvPr id="24" name="Text 5">
            <a:extLst>
              <a:ext uri="{FF2B5EF4-FFF2-40B4-BE49-F238E27FC236}">
                <a16:creationId xmlns:a16="http://schemas.microsoft.com/office/drawing/2014/main" id="{8FCF78E4-B199-EFF6-AC72-212ADDFC756A}"/>
              </a:ext>
            </a:extLst>
          </p:cNvPr>
          <p:cNvSpPr/>
          <p:nvPr/>
        </p:nvSpPr>
        <p:spPr>
          <a:xfrm>
            <a:off x="483424" y="5872690"/>
            <a:ext cx="2057400" cy="257175"/>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5 Mins from</a:t>
            </a:r>
            <a:endParaRPr lang="en-US" sz="1200" dirty="0">
              <a:solidFill>
                <a:schemeClr val="bg1"/>
              </a:solidFill>
              <a:latin typeface="Product Sans" panose="020B0604020202020204" charset="0"/>
            </a:endParaRPr>
          </a:p>
        </p:txBody>
      </p:sp>
      <p:sp>
        <p:nvSpPr>
          <p:cNvPr id="26" name="Text 6">
            <a:extLst>
              <a:ext uri="{FF2B5EF4-FFF2-40B4-BE49-F238E27FC236}">
                <a16:creationId xmlns:a16="http://schemas.microsoft.com/office/drawing/2014/main" id="{94E19F6A-C5E5-3B24-3C5B-F51D5F256535}"/>
              </a:ext>
            </a:extLst>
          </p:cNvPr>
          <p:cNvSpPr/>
          <p:nvPr/>
        </p:nvSpPr>
        <p:spPr>
          <a:xfrm>
            <a:off x="912758" y="6145740"/>
            <a:ext cx="1275298" cy="526733"/>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Al Maktoum International Airport</a:t>
            </a:r>
            <a:endParaRPr lang="en-US" sz="1067" dirty="0">
              <a:solidFill>
                <a:schemeClr val="bg1"/>
              </a:solidFill>
              <a:latin typeface="Product Sans" panose="020B0604020202020204" charset="0"/>
            </a:endParaRPr>
          </a:p>
        </p:txBody>
      </p:sp>
      <p:pic>
        <p:nvPicPr>
          <p:cNvPr id="29" name="Graphic 28" descr="Wave with solid fill">
            <a:extLst>
              <a:ext uri="{FF2B5EF4-FFF2-40B4-BE49-F238E27FC236}">
                <a16:creationId xmlns:a16="http://schemas.microsoft.com/office/drawing/2014/main" id="{27CB136C-28EF-4505-C978-EB93B8A256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03170" y="5567509"/>
            <a:ext cx="324000" cy="324000"/>
          </a:xfrm>
          <a:prstGeom prst="rect">
            <a:avLst/>
          </a:prstGeom>
        </p:spPr>
      </p:pic>
      <p:sp>
        <p:nvSpPr>
          <p:cNvPr id="30" name="Text 5">
            <a:extLst>
              <a:ext uri="{FF2B5EF4-FFF2-40B4-BE49-F238E27FC236}">
                <a16:creationId xmlns:a16="http://schemas.microsoft.com/office/drawing/2014/main" id="{508C4AE5-61FD-1E1A-355E-46AD259027A5}"/>
              </a:ext>
            </a:extLst>
          </p:cNvPr>
          <p:cNvSpPr/>
          <p:nvPr/>
        </p:nvSpPr>
        <p:spPr>
          <a:xfrm>
            <a:off x="3629755" y="5862859"/>
            <a:ext cx="2057400" cy="257175"/>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20 Mins from</a:t>
            </a:r>
            <a:endParaRPr lang="en-US" sz="1200" dirty="0">
              <a:solidFill>
                <a:schemeClr val="bg1"/>
              </a:solidFill>
              <a:latin typeface="Product Sans" panose="020B0604020202020204" charset="0"/>
            </a:endParaRPr>
          </a:p>
        </p:txBody>
      </p:sp>
      <p:sp>
        <p:nvSpPr>
          <p:cNvPr id="32" name="Text 6">
            <a:extLst>
              <a:ext uri="{FF2B5EF4-FFF2-40B4-BE49-F238E27FC236}">
                <a16:creationId xmlns:a16="http://schemas.microsoft.com/office/drawing/2014/main" id="{07D62204-29B1-1EBF-0EA9-880B53D367E0}"/>
              </a:ext>
            </a:extLst>
          </p:cNvPr>
          <p:cNvSpPr/>
          <p:nvPr/>
        </p:nvSpPr>
        <p:spPr>
          <a:xfrm>
            <a:off x="4059089" y="6135909"/>
            <a:ext cx="1275298" cy="526733"/>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Dubai Marina</a:t>
            </a:r>
            <a:endParaRPr lang="en-US" sz="1067" dirty="0">
              <a:solidFill>
                <a:schemeClr val="bg1"/>
              </a:solidFill>
              <a:latin typeface="Product Sans" panose="020B0604020202020204" charset="0"/>
            </a:endParaRPr>
          </a:p>
        </p:txBody>
      </p:sp>
      <p:pic>
        <p:nvPicPr>
          <p:cNvPr id="16" name="Picture 15">
            <a:extLst>
              <a:ext uri="{FF2B5EF4-FFF2-40B4-BE49-F238E27FC236}">
                <a16:creationId xmlns:a16="http://schemas.microsoft.com/office/drawing/2014/main" id="{54FBA769-637D-0811-4012-AFA20778F2EE}"/>
              </a:ext>
            </a:extLst>
          </p:cNvPr>
          <p:cNvPicPr>
            <a:picLocks noChangeAspect="1"/>
          </p:cNvPicPr>
          <p:nvPr/>
        </p:nvPicPr>
        <p:blipFill>
          <a:blip r:embed="rId8"/>
          <a:stretch>
            <a:fillRect/>
          </a:stretch>
        </p:blipFill>
        <p:spPr>
          <a:xfrm>
            <a:off x="5233498" y="2713023"/>
            <a:ext cx="6680116" cy="3458907"/>
          </a:xfrm>
          <a:prstGeom prst="rect">
            <a:avLst/>
          </a:prstGeom>
        </p:spPr>
      </p:pic>
      <p:sp>
        <p:nvSpPr>
          <p:cNvPr id="20" name="Text 1">
            <a:extLst>
              <a:ext uri="{FF2B5EF4-FFF2-40B4-BE49-F238E27FC236}">
                <a16:creationId xmlns:a16="http://schemas.microsoft.com/office/drawing/2014/main" id="{0DB24C4E-C0FC-570E-7E3C-D6306F322727}"/>
              </a:ext>
            </a:extLst>
          </p:cNvPr>
          <p:cNvSpPr/>
          <p:nvPr/>
        </p:nvSpPr>
        <p:spPr>
          <a:xfrm>
            <a:off x="970117" y="4190295"/>
            <a:ext cx="1890157" cy="236220"/>
          </a:xfrm>
          <a:prstGeom prst="rect">
            <a:avLst/>
          </a:prstGeom>
          <a:noFill/>
          <a:ln/>
        </p:spPr>
        <p:txBody>
          <a:bodyPr wrap="none" lIns="0" tIns="0" rIns="0" bIns="0" rtlCol="0" anchor="t"/>
          <a:lstStyle/>
          <a:p>
            <a:pPr>
              <a:lnSpc>
                <a:spcPts val="1833"/>
              </a:lnSpc>
            </a:pPr>
            <a:r>
              <a:rPr lang="en-US" sz="1600" b="1" dirty="0">
                <a:solidFill>
                  <a:schemeClr val="bg1"/>
                </a:solidFill>
                <a:latin typeface="Product Sans" panose="020B0604020202020204" charset="0"/>
                <a:ea typeface="Fraunces Extra Bold" pitchFamily="34" charset="-122"/>
                <a:cs typeface="Fraunces Extra Bold" pitchFamily="34" charset="-120"/>
              </a:rPr>
              <a:t>Major Highway Access</a:t>
            </a:r>
            <a:endParaRPr lang="en-US" sz="1600" dirty="0">
              <a:solidFill>
                <a:schemeClr val="bg1"/>
              </a:solidFill>
              <a:latin typeface="Product Sans" panose="020B0604020202020204" charset="0"/>
            </a:endParaRPr>
          </a:p>
        </p:txBody>
      </p:sp>
      <p:sp>
        <p:nvSpPr>
          <p:cNvPr id="21" name="Text 5">
            <a:extLst>
              <a:ext uri="{FF2B5EF4-FFF2-40B4-BE49-F238E27FC236}">
                <a16:creationId xmlns:a16="http://schemas.microsoft.com/office/drawing/2014/main" id="{39CDE8A1-17A4-9BF5-15FA-0F86317A30AA}"/>
              </a:ext>
            </a:extLst>
          </p:cNvPr>
          <p:cNvSpPr/>
          <p:nvPr/>
        </p:nvSpPr>
        <p:spPr>
          <a:xfrm>
            <a:off x="680064" y="4506006"/>
            <a:ext cx="1547766" cy="472520"/>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Emirates Road</a:t>
            </a:r>
            <a:br>
              <a:rPr lang="en-US" sz="1200" b="1" dirty="0">
                <a:solidFill>
                  <a:schemeClr val="bg1"/>
                </a:solidFill>
                <a:latin typeface="Product Sans" panose="020B0604020202020204" charset="0"/>
                <a:ea typeface="Inter Bold" pitchFamily="34" charset="-122"/>
                <a:cs typeface="Inter Bold" pitchFamily="34" charset="-120"/>
              </a:rPr>
            </a:br>
            <a:r>
              <a:rPr lang="en-US" sz="1200" b="1" dirty="0">
                <a:solidFill>
                  <a:schemeClr val="bg1"/>
                </a:solidFill>
                <a:latin typeface="Product Sans" panose="020B0604020202020204" charset="0"/>
                <a:ea typeface="Inter Bold" pitchFamily="34" charset="-122"/>
                <a:cs typeface="Inter Bold" pitchFamily="34" charset="-120"/>
              </a:rPr>
              <a:t> (E311)</a:t>
            </a:r>
            <a:endParaRPr lang="en-US" sz="1200" dirty="0">
              <a:solidFill>
                <a:schemeClr val="bg1"/>
              </a:solidFill>
              <a:latin typeface="Product Sans" panose="020B0604020202020204" charset="0"/>
            </a:endParaRPr>
          </a:p>
        </p:txBody>
      </p:sp>
      <p:sp>
        <p:nvSpPr>
          <p:cNvPr id="22" name="Text 5">
            <a:extLst>
              <a:ext uri="{FF2B5EF4-FFF2-40B4-BE49-F238E27FC236}">
                <a16:creationId xmlns:a16="http://schemas.microsoft.com/office/drawing/2014/main" id="{62090CD0-7529-66FC-4C5D-F27431AC3FA3}"/>
              </a:ext>
            </a:extLst>
          </p:cNvPr>
          <p:cNvSpPr/>
          <p:nvPr/>
        </p:nvSpPr>
        <p:spPr>
          <a:xfrm>
            <a:off x="2243689" y="4514601"/>
            <a:ext cx="1598783" cy="511009"/>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Sheikh Mohammed Bin </a:t>
            </a:r>
            <a:br>
              <a:rPr lang="en-US" sz="1200" b="1" dirty="0">
                <a:solidFill>
                  <a:schemeClr val="bg1"/>
                </a:solidFill>
                <a:latin typeface="Product Sans" panose="020B0604020202020204" charset="0"/>
                <a:ea typeface="Inter Bold" pitchFamily="34" charset="-122"/>
                <a:cs typeface="Inter Bold" pitchFamily="34" charset="-120"/>
              </a:rPr>
            </a:br>
            <a:r>
              <a:rPr lang="en-US" sz="1200" b="1" dirty="0">
                <a:solidFill>
                  <a:schemeClr val="bg1"/>
                </a:solidFill>
                <a:latin typeface="Product Sans" panose="020B0604020202020204" charset="0"/>
                <a:ea typeface="Inter Bold" pitchFamily="34" charset="-122"/>
                <a:cs typeface="Inter Bold" pitchFamily="34" charset="-120"/>
              </a:rPr>
              <a:t>Zayed Road (E611)</a:t>
            </a:r>
            <a:endParaRPr lang="en-US" sz="1200" dirty="0">
              <a:solidFill>
                <a:schemeClr val="bg1"/>
              </a:solidFill>
              <a:latin typeface="Product Sans" panose="020B0604020202020204" charset="0"/>
            </a:endParaRPr>
          </a:p>
        </p:txBody>
      </p:sp>
      <p:sp>
        <p:nvSpPr>
          <p:cNvPr id="25" name="Text 5">
            <a:extLst>
              <a:ext uri="{FF2B5EF4-FFF2-40B4-BE49-F238E27FC236}">
                <a16:creationId xmlns:a16="http://schemas.microsoft.com/office/drawing/2014/main" id="{237F900B-188B-514F-CAFD-8A3361451E71}"/>
              </a:ext>
            </a:extLst>
          </p:cNvPr>
          <p:cNvSpPr/>
          <p:nvPr/>
        </p:nvSpPr>
        <p:spPr>
          <a:xfrm>
            <a:off x="3975405" y="4519516"/>
            <a:ext cx="1214090" cy="245956"/>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Al Qudra Road</a:t>
            </a:r>
            <a:endParaRPr lang="en-US" sz="1200" dirty="0">
              <a:solidFill>
                <a:schemeClr val="bg1"/>
              </a:solidFill>
              <a:latin typeface="Product Sans" panose="020B0604020202020204" charset="0"/>
            </a:endParaRPr>
          </a:p>
        </p:txBody>
      </p:sp>
      <p:sp>
        <p:nvSpPr>
          <p:cNvPr id="28" name="Oval 27">
            <a:extLst>
              <a:ext uri="{FF2B5EF4-FFF2-40B4-BE49-F238E27FC236}">
                <a16:creationId xmlns:a16="http://schemas.microsoft.com/office/drawing/2014/main" id="{6BF34C83-5077-E752-352D-5B6EFB52333E}"/>
              </a:ext>
            </a:extLst>
          </p:cNvPr>
          <p:cNvSpPr/>
          <p:nvPr/>
        </p:nvSpPr>
        <p:spPr>
          <a:xfrm>
            <a:off x="870152" y="4641011"/>
            <a:ext cx="36000" cy="36000"/>
          </a:xfrm>
          <a:prstGeom prst="ellipse">
            <a:avLst/>
          </a:prstGeom>
          <a:ln>
            <a:solidFill>
              <a:srgbClr val="B9B9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1" name="Oval 30">
            <a:extLst>
              <a:ext uri="{FF2B5EF4-FFF2-40B4-BE49-F238E27FC236}">
                <a16:creationId xmlns:a16="http://schemas.microsoft.com/office/drawing/2014/main" id="{22DBA54B-0B47-7AE3-DE65-D7428B808541}"/>
              </a:ext>
            </a:extLst>
          </p:cNvPr>
          <p:cNvSpPr/>
          <p:nvPr/>
        </p:nvSpPr>
        <p:spPr>
          <a:xfrm>
            <a:off x="2187675" y="4631180"/>
            <a:ext cx="36000" cy="36000"/>
          </a:xfrm>
          <a:prstGeom prst="ellipse">
            <a:avLst/>
          </a:prstGeom>
          <a:ln>
            <a:solidFill>
              <a:srgbClr val="B9B9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Oval 33">
            <a:extLst>
              <a:ext uri="{FF2B5EF4-FFF2-40B4-BE49-F238E27FC236}">
                <a16:creationId xmlns:a16="http://schemas.microsoft.com/office/drawing/2014/main" id="{FD80210B-1883-6E7C-96A0-F587FD9B188B}"/>
              </a:ext>
            </a:extLst>
          </p:cNvPr>
          <p:cNvSpPr/>
          <p:nvPr/>
        </p:nvSpPr>
        <p:spPr>
          <a:xfrm>
            <a:off x="4016480" y="4660678"/>
            <a:ext cx="36000" cy="36000"/>
          </a:xfrm>
          <a:prstGeom prst="ellipse">
            <a:avLst/>
          </a:prstGeom>
          <a:ln>
            <a:solidFill>
              <a:srgbClr val="B9B9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7" name="Graphic 36" descr="City with solid fill">
            <a:extLst>
              <a:ext uri="{FF2B5EF4-FFF2-40B4-BE49-F238E27FC236}">
                <a16:creationId xmlns:a16="http://schemas.microsoft.com/office/drawing/2014/main" id="{DD27AA97-DC28-1AAB-5C9E-6604013B525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39848" y="5552769"/>
            <a:ext cx="324000" cy="324000"/>
          </a:xfrm>
          <a:prstGeom prst="rect">
            <a:avLst/>
          </a:prstGeom>
        </p:spPr>
      </p:pic>
      <p:sp>
        <p:nvSpPr>
          <p:cNvPr id="38" name="Text 5">
            <a:extLst>
              <a:ext uri="{FF2B5EF4-FFF2-40B4-BE49-F238E27FC236}">
                <a16:creationId xmlns:a16="http://schemas.microsoft.com/office/drawing/2014/main" id="{99411DED-4057-8C86-EFE8-17870FAC5350}"/>
              </a:ext>
            </a:extLst>
          </p:cNvPr>
          <p:cNvSpPr/>
          <p:nvPr/>
        </p:nvSpPr>
        <p:spPr>
          <a:xfrm>
            <a:off x="2081170" y="5862861"/>
            <a:ext cx="2057400" cy="257175"/>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7 Mins from</a:t>
            </a:r>
            <a:endParaRPr lang="en-US" sz="1200" dirty="0">
              <a:solidFill>
                <a:schemeClr val="bg1"/>
              </a:solidFill>
              <a:latin typeface="Product Sans" panose="020B0604020202020204" charset="0"/>
            </a:endParaRPr>
          </a:p>
        </p:txBody>
      </p:sp>
      <p:sp>
        <p:nvSpPr>
          <p:cNvPr id="39" name="Text 6">
            <a:extLst>
              <a:ext uri="{FF2B5EF4-FFF2-40B4-BE49-F238E27FC236}">
                <a16:creationId xmlns:a16="http://schemas.microsoft.com/office/drawing/2014/main" id="{B736A996-BACA-B891-2178-419F0C871CD7}"/>
              </a:ext>
            </a:extLst>
          </p:cNvPr>
          <p:cNvSpPr/>
          <p:nvPr/>
        </p:nvSpPr>
        <p:spPr>
          <a:xfrm>
            <a:off x="2510504" y="6150659"/>
            <a:ext cx="1275298" cy="526733"/>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Expo City Dubai</a:t>
            </a:r>
            <a:endParaRPr lang="en-US" sz="1067" dirty="0">
              <a:solidFill>
                <a:schemeClr val="bg1"/>
              </a:solidFill>
              <a:latin typeface="Product Sans" panose="020B0604020202020204" charset="0"/>
            </a:endParaRPr>
          </a:p>
        </p:txBody>
      </p:sp>
      <p:sp>
        <p:nvSpPr>
          <p:cNvPr id="40" name="Text 1">
            <a:extLst>
              <a:ext uri="{FF2B5EF4-FFF2-40B4-BE49-F238E27FC236}">
                <a16:creationId xmlns:a16="http://schemas.microsoft.com/office/drawing/2014/main" id="{61282852-5CF0-1AC3-8A51-4CA900D60146}"/>
              </a:ext>
            </a:extLst>
          </p:cNvPr>
          <p:cNvSpPr/>
          <p:nvPr/>
        </p:nvSpPr>
        <p:spPr>
          <a:xfrm>
            <a:off x="975034" y="5227596"/>
            <a:ext cx="1890157" cy="236220"/>
          </a:xfrm>
          <a:prstGeom prst="rect">
            <a:avLst/>
          </a:prstGeom>
          <a:noFill/>
          <a:ln/>
        </p:spPr>
        <p:txBody>
          <a:bodyPr wrap="none" lIns="0" tIns="0" rIns="0" bIns="0" rtlCol="0" anchor="t"/>
          <a:lstStyle/>
          <a:p>
            <a:pPr>
              <a:lnSpc>
                <a:spcPts val="1833"/>
              </a:lnSpc>
            </a:pPr>
            <a:r>
              <a:rPr lang="en-US" sz="1600" b="1" dirty="0">
                <a:solidFill>
                  <a:schemeClr val="bg1"/>
                </a:solidFill>
                <a:latin typeface="Product Sans" panose="020B0604020202020204" charset="0"/>
                <a:ea typeface="Fraunces Extra Bold" pitchFamily="34" charset="-122"/>
                <a:cs typeface="Fraunces Extra Bold" pitchFamily="34" charset="-120"/>
              </a:rPr>
              <a:t>Proximity to Key Destinations</a:t>
            </a:r>
            <a:endParaRPr lang="en-US" sz="1600" dirty="0">
              <a:solidFill>
                <a:schemeClr val="bg1"/>
              </a:solidFill>
              <a:latin typeface="Product Sans" panose="020B0604020202020204" charset="0"/>
            </a:endParaRPr>
          </a:p>
        </p:txBody>
      </p:sp>
    </p:spTree>
    <p:extLst>
      <p:ext uri="{BB962C8B-B14F-4D97-AF65-F5344CB8AC3E}">
        <p14:creationId xmlns:p14="http://schemas.microsoft.com/office/powerpoint/2010/main" val="3054282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1900238F-1D66-DE16-177C-13BF0E6D932C}"/>
              </a:ext>
            </a:extLst>
          </p:cNvPr>
          <p:cNvSpPr/>
          <p:nvPr/>
        </p:nvSpPr>
        <p:spPr>
          <a:xfrm>
            <a:off x="666956" y="1498600"/>
            <a:ext cx="3242389" cy="405289"/>
          </a:xfrm>
          <a:prstGeom prst="rect">
            <a:avLst/>
          </a:prstGeom>
          <a:noFill/>
          <a:ln/>
        </p:spPr>
        <p:txBody>
          <a:bodyPr wrap="none" lIns="0" tIns="0" rIns="0" bIns="0" rtlCol="0" anchor="t"/>
          <a:lstStyle/>
          <a:p>
            <a:pPr>
              <a:lnSpc>
                <a:spcPts val="3167"/>
              </a:lnSpc>
            </a:pPr>
            <a:r>
              <a:rPr lang="en-US" sz="3733" spc="-21" dirty="0">
                <a:solidFill>
                  <a:srgbClr val="D5B997"/>
                </a:solidFill>
                <a:latin typeface="Product Sans"/>
              </a:rPr>
              <a:t>EMAAR South: </a:t>
            </a:r>
            <a:r>
              <a:rPr lang="en-US" sz="3733" spc="-21" dirty="0">
                <a:solidFill>
                  <a:schemeClr val="bg1"/>
                </a:solidFill>
                <a:latin typeface="Product Sans" panose="020B0604020202020204" charset="0"/>
              </a:rPr>
              <a:t>Property Types</a:t>
            </a:r>
          </a:p>
        </p:txBody>
      </p:sp>
      <p:sp>
        <p:nvSpPr>
          <p:cNvPr id="15" name="Text 1">
            <a:extLst>
              <a:ext uri="{FF2B5EF4-FFF2-40B4-BE49-F238E27FC236}">
                <a16:creationId xmlns:a16="http://schemas.microsoft.com/office/drawing/2014/main" id="{E6B636DA-8F40-E7BD-412D-1B314CF20E8A}"/>
              </a:ext>
            </a:extLst>
          </p:cNvPr>
          <p:cNvSpPr/>
          <p:nvPr/>
        </p:nvSpPr>
        <p:spPr>
          <a:xfrm>
            <a:off x="1041015" y="4398135"/>
            <a:ext cx="3086100" cy="385763"/>
          </a:xfrm>
          <a:prstGeom prst="rect">
            <a:avLst/>
          </a:prstGeom>
          <a:noFill/>
          <a:ln/>
        </p:spPr>
        <p:txBody>
          <a:bodyPr wrap="none" lIns="0" tIns="0" rIns="0" bIns="0" rtlCol="0" anchor="t"/>
          <a:lstStyle/>
          <a:p>
            <a:pPr marL="0" indent="0" algn="ctr">
              <a:lnSpc>
                <a:spcPts val="3000"/>
              </a:lnSpc>
              <a:buNone/>
            </a:pPr>
            <a:r>
              <a:rPr lang="en-US" sz="1600" b="1" dirty="0">
                <a:solidFill>
                  <a:schemeClr val="bg1"/>
                </a:solidFill>
                <a:latin typeface="Product Sans" panose="020B0604020202020204"/>
                <a:ea typeface="Inter Bold" pitchFamily="34" charset="-122"/>
                <a:cs typeface="Inter Bold" pitchFamily="34" charset="-120"/>
              </a:rPr>
              <a:t>1-Bedroom Villa</a:t>
            </a:r>
            <a:endParaRPr lang="en-US" sz="1600" dirty="0">
              <a:solidFill>
                <a:schemeClr val="bg1"/>
              </a:solidFill>
              <a:latin typeface="Product Sans" panose="020B0604020202020204"/>
            </a:endParaRPr>
          </a:p>
        </p:txBody>
      </p:sp>
      <p:sp>
        <p:nvSpPr>
          <p:cNvPr id="16" name="Text 2">
            <a:extLst>
              <a:ext uri="{FF2B5EF4-FFF2-40B4-BE49-F238E27FC236}">
                <a16:creationId xmlns:a16="http://schemas.microsoft.com/office/drawing/2014/main" id="{6B60D70C-E47A-F723-6DEE-9F664D4E25EE}"/>
              </a:ext>
            </a:extLst>
          </p:cNvPr>
          <p:cNvSpPr/>
          <p:nvPr/>
        </p:nvSpPr>
        <p:spPr>
          <a:xfrm>
            <a:off x="1188501" y="4814028"/>
            <a:ext cx="2764066" cy="790099"/>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Perfect for young professionals. Enjoy open-plan living and a private garden oasis. Smart home features elevate your daily life</a:t>
            </a:r>
            <a:endParaRPr lang="en-US" sz="1400" dirty="0">
              <a:solidFill>
                <a:schemeClr val="bg1"/>
              </a:solidFill>
              <a:latin typeface="Product Sans" panose="020B0604020202020204"/>
            </a:endParaRPr>
          </a:p>
        </p:txBody>
      </p:sp>
      <p:sp>
        <p:nvSpPr>
          <p:cNvPr id="19" name="Text 4">
            <a:extLst>
              <a:ext uri="{FF2B5EF4-FFF2-40B4-BE49-F238E27FC236}">
                <a16:creationId xmlns:a16="http://schemas.microsoft.com/office/drawing/2014/main" id="{C418E407-35E1-BF2C-4435-3025C045F885}"/>
              </a:ext>
            </a:extLst>
          </p:cNvPr>
          <p:cNvSpPr/>
          <p:nvPr/>
        </p:nvSpPr>
        <p:spPr>
          <a:xfrm>
            <a:off x="4712969" y="4398142"/>
            <a:ext cx="3338513" cy="385763"/>
          </a:xfrm>
          <a:prstGeom prst="rect">
            <a:avLst/>
          </a:prstGeom>
          <a:noFill/>
          <a:ln/>
        </p:spPr>
        <p:txBody>
          <a:bodyPr wrap="none" lIns="0" tIns="0" rIns="0" bIns="0" rtlCol="0" anchor="t"/>
          <a:lstStyle/>
          <a:p>
            <a:pPr marL="0" indent="0" algn="ctr">
              <a:lnSpc>
                <a:spcPts val="3000"/>
              </a:lnSpc>
              <a:buNone/>
            </a:pPr>
            <a:r>
              <a:rPr lang="en-US" sz="1600" b="1" dirty="0">
                <a:solidFill>
                  <a:schemeClr val="bg1"/>
                </a:solidFill>
                <a:latin typeface="Product Sans" panose="020B0604020202020204"/>
                <a:ea typeface="Inter Bold" pitchFamily="34" charset="-122"/>
                <a:cs typeface="Inter Bold" pitchFamily="34" charset="-120"/>
              </a:rPr>
              <a:t>2-Bedroom Villa</a:t>
            </a:r>
            <a:endParaRPr lang="en-US" sz="1600" dirty="0">
              <a:solidFill>
                <a:schemeClr val="bg1"/>
              </a:solidFill>
              <a:latin typeface="Product Sans" panose="020B0604020202020204"/>
            </a:endParaRPr>
          </a:p>
        </p:txBody>
      </p:sp>
      <p:sp>
        <p:nvSpPr>
          <p:cNvPr id="20" name="Text 5">
            <a:extLst>
              <a:ext uri="{FF2B5EF4-FFF2-40B4-BE49-F238E27FC236}">
                <a16:creationId xmlns:a16="http://schemas.microsoft.com/office/drawing/2014/main" id="{3A2DDE64-4507-28C9-D743-1258CB80F989}"/>
              </a:ext>
            </a:extLst>
          </p:cNvPr>
          <p:cNvSpPr/>
          <p:nvPr/>
        </p:nvSpPr>
        <p:spPr>
          <a:xfrm>
            <a:off x="5007946" y="4814030"/>
            <a:ext cx="2813565" cy="905293"/>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Ideal for small families. Spacious living areas and a maid's room offer comfort and convenience. Double covered parking adds practicality</a:t>
            </a:r>
            <a:endParaRPr lang="en-US" sz="1400" dirty="0">
              <a:solidFill>
                <a:schemeClr val="bg1"/>
              </a:solidFill>
              <a:latin typeface="Product Sans" panose="020B0604020202020204"/>
            </a:endParaRPr>
          </a:p>
        </p:txBody>
      </p:sp>
      <p:sp>
        <p:nvSpPr>
          <p:cNvPr id="23" name="Text 7">
            <a:extLst>
              <a:ext uri="{FF2B5EF4-FFF2-40B4-BE49-F238E27FC236}">
                <a16:creationId xmlns:a16="http://schemas.microsoft.com/office/drawing/2014/main" id="{A44592EB-571C-795F-49AC-8EEDDEA407A0}"/>
              </a:ext>
            </a:extLst>
          </p:cNvPr>
          <p:cNvSpPr/>
          <p:nvPr/>
        </p:nvSpPr>
        <p:spPr>
          <a:xfrm>
            <a:off x="8635768" y="4398141"/>
            <a:ext cx="3086100" cy="385763"/>
          </a:xfrm>
          <a:prstGeom prst="rect">
            <a:avLst/>
          </a:prstGeom>
          <a:noFill/>
          <a:ln/>
        </p:spPr>
        <p:txBody>
          <a:bodyPr wrap="none" lIns="0" tIns="0" rIns="0" bIns="0" rtlCol="0" anchor="t"/>
          <a:lstStyle/>
          <a:p>
            <a:pPr marL="0" indent="0" algn="ctr">
              <a:lnSpc>
                <a:spcPts val="3000"/>
              </a:lnSpc>
              <a:buNone/>
            </a:pPr>
            <a:r>
              <a:rPr lang="en-US" sz="1600" b="1" dirty="0">
                <a:solidFill>
                  <a:schemeClr val="bg1"/>
                </a:solidFill>
                <a:latin typeface="Product Sans" panose="020B0604020202020204"/>
                <a:ea typeface="Inter Bold" pitchFamily="34" charset="-122"/>
                <a:cs typeface="Inter Bold" pitchFamily="34" charset="-120"/>
              </a:rPr>
              <a:t>3 &amp; 4-Bedroom Villas</a:t>
            </a:r>
            <a:endParaRPr lang="en-US" sz="1600" dirty="0">
              <a:solidFill>
                <a:schemeClr val="bg1"/>
              </a:solidFill>
              <a:latin typeface="Product Sans" panose="020B0604020202020204"/>
            </a:endParaRPr>
          </a:p>
        </p:txBody>
      </p:sp>
      <p:sp>
        <p:nvSpPr>
          <p:cNvPr id="24" name="Text 8">
            <a:extLst>
              <a:ext uri="{FF2B5EF4-FFF2-40B4-BE49-F238E27FC236}">
                <a16:creationId xmlns:a16="http://schemas.microsoft.com/office/drawing/2014/main" id="{DAF777CD-9419-4118-41B2-BBF99876C179}"/>
              </a:ext>
            </a:extLst>
          </p:cNvPr>
          <p:cNvSpPr/>
          <p:nvPr/>
        </p:nvSpPr>
        <p:spPr>
          <a:xfrm>
            <a:off x="8827499" y="4814023"/>
            <a:ext cx="2764066" cy="526733"/>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Ultimate luxury for growing families. Multiple balconies, study rooms, and expansive living spaces cater to your every need</a:t>
            </a:r>
            <a:endParaRPr lang="en-US" sz="1400" dirty="0">
              <a:solidFill>
                <a:schemeClr val="bg1"/>
              </a:solidFill>
              <a:latin typeface="Product Sans" panose="020B0604020202020204"/>
            </a:endParaRPr>
          </a:p>
        </p:txBody>
      </p:sp>
      <p:pic>
        <p:nvPicPr>
          <p:cNvPr id="27" name="Picture 26">
            <a:extLst>
              <a:ext uri="{FF2B5EF4-FFF2-40B4-BE49-F238E27FC236}">
                <a16:creationId xmlns:a16="http://schemas.microsoft.com/office/drawing/2014/main" id="{4C44EBDF-632C-674F-3FD1-BAF32FD66B75}"/>
              </a:ext>
            </a:extLst>
          </p:cNvPr>
          <p:cNvPicPr>
            <a:picLocks noChangeAspect="1"/>
          </p:cNvPicPr>
          <p:nvPr/>
        </p:nvPicPr>
        <p:blipFill>
          <a:blip r:embed="rId4"/>
          <a:stretch>
            <a:fillRect/>
          </a:stretch>
        </p:blipFill>
        <p:spPr>
          <a:xfrm>
            <a:off x="980889" y="2322764"/>
            <a:ext cx="3132000" cy="1964577"/>
          </a:xfrm>
          <a:prstGeom prst="rect">
            <a:avLst/>
          </a:prstGeom>
        </p:spPr>
      </p:pic>
      <p:pic>
        <p:nvPicPr>
          <p:cNvPr id="29" name="Picture 28">
            <a:extLst>
              <a:ext uri="{FF2B5EF4-FFF2-40B4-BE49-F238E27FC236}">
                <a16:creationId xmlns:a16="http://schemas.microsoft.com/office/drawing/2014/main" id="{57AEFB68-ECAB-41A2-24BA-90254D32192C}"/>
              </a:ext>
            </a:extLst>
          </p:cNvPr>
          <p:cNvPicPr>
            <a:picLocks noChangeAspect="1"/>
          </p:cNvPicPr>
          <p:nvPr/>
        </p:nvPicPr>
        <p:blipFill>
          <a:blip r:embed="rId5"/>
          <a:stretch>
            <a:fillRect/>
          </a:stretch>
        </p:blipFill>
        <p:spPr>
          <a:xfrm>
            <a:off x="4807203" y="2324865"/>
            <a:ext cx="3132000" cy="1964577"/>
          </a:xfrm>
          <a:prstGeom prst="rect">
            <a:avLst/>
          </a:prstGeom>
        </p:spPr>
      </p:pic>
      <p:pic>
        <p:nvPicPr>
          <p:cNvPr id="31" name="Picture 30">
            <a:extLst>
              <a:ext uri="{FF2B5EF4-FFF2-40B4-BE49-F238E27FC236}">
                <a16:creationId xmlns:a16="http://schemas.microsoft.com/office/drawing/2014/main" id="{58F4D612-5427-125D-E30A-6EBEBCCAA26D}"/>
              </a:ext>
            </a:extLst>
          </p:cNvPr>
          <p:cNvPicPr>
            <a:picLocks noChangeAspect="1"/>
          </p:cNvPicPr>
          <p:nvPr/>
        </p:nvPicPr>
        <p:blipFill>
          <a:blip r:embed="rId6"/>
          <a:stretch>
            <a:fillRect/>
          </a:stretch>
        </p:blipFill>
        <p:spPr>
          <a:xfrm>
            <a:off x="8620162" y="2324471"/>
            <a:ext cx="3124120" cy="1965600"/>
          </a:xfrm>
          <a:prstGeom prst="rect">
            <a:avLst/>
          </a:prstGeom>
        </p:spPr>
      </p:pic>
    </p:spTree>
    <p:extLst>
      <p:ext uri="{BB962C8B-B14F-4D97-AF65-F5344CB8AC3E}">
        <p14:creationId xmlns:p14="http://schemas.microsoft.com/office/powerpoint/2010/main" val="2995823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701056" y="1419066"/>
            <a:ext cx="6650196" cy="464344"/>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a:rPr>
              <a:t>EMAAR South: </a:t>
            </a:r>
            <a:r>
              <a:rPr lang="en-US" sz="3733" spc="-21" dirty="0">
                <a:solidFill>
                  <a:schemeClr val="bg1"/>
                </a:solidFill>
                <a:latin typeface="Product Sans" panose="020B0604020202020204" charset="0"/>
              </a:rPr>
              <a:t>Key Amenities</a:t>
            </a:r>
          </a:p>
        </p:txBody>
      </p:sp>
      <p:sp>
        <p:nvSpPr>
          <p:cNvPr id="15" name="Text 1">
            <a:extLst>
              <a:ext uri="{FF2B5EF4-FFF2-40B4-BE49-F238E27FC236}">
                <a16:creationId xmlns:a16="http://schemas.microsoft.com/office/drawing/2014/main" id="{466C920E-FF41-3723-17FF-0F04D6F065EA}"/>
              </a:ext>
            </a:extLst>
          </p:cNvPr>
          <p:cNvSpPr/>
          <p:nvPr/>
        </p:nvSpPr>
        <p:spPr>
          <a:xfrm>
            <a:off x="1011517" y="4433752"/>
            <a:ext cx="3086100" cy="385763"/>
          </a:xfrm>
          <a:prstGeom prst="rect">
            <a:avLst/>
          </a:prstGeom>
          <a:noFill/>
          <a:ln/>
        </p:spPr>
        <p:txBody>
          <a:bodyPr wrap="none" lIns="0" tIns="0" rIns="0" bIns="0" rtlCol="0" anchor="t"/>
          <a:lstStyle/>
          <a:p>
            <a:pPr marL="0" indent="0" algn="ctr">
              <a:lnSpc>
                <a:spcPts val="3000"/>
              </a:lnSpc>
              <a:buNone/>
            </a:pPr>
            <a:r>
              <a:rPr lang="en-US" sz="1600" b="1" dirty="0">
                <a:solidFill>
                  <a:schemeClr val="bg1"/>
                </a:solidFill>
                <a:latin typeface="Product Sans" panose="020B0604020202020204"/>
                <a:ea typeface="Inter Bold" pitchFamily="34" charset="-122"/>
                <a:cs typeface="Inter Bold" pitchFamily="34" charset="-120"/>
              </a:rPr>
              <a:t>Championship Golf Course</a:t>
            </a:r>
          </a:p>
        </p:txBody>
      </p:sp>
      <p:sp>
        <p:nvSpPr>
          <p:cNvPr id="16" name="Text 2">
            <a:extLst>
              <a:ext uri="{FF2B5EF4-FFF2-40B4-BE49-F238E27FC236}">
                <a16:creationId xmlns:a16="http://schemas.microsoft.com/office/drawing/2014/main" id="{51C83E2D-C66F-31D9-527B-5B891E6340C7}"/>
              </a:ext>
            </a:extLst>
          </p:cNvPr>
          <p:cNvSpPr/>
          <p:nvPr/>
        </p:nvSpPr>
        <p:spPr>
          <a:xfrm>
            <a:off x="1085260" y="4967618"/>
            <a:ext cx="2888349" cy="158019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Experience golfing excellence at the 18-hole Emaar South Golf Course. The stunning clubhouse offers premium dining and a pro shop</a:t>
            </a:r>
          </a:p>
        </p:txBody>
      </p:sp>
      <p:sp>
        <p:nvSpPr>
          <p:cNvPr id="18" name="Text 3">
            <a:extLst>
              <a:ext uri="{FF2B5EF4-FFF2-40B4-BE49-F238E27FC236}">
                <a16:creationId xmlns:a16="http://schemas.microsoft.com/office/drawing/2014/main" id="{551031F3-0554-E140-61A9-14D1F6E1DB6E}"/>
              </a:ext>
            </a:extLst>
          </p:cNvPr>
          <p:cNvSpPr/>
          <p:nvPr/>
        </p:nvSpPr>
        <p:spPr>
          <a:xfrm>
            <a:off x="4816221" y="4433752"/>
            <a:ext cx="3086100" cy="385763"/>
          </a:xfrm>
          <a:prstGeom prst="rect">
            <a:avLst/>
          </a:prstGeom>
          <a:noFill/>
          <a:ln/>
        </p:spPr>
        <p:txBody>
          <a:bodyPr wrap="none" lIns="0" tIns="0" rIns="0" bIns="0" rtlCol="0" anchor="t"/>
          <a:lstStyle/>
          <a:p>
            <a:pPr marL="0" indent="0" algn="ctr">
              <a:lnSpc>
                <a:spcPts val="3000"/>
              </a:lnSpc>
              <a:buNone/>
            </a:pPr>
            <a:r>
              <a:rPr lang="en-US" sz="1600" b="1" dirty="0">
                <a:solidFill>
                  <a:schemeClr val="bg1"/>
                </a:solidFill>
                <a:latin typeface="Product Sans" panose="020B0604020202020204"/>
                <a:ea typeface="Inter Bold" pitchFamily="34" charset="-122"/>
                <a:cs typeface="Inter Bold" pitchFamily="34" charset="-120"/>
              </a:rPr>
              <a:t>Wellness and Recreation</a:t>
            </a:r>
          </a:p>
        </p:txBody>
      </p:sp>
      <p:sp>
        <p:nvSpPr>
          <p:cNvPr id="19" name="Text 4">
            <a:extLst>
              <a:ext uri="{FF2B5EF4-FFF2-40B4-BE49-F238E27FC236}">
                <a16:creationId xmlns:a16="http://schemas.microsoft.com/office/drawing/2014/main" id="{19D961C0-D7EA-BF15-B7DC-4CB456C8B1E1}"/>
              </a:ext>
            </a:extLst>
          </p:cNvPr>
          <p:cNvSpPr/>
          <p:nvPr/>
        </p:nvSpPr>
        <p:spPr>
          <a:xfrm>
            <a:off x="4934198" y="4967621"/>
            <a:ext cx="2888434" cy="118514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State-of-the-art gyms, serene swimming pools, and sports courts cater to fitness enthusiasts. Lush parks provide tranquil retreats</a:t>
            </a:r>
          </a:p>
        </p:txBody>
      </p:sp>
      <p:sp>
        <p:nvSpPr>
          <p:cNvPr id="21" name="Text 5">
            <a:extLst>
              <a:ext uri="{FF2B5EF4-FFF2-40B4-BE49-F238E27FC236}">
                <a16:creationId xmlns:a16="http://schemas.microsoft.com/office/drawing/2014/main" id="{88E46481-1ECD-DCAC-7920-479EA00FCEE7}"/>
              </a:ext>
            </a:extLst>
          </p:cNvPr>
          <p:cNvSpPr/>
          <p:nvPr/>
        </p:nvSpPr>
        <p:spPr>
          <a:xfrm>
            <a:off x="8635773" y="4433752"/>
            <a:ext cx="3086100" cy="385763"/>
          </a:xfrm>
          <a:prstGeom prst="rect">
            <a:avLst/>
          </a:prstGeom>
          <a:noFill/>
          <a:ln/>
        </p:spPr>
        <p:txBody>
          <a:bodyPr wrap="none" lIns="0" tIns="0" rIns="0" bIns="0" rtlCol="0" anchor="t"/>
          <a:lstStyle/>
          <a:p>
            <a:pPr marL="0" indent="0" algn="ctr">
              <a:lnSpc>
                <a:spcPts val="3000"/>
              </a:lnSpc>
              <a:buNone/>
            </a:pPr>
            <a:r>
              <a:rPr lang="en-US" sz="1600" b="1" dirty="0">
                <a:solidFill>
                  <a:schemeClr val="bg1"/>
                </a:solidFill>
                <a:latin typeface="Product Sans" panose="020B0604020202020204"/>
                <a:ea typeface="Inter Bold" pitchFamily="34" charset="-122"/>
                <a:cs typeface="Inter Bold" pitchFamily="34" charset="-120"/>
              </a:rPr>
              <a:t>Culinary Delights</a:t>
            </a:r>
          </a:p>
        </p:txBody>
      </p:sp>
      <p:sp>
        <p:nvSpPr>
          <p:cNvPr id="22" name="Text 6">
            <a:extLst>
              <a:ext uri="{FF2B5EF4-FFF2-40B4-BE49-F238E27FC236}">
                <a16:creationId xmlns:a16="http://schemas.microsoft.com/office/drawing/2014/main" id="{B290D54B-D736-1693-D45B-745E7E53492D}"/>
              </a:ext>
            </a:extLst>
          </p:cNvPr>
          <p:cNvSpPr/>
          <p:nvPr/>
        </p:nvSpPr>
        <p:spPr>
          <a:xfrm>
            <a:off x="8687954" y="4893878"/>
            <a:ext cx="2954161" cy="158019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Indulge in diverse cuisines at upscale restaurants and cozy cafes. Savor gourmet experiences within your community</a:t>
            </a:r>
          </a:p>
        </p:txBody>
      </p:sp>
      <p:pic>
        <p:nvPicPr>
          <p:cNvPr id="23" name="Image 0" descr="preencoded.png">
            <a:extLst>
              <a:ext uri="{FF2B5EF4-FFF2-40B4-BE49-F238E27FC236}">
                <a16:creationId xmlns:a16="http://schemas.microsoft.com/office/drawing/2014/main" id="{1E20EBCA-7ADF-A8A2-CA8C-7FD0DA2A4CD5}"/>
              </a:ext>
            </a:extLst>
          </p:cNvPr>
          <p:cNvPicPr>
            <a:picLocks noChangeAspect="1"/>
          </p:cNvPicPr>
          <p:nvPr/>
        </p:nvPicPr>
        <p:blipFill>
          <a:blip r:embed="rId4"/>
          <a:stretch>
            <a:fillRect/>
          </a:stretch>
        </p:blipFill>
        <p:spPr>
          <a:xfrm>
            <a:off x="994511" y="2337177"/>
            <a:ext cx="3133808" cy="1936800"/>
          </a:xfrm>
          <a:prstGeom prst="rect">
            <a:avLst/>
          </a:prstGeom>
        </p:spPr>
      </p:pic>
      <p:pic>
        <p:nvPicPr>
          <p:cNvPr id="24" name="Image 1" descr="preencoded.png">
            <a:extLst>
              <a:ext uri="{FF2B5EF4-FFF2-40B4-BE49-F238E27FC236}">
                <a16:creationId xmlns:a16="http://schemas.microsoft.com/office/drawing/2014/main" id="{536650D0-47BC-A97F-6CED-DAA2FE33945D}"/>
              </a:ext>
            </a:extLst>
          </p:cNvPr>
          <p:cNvPicPr>
            <a:picLocks noChangeAspect="1"/>
          </p:cNvPicPr>
          <p:nvPr/>
        </p:nvPicPr>
        <p:blipFill>
          <a:blip r:embed="rId5"/>
          <a:stretch>
            <a:fillRect/>
          </a:stretch>
        </p:blipFill>
        <p:spPr>
          <a:xfrm>
            <a:off x="4807983" y="2326596"/>
            <a:ext cx="3133808" cy="1936800"/>
          </a:xfrm>
          <a:prstGeom prst="rect">
            <a:avLst/>
          </a:prstGeom>
        </p:spPr>
      </p:pic>
      <p:pic>
        <p:nvPicPr>
          <p:cNvPr id="25" name="Image 2" descr="preencoded.png">
            <a:extLst>
              <a:ext uri="{FF2B5EF4-FFF2-40B4-BE49-F238E27FC236}">
                <a16:creationId xmlns:a16="http://schemas.microsoft.com/office/drawing/2014/main" id="{910C8821-E710-DE5B-0D5D-0462D4B926F8}"/>
              </a:ext>
            </a:extLst>
          </p:cNvPr>
          <p:cNvPicPr>
            <a:picLocks noChangeAspect="1"/>
          </p:cNvPicPr>
          <p:nvPr/>
        </p:nvPicPr>
        <p:blipFill>
          <a:blip r:embed="rId6"/>
          <a:stretch>
            <a:fillRect/>
          </a:stretch>
        </p:blipFill>
        <p:spPr>
          <a:xfrm>
            <a:off x="8623284" y="2311849"/>
            <a:ext cx="3133752" cy="1936800"/>
          </a:xfrm>
          <a:prstGeom prst="rect">
            <a:avLst/>
          </a:prstGeom>
        </p:spPr>
      </p:pic>
    </p:spTree>
    <p:extLst>
      <p:ext uri="{BB962C8B-B14F-4D97-AF65-F5344CB8AC3E}">
        <p14:creationId xmlns:p14="http://schemas.microsoft.com/office/powerpoint/2010/main" val="286815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712054" y="1478058"/>
            <a:ext cx="6650196" cy="464344"/>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a:rPr>
              <a:t>EMAAR South: </a:t>
            </a:r>
            <a:r>
              <a:rPr lang="en-US" sz="3733" spc="-21" dirty="0">
                <a:solidFill>
                  <a:schemeClr val="bg1"/>
                </a:solidFill>
                <a:latin typeface="Product Sans"/>
              </a:rPr>
              <a:t>Property Price Evolution Timeline</a:t>
            </a:r>
            <a:endParaRPr lang="en-US" sz="3733" spc="-21" dirty="0">
              <a:solidFill>
                <a:schemeClr val="bg1"/>
              </a:solidFill>
              <a:latin typeface="Product Sans" panose="020B0604020202020204" charset="0"/>
            </a:endParaRPr>
          </a:p>
        </p:txBody>
      </p:sp>
      <p:sp>
        <p:nvSpPr>
          <p:cNvPr id="14" name="Shape 1">
            <a:extLst>
              <a:ext uri="{FF2B5EF4-FFF2-40B4-BE49-F238E27FC236}">
                <a16:creationId xmlns:a16="http://schemas.microsoft.com/office/drawing/2014/main" id="{0119A521-3C7D-BD37-6EFE-3A79BB32724A}"/>
              </a:ext>
            </a:extLst>
          </p:cNvPr>
          <p:cNvSpPr/>
          <p:nvPr/>
        </p:nvSpPr>
        <p:spPr>
          <a:xfrm>
            <a:off x="1221029" y="2593745"/>
            <a:ext cx="45719" cy="3369096"/>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15" name="Shape 2">
            <a:extLst>
              <a:ext uri="{FF2B5EF4-FFF2-40B4-BE49-F238E27FC236}">
                <a16:creationId xmlns:a16="http://schemas.microsoft.com/office/drawing/2014/main" id="{F77B3F0B-1EC6-8624-9B7B-7D266D69B73B}"/>
              </a:ext>
            </a:extLst>
          </p:cNvPr>
          <p:cNvSpPr/>
          <p:nvPr/>
        </p:nvSpPr>
        <p:spPr>
          <a:xfrm>
            <a:off x="1430462" y="2609265"/>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16" name="Shape 3">
            <a:extLst>
              <a:ext uri="{FF2B5EF4-FFF2-40B4-BE49-F238E27FC236}">
                <a16:creationId xmlns:a16="http://schemas.microsoft.com/office/drawing/2014/main" id="{9B90653D-F85F-DC71-257D-CA81A4568CFF}"/>
              </a:ext>
            </a:extLst>
          </p:cNvPr>
          <p:cNvSpPr/>
          <p:nvPr/>
        </p:nvSpPr>
        <p:spPr>
          <a:xfrm>
            <a:off x="1058093" y="2415392"/>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a:solidFill>
                <a:schemeClr val="bg1"/>
              </a:solidFill>
              <a:latin typeface="Product Sans" panose="020B0604020202020204" charset="0"/>
            </a:endParaRPr>
          </a:p>
        </p:txBody>
      </p:sp>
      <p:sp>
        <p:nvSpPr>
          <p:cNvPr id="17" name="Text 4">
            <a:extLst>
              <a:ext uri="{FF2B5EF4-FFF2-40B4-BE49-F238E27FC236}">
                <a16:creationId xmlns:a16="http://schemas.microsoft.com/office/drawing/2014/main" id="{2C353B44-2141-6F9A-C254-85F0A160BAED}"/>
              </a:ext>
            </a:extLst>
          </p:cNvPr>
          <p:cNvSpPr/>
          <p:nvPr/>
        </p:nvSpPr>
        <p:spPr>
          <a:xfrm>
            <a:off x="1189339" y="2429021"/>
            <a:ext cx="111931" cy="241987"/>
          </a:xfrm>
          <a:prstGeom prst="rect">
            <a:avLst/>
          </a:prstGeom>
          <a:noFill/>
          <a:ln/>
        </p:spPr>
        <p:txBody>
          <a:bodyPr wrap="none" lIns="0" tIns="0" rIns="0" bIns="0" rtlCol="0" anchor="t"/>
          <a:lstStyle/>
          <a:p>
            <a:pPr marL="0" indent="0" algn="ctr">
              <a:lnSpc>
                <a:spcPts val="2800"/>
              </a:lnSpc>
              <a:buNone/>
            </a:pPr>
            <a:r>
              <a:rPr lang="en-US" sz="2000" b="1" dirty="0">
                <a:solidFill>
                  <a:schemeClr val="bg1"/>
                </a:solidFill>
                <a:latin typeface="Product Sans" panose="020B0604020202020204" charset="0"/>
                <a:ea typeface="Inter Bold" pitchFamily="34" charset="-122"/>
                <a:cs typeface="Inter Bold" pitchFamily="34" charset="-120"/>
              </a:rPr>
              <a:t>1</a:t>
            </a:r>
            <a:endParaRPr lang="en-US" sz="2000" dirty="0">
              <a:solidFill>
                <a:schemeClr val="bg1"/>
              </a:solidFill>
              <a:latin typeface="Product Sans" panose="020B0604020202020204" charset="0"/>
            </a:endParaRPr>
          </a:p>
        </p:txBody>
      </p:sp>
      <p:sp>
        <p:nvSpPr>
          <p:cNvPr id="18" name="Text 5">
            <a:extLst>
              <a:ext uri="{FF2B5EF4-FFF2-40B4-BE49-F238E27FC236}">
                <a16:creationId xmlns:a16="http://schemas.microsoft.com/office/drawing/2014/main" id="{AC349485-CAA9-C84B-C908-BEC6B4DD05EE}"/>
              </a:ext>
            </a:extLst>
          </p:cNvPr>
          <p:cNvSpPr/>
          <p:nvPr/>
        </p:nvSpPr>
        <p:spPr>
          <a:xfrm>
            <a:off x="2112699" y="2448765"/>
            <a:ext cx="3182032"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2021-2023: Steady Growth</a:t>
            </a:r>
            <a:endParaRPr lang="en-US" dirty="0">
              <a:solidFill>
                <a:schemeClr val="bg1"/>
              </a:solidFill>
              <a:latin typeface="Product Sans" panose="020B0604020202020204" charset="0"/>
            </a:endParaRPr>
          </a:p>
        </p:txBody>
      </p:sp>
      <p:sp>
        <p:nvSpPr>
          <p:cNvPr id="19" name="Text 6">
            <a:extLst>
              <a:ext uri="{FF2B5EF4-FFF2-40B4-BE49-F238E27FC236}">
                <a16:creationId xmlns:a16="http://schemas.microsoft.com/office/drawing/2014/main" id="{1A16E6ED-C1F9-C1C9-2E9C-9D7ED7A034EF}"/>
              </a:ext>
            </a:extLst>
          </p:cNvPr>
          <p:cNvSpPr/>
          <p:nvPr/>
        </p:nvSpPr>
        <p:spPr>
          <a:xfrm>
            <a:off x="2112692" y="2768422"/>
            <a:ext cx="3547192" cy="442172"/>
          </a:xfrm>
          <a:prstGeom prst="rect">
            <a:avLst/>
          </a:prstGeom>
          <a:noFill/>
          <a:ln/>
        </p:spPr>
        <p:txBody>
          <a:bodyPr wrap="non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14-39% annual appreciation. AED 570 to</a:t>
            </a:r>
            <a:br>
              <a:rPr lang="en-US" sz="1600" dirty="0">
                <a:solidFill>
                  <a:schemeClr val="bg1"/>
                </a:solidFill>
                <a:latin typeface="Product Sans" panose="020B0604020202020204" charset="0"/>
                <a:ea typeface="Inter" pitchFamily="34" charset="-122"/>
                <a:cs typeface="Inter" pitchFamily="34" charset="-120"/>
              </a:rPr>
            </a:br>
            <a:r>
              <a:rPr lang="en-US" sz="1600" dirty="0">
                <a:solidFill>
                  <a:schemeClr val="bg1"/>
                </a:solidFill>
                <a:latin typeface="Product Sans" panose="020B0604020202020204" charset="0"/>
                <a:ea typeface="Inter" pitchFamily="34" charset="-122"/>
                <a:cs typeface="Inter" pitchFamily="34" charset="-120"/>
              </a:rPr>
              <a:t> 810/sq ft</a:t>
            </a:r>
            <a:endParaRPr lang="en-US" sz="1600" dirty="0">
              <a:solidFill>
                <a:schemeClr val="bg1"/>
              </a:solidFill>
              <a:latin typeface="Product Sans" panose="020B0604020202020204" charset="0"/>
            </a:endParaRPr>
          </a:p>
        </p:txBody>
      </p:sp>
      <p:sp>
        <p:nvSpPr>
          <p:cNvPr id="20" name="Shape 7">
            <a:extLst>
              <a:ext uri="{FF2B5EF4-FFF2-40B4-BE49-F238E27FC236}">
                <a16:creationId xmlns:a16="http://schemas.microsoft.com/office/drawing/2014/main" id="{5F4E697C-E5FF-B1A7-850A-37855FF446FD}"/>
              </a:ext>
            </a:extLst>
          </p:cNvPr>
          <p:cNvSpPr/>
          <p:nvPr/>
        </p:nvSpPr>
        <p:spPr>
          <a:xfrm>
            <a:off x="1430462" y="4239111"/>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21" name="Shape 8">
            <a:extLst>
              <a:ext uri="{FF2B5EF4-FFF2-40B4-BE49-F238E27FC236}">
                <a16:creationId xmlns:a16="http://schemas.microsoft.com/office/drawing/2014/main" id="{2C424458-2CA4-8421-65E4-51997FB53C77}"/>
              </a:ext>
            </a:extLst>
          </p:cNvPr>
          <p:cNvSpPr/>
          <p:nvPr/>
        </p:nvSpPr>
        <p:spPr>
          <a:xfrm>
            <a:off x="1058093" y="4045239"/>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a:solidFill>
                <a:schemeClr val="bg1"/>
              </a:solidFill>
              <a:latin typeface="Product Sans" panose="020B0604020202020204" charset="0"/>
            </a:endParaRPr>
          </a:p>
        </p:txBody>
      </p:sp>
      <p:sp>
        <p:nvSpPr>
          <p:cNvPr id="22" name="Text 9">
            <a:extLst>
              <a:ext uri="{FF2B5EF4-FFF2-40B4-BE49-F238E27FC236}">
                <a16:creationId xmlns:a16="http://schemas.microsoft.com/office/drawing/2014/main" id="{370E3FBC-54F6-379F-1DAD-249E638CBC68}"/>
              </a:ext>
            </a:extLst>
          </p:cNvPr>
          <p:cNvSpPr/>
          <p:nvPr/>
        </p:nvSpPr>
        <p:spPr>
          <a:xfrm>
            <a:off x="1168999" y="4073615"/>
            <a:ext cx="163407" cy="241987"/>
          </a:xfrm>
          <a:prstGeom prst="rect">
            <a:avLst/>
          </a:prstGeom>
          <a:noFill/>
          <a:ln/>
        </p:spPr>
        <p:txBody>
          <a:bodyPr wrap="none" lIns="0" tIns="0" rIns="0" bIns="0" rtlCol="0" anchor="t"/>
          <a:lstStyle/>
          <a:p>
            <a:pPr marL="0" indent="0" algn="ctr">
              <a:lnSpc>
                <a:spcPts val="2800"/>
              </a:lnSpc>
              <a:buNone/>
            </a:pPr>
            <a:r>
              <a:rPr lang="en-US" sz="2000" b="1" dirty="0">
                <a:solidFill>
                  <a:schemeClr val="bg1"/>
                </a:solidFill>
                <a:latin typeface="Product Sans" panose="020B0604020202020204" charset="0"/>
                <a:ea typeface="Inter Bold" pitchFamily="34" charset="-122"/>
                <a:cs typeface="Inter Bold" pitchFamily="34" charset="-120"/>
              </a:rPr>
              <a:t>2</a:t>
            </a:r>
            <a:endParaRPr lang="en-US" sz="2000" dirty="0">
              <a:solidFill>
                <a:schemeClr val="bg1"/>
              </a:solidFill>
              <a:latin typeface="Product Sans" panose="020B0604020202020204" charset="0"/>
            </a:endParaRPr>
          </a:p>
        </p:txBody>
      </p:sp>
      <p:sp>
        <p:nvSpPr>
          <p:cNvPr id="23" name="Text 10">
            <a:extLst>
              <a:ext uri="{FF2B5EF4-FFF2-40B4-BE49-F238E27FC236}">
                <a16:creationId xmlns:a16="http://schemas.microsoft.com/office/drawing/2014/main" id="{0C29CD07-4CBF-0A77-79B7-62E91E065DB1}"/>
              </a:ext>
            </a:extLst>
          </p:cNvPr>
          <p:cNvSpPr/>
          <p:nvPr/>
        </p:nvSpPr>
        <p:spPr>
          <a:xfrm>
            <a:off x="2112698" y="4078612"/>
            <a:ext cx="2651109"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2024-2026: Accelerating Gains</a:t>
            </a:r>
            <a:endParaRPr lang="en-US" dirty="0">
              <a:solidFill>
                <a:schemeClr val="bg1"/>
              </a:solidFill>
              <a:latin typeface="Product Sans" panose="020B0604020202020204" charset="0"/>
            </a:endParaRPr>
          </a:p>
        </p:txBody>
      </p:sp>
      <p:sp>
        <p:nvSpPr>
          <p:cNvPr id="24" name="Text 11">
            <a:extLst>
              <a:ext uri="{FF2B5EF4-FFF2-40B4-BE49-F238E27FC236}">
                <a16:creationId xmlns:a16="http://schemas.microsoft.com/office/drawing/2014/main" id="{3608D132-17E7-6043-2BD2-D1CAEE84F6B3}"/>
              </a:ext>
            </a:extLst>
          </p:cNvPr>
          <p:cNvSpPr/>
          <p:nvPr/>
        </p:nvSpPr>
        <p:spPr>
          <a:xfrm>
            <a:off x="2112693" y="4398268"/>
            <a:ext cx="3134580" cy="546827"/>
          </a:xfrm>
          <a:prstGeom prst="rect">
            <a:avLst/>
          </a:prstGeom>
          <a:noFill/>
          <a:ln/>
        </p:spPr>
        <p:txBody>
          <a:bodyPr wrap="non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42-49% annual appreciation. AED 1125 to </a:t>
            </a:r>
            <a:br>
              <a:rPr lang="en-US" sz="1600" dirty="0">
                <a:solidFill>
                  <a:schemeClr val="bg1"/>
                </a:solidFill>
                <a:latin typeface="Product Sans" panose="020B0604020202020204" charset="0"/>
                <a:ea typeface="Inter" pitchFamily="34" charset="-122"/>
                <a:cs typeface="Inter" pitchFamily="34" charset="-120"/>
              </a:rPr>
            </a:br>
            <a:r>
              <a:rPr lang="en-US" sz="1600" dirty="0">
                <a:solidFill>
                  <a:schemeClr val="bg1"/>
                </a:solidFill>
                <a:latin typeface="Product Sans" panose="020B0604020202020204" charset="0"/>
                <a:ea typeface="Inter" pitchFamily="34" charset="-122"/>
                <a:cs typeface="Inter" pitchFamily="34" charset="-120"/>
              </a:rPr>
              <a:t>2316/sq ft</a:t>
            </a:r>
            <a:endParaRPr lang="en-US" sz="1600" dirty="0">
              <a:solidFill>
                <a:schemeClr val="bg1"/>
              </a:solidFill>
              <a:latin typeface="Product Sans" panose="020B0604020202020204" charset="0"/>
            </a:endParaRPr>
          </a:p>
        </p:txBody>
      </p:sp>
      <p:sp>
        <p:nvSpPr>
          <p:cNvPr id="25" name="Shape 12">
            <a:extLst>
              <a:ext uri="{FF2B5EF4-FFF2-40B4-BE49-F238E27FC236}">
                <a16:creationId xmlns:a16="http://schemas.microsoft.com/office/drawing/2014/main" id="{5287A017-BAE5-E2B1-AE57-F14A2584FE62}"/>
              </a:ext>
            </a:extLst>
          </p:cNvPr>
          <p:cNvSpPr/>
          <p:nvPr/>
        </p:nvSpPr>
        <p:spPr>
          <a:xfrm>
            <a:off x="1430462" y="5868958"/>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26" name="Shape 13">
            <a:extLst>
              <a:ext uri="{FF2B5EF4-FFF2-40B4-BE49-F238E27FC236}">
                <a16:creationId xmlns:a16="http://schemas.microsoft.com/office/drawing/2014/main" id="{3C5FF1D0-B606-B282-9883-7AE8AC1283ED}"/>
              </a:ext>
            </a:extLst>
          </p:cNvPr>
          <p:cNvSpPr/>
          <p:nvPr/>
        </p:nvSpPr>
        <p:spPr>
          <a:xfrm>
            <a:off x="1058093" y="5675085"/>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a:solidFill>
                <a:schemeClr val="bg1"/>
              </a:solidFill>
              <a:latin typeface="Product Sans" panose="020B0604020202020204" charset="0"/>
            </a:endParaRPr>
          </a:p>
        </p:txBody>
      </p:sp>
      <p:sp>
        <p:nvSpPr>
          <p:cNvPr id="40" name="Text 14">
            <a:extLst>
              <a:ext uri="{FF2B5EF4-FFF2-40B4-BE49-F238E27FC236}">
                <a16:creationId xmlns:a16="http://schemas.microsoft.com/office/drawing/2014/main" id="{97602140-3D1D-9917-53B0-8CB099CC38C6}"/>
              </a:ext>
            </a:extLst>
          </p:cNvPr>
          <p:cNvSpPr/>
          <p:nvPr/>
        </p:nvSpPr>
        <p:spPr>
          <a:xfrm>
            <a:off x="1181521" y="5704212"/>
            <a:ext cx="167596" cy="241987"/>
          </a:xfrm>
          <a:prstGeom prst="rect">
            <a:avLst/>
          </a:prstGeom>
          <a:noFill/>
          <a:ln/>
        </p:spPr>
        <p:txBody>
          <a:bodyPr wrap="none" lIns="0" tIns="0" rIns="0" bIns="0" rtlCol="0" anchor="t"/>
          <a:lstStyle/>
          <a:p>
            <a:pPr marL="0" indent="0" algn="ctr">
              <a:lnSpc>
                <a:spcPts val="2800"/>
              </a:lnSpc>
              <a:buNone/>
            </a:pPr>
            <a:r>
              <a:rPr lang="en-US" sz="2000" b="1" dirty="0">
                <a:solidFill>
                  <a:schemeClr val="bg1"/>
                </a:solidFill>
                <a:latin typeface="Product Sans" panose="020B0604020202020204" charset="0"/>
                <a:ea typeface="Inter Bold" pitchFamily="34" charset="-122"/>
                <a:cs typeface="Inter Bold" pitchFamily="34" charset="-120"/>
              </a:rPr>
              <a:t>3</a:t>
            </a:r>
          </a:p>
        </p:txBody>
      </p:sp>
      <p:sp>
        <p:nvSpPr>
          <p:cNvPr id="41" name="Text 15">
            <a:extLst>
              <a:ext uri="{FF2B5EF4-FFF2-40B4-BE49-F238E27FC236}">
                <a16:creationId xmlns:a16="http://schemas.microsoft.com/office/drawing/2014/main" id="{75AD6B26-CC8E-7DBA-B653-6EB2DA45667B}"/>
              </a:ext>
            </a:extLst>
          </p:cNvPr>
          <p:cNvSpPr/>
          <p:nvPr/>
        </p:nvSpPr>
        <p:spPr>
          <a:xfrm>
            <a:off x="2112698" y="5693711"/>
            <a:ext cx="2666244"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2027-2028: Explosive Surge</a:t>
            </a:r>
            <a:endParaRPr lang="en-US" dirty="0">
              <a:solidFill>
                <a:schemeClr val="bg1"/>
              </a:solidFill>
              <a:latin typeface="Product Sans" panose="020B0604020202020204" charset="0"/>
            </a:endParaRPr>
          </a:p>
        </p:txBody>
      </p:sp>
      <p:sp>
        <p:nvSpPr>
          <p:cNvPr id="42" name="Text 16">
            <a:extLst>
              <a:ext uri="{FF2B5EF4-FFF2-40B4-BE49-F238E27FC236}">
                <a16:creationId xmlns:a16="http://schemas.microsoft.com/office/drawing/2014/main" id="{B863820B-0961-652B-ECA7-3DF64C22822D}"/>
              </a:ext>
            </a:extLst>
          </p:cNvPr>
          <p:cNvSpPr/>
          <p:nvPr/>
        </p:nvSpPr>
        <p:spPr>
          <a:xfrm>
            <a:off x="2112692" y="6013367"/>
            <a:ext cx="3547192" cy="884341"/>
          </a:xfrm>
          <a:prstGeom prst="rect">
            <a:avLst/>
          </a:prstGeom>
          <a:noFill/>
          <a:ln/>
        </p:spPr>
        <p:txBody>
          <a:bodyPr wrap="squar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51% annual appreciation. AED 3451 to 5212/sq ft</a:t>
            </a:r>
            <a:endParaRPr lang="en-US" sz="1600" dirty="0">
              <a:solidFill>
                <a:schemeClr val="bg1"/>
              </a:solidFill>
              <a:latin typeface="Product Sans" panose="020B0604020202020204" charset="0"/>
            </a:endParaRPr>
          </a:p>
        </p:txBody>
      </p:sp>
      <p:graphicFrame>
        <p:nvGraphicFramePr>
          <p:cNvPr id="28" name="Chart 27">
            <a:extLst>
              <a:ext uri="{FF2B5EF4-FFF2-40B4-BE49-F238E27FC236}">
                <a16:creationId xmlns:a16="http://schemas.microsoft.com/office/drawing/2014/main" id="{6057B010-AE2A-95E4-330F-BB8E34F81A56}"/>
              </a:ext>
            </a:extLst>
          </p:cNvPr>
          <p:cNvGraphicFramePr>
            <a:graphicFrameLocks/>
          </p:cNvGraphicFramePr>
          <p:nvPr>
            <p:extLst>
              <p:ext uri="{D42A27DB-BD31-4B8C-83A1-F6EECF244321}">
                <p14:modId xmlns:p14="http://schemas.microsoft.com/office/powerpoint/2010/main" val="2282998382"/>
              </p:ext>
            </p:extLst>
          </p:nvPr>
        </p:nvGraphicFramePr>
        <p:xfrm>
          <a:off x="5758617" y="2333023"/>
          <a:ext cx="6073200" cy="4154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18000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697539" y="1443149"/>
            <a:ext cx="11026181" cy="671825"/>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panose="020B0604020202020204" charset="0"/>
              </a:rPr>
              <a:t>EMAAR South: </a:t>
            </a:r>
            <a:r>
              <a:rPr lang="en-US" sz="3733" spc="-21" dirty="0">
                <a:solidFill>
                  <a:schemeClr val="bg1"/>
                </a:solidFill>
                <a:latin typeface="Product Sans" panose="020B0604020202020204" charset="0"/>
              </a:rPr>
              <a:t>Consistent High Returns</a:t>
            </a:r>
          </a:p>
          <a:p>
            <a:pPr>
              <a:lnSpc>
                <a:spcPts val="3634"/>
              </a:lnSpc>
            </a:pPr>
            <a:endParaRPr lang="en-US" sz="3733" spc="-21" dirty="0">
              <a:solidFill>
                <a:srgbClr val="D5B997"/>
              </a:solidFill>
              <a:latin typeface="Product Sans" panose="020B0604020202020204" charset="0"/>
            </a:endParaRPr>
          </a:p>
        </p:txBody>
      </p:sp>
      <p:sp>
        <p:nvSpPr>
          <p:cNvPr id="27" name="Shape 1">
            <a:extLst>
              <a:ext uri="{FF2B5EF4-FFF2-40B4-BE49-F238E27FC236}">
                <a16:creationId xmlns:a16="http://schemas.microsoft.com/office/drawing/2014/main" id="{09BB6D1E-1E65-BAD7-686A-E1274D8B9E0F}"/>
              </a:ext>
            </a:extLst>
          </p:cNvPr>
          <p:cNvSpPr/>
          <p:nvPr/>
        </p:nvSpPr>
        <p:spPr>
          <a:xfrm>
            <a:off x="9315486" y="2405487"/>
            <a:ext cx="68546" cy="3387786"/>
          </a:xfrm>
          <a:prstGeom prst="roundRect">
            <a:avLst>
              <a:gd name="adj" fmla="val 365586"/>
            </a:avLst>
          </a:prstGeom>
          <a:solidFill>
            <a:srgbClr val="B1BEAF"/>
          </a:solidFill>
          <a:ln/>
        </p:spPr>
        <p:txBody>
          <a:bodyPr/>
          <a:lstStyle/>
          <a:p>
            <a:endParaRPr lang="en-IN" sz="1600">
              <a:solidFill>
                <a:schemeClr val="bg1"/>
              </a:solidFill>
            </a:endParaRPr>
          </a:p>
        </p:txBody>
      </p:sp>
      <p:sp>
        <p:nvSpPr>
          <p:cNvPr id="29" name="Shape 3">
            <a:extLst>
              <a:ext uri="{FF2B5EF4-FFF2-40B4-BE49-F238E27FC236}">
                <a16:creationId xmlns:a16="http://schemas.microsoft.com/office/drawing/2014/main" id="{860ACE04-A68A-FC8F-246D-7A7C212B30C8}"/>
              </a:ext>
            </a:extLst>
          </p:cNvPr>
          <p:cNvSpPr/>
          <p:nvPr/>
        </p:nvSpPr>
        <p:spPr>
          <a:xfrm>
            <a:off x="9126649" y="2268545"/>
            <a:ext cx="447675" cy="447675"/>
          </a:xfrm>
          <a:prstGeom prst="roundRect">
            <a:avLst>
              <a:gd name="adj" fmla="val 18668"/>
            </a:avLst>
          </a:prstGeom>
          <a:solidFill>
            <a:srgbClr val="B1BEAF"/>
          </a:solidFill>
          <a:ln w="7620">
            <a:solidFill>
              <a:srgbClr val="6F5A42"/>
            </a:solidFill>
            <a:prstDash val="solid"/>
          </a:ln>
        </p:spPr>
        <p:txBody>
          <a:bodyPr/>
          <a:lstStyle/>
          <a:p>
            <a:endParaRPr lang="en-IN" sz="1600">
              <a:solidFill>
                <a:schemeClr val="bg1"/>
              </a:solidFill>
            </a:endParaRPr>
          </a:p>
        </p:txBody>
      </p:sp>
      <p:sp>
        <p:nvSpPr>
          <p:cNvPr id="30" name="Text 4">
            <a:extLst>
              <a:ext uri="{FF2B5EF4-FFF2-40B4-BE49-F238E27FC236}">
                <a16:creationId xmlns:a16="http://schemas.microsoft.com/office/drawing/2014/main" id="{7A829109-1BD5-799C-A4F8-405DA1FAB1A3}"/>
              </a:ext>
            </a:extLst>
          </p:cNvPr>
          <p:cNvSpPr/>
          <p:nvPr/>
        </p:nvSpPr>
        <p:spPr>
          <a:xfrm>
            <a:off x="9300821" y="2343078"/>
            <a:ext cx="128707" cy="298490"/>
          </a:xfrm>
          <a:prstGeom prst="rect">
            <a:avLst/>
          </a:prstGeom>
          <a:noFill/>
          <a:ln/>
        </p:spPr>
        <p:txBody>
          <a:bodyPr wrap="none" lIns="0" tIns="0" rIns="0" bIns="0" rtlCol="0" anchor="t"/>
          <a:lstStyle/>
          <a:p>
            <a:pPr marL="0" indent="0" algn="ctr">
              <a:lnSpc>
                <a:spcPts val="2350"/>
              </a:lnSpc>
              <a:buNone/>
            </a:pPr>
            <a:r>
              <a:rPr lang="en-US" sz="2000" b="1" dirty="0">
                <a:solidFill>
                  <a:schemeClr val="bg1"/>
                </a:solidFill>
                <a:latin typeface="Inter Bold" pitchFamily="34" charset="0"/>
                <a:ea typeface="Inter Bold" pitchFamily="34" charset="-122"/>
                <a:cs typeface="Inter Bold" pitchFamily="34" charset="-120"/>
              </a:rPr>
              <a:t>1</a:t>
            </a:r>
            <a:endParaRPr lang="en-US" sz="2000" dirty="0">
              <a:solidFill>
                <a:schemeClr val="bg1"/>
              </a:solidFill>
            </a:endParaRPr>
          </a:p>
        </p:txBody>
      </p:sp>
      <p:sp>
        <p:nvSpPr>
          <p:cNvPr id="31" name="Text 5">
            <a:extLst>
              <a:ext uri="{FF2B5EF4-FFF2-40B4-BE49-F238E27FC236}">
                <a16:creationId xmlns:a16="http://schemas.microsoft.com/office/drawing/2014/main" id="{6F3F2ACE-0ED7-2BAB-4507-FB348114C091}"/>
              </a:ext>
            </a:extLst>
          </p:cNvPr>
          <p:cNvSpPr/>
          <p:nvPr/>
        </p:nvSpPr>
        <p:spPr>
          <a:xfrm>
            <a:off x="6535893" y="2169920"/>
            <a:ext cx="2467393" cy="518663"/>
          </a:xfrm>
          <a:prstGeom prst="rect">
            <a:avLst/>
          </a:prstGeom>
          <a:noFill/>
          <a:ln/>
        </p:spPr>
        <p:txBody>
          <a:bodyPr wrap="none" lIns="0" tIns="0" rIns="0" bIns="0" rtlCol="0" anchor="t"/>
          <a:lstStyle/>
          <a:p>
            <a:pPr marL="0" indent="0" algn="ctr">
              <a:lnSpc>
                <a:spcPts val="2400"/>
              </a:lnSpc>
              <a:buNone/>
            </a:pPr>
            <a:r>
              <a:rPr lang="en-US" b="1" dirty="0">
                <a:solidFill>
                  <a:schemeClr val="bg1"/>
                </a:solidFill>
                <a:latin typeface="Inter Bold" pitchFamily="34" charset="0"/>
                <a:ea typeface="Inter Bold" pitchFamily="34" charset="-122"/>
                <a:cs typeface="Inter Bold" pitchFamily="34" charset="-120"/>
              </a:rPr>
              <a:t>2025 </a:t>
            </a:r>
            <a:br>
              <a:rPr lang="en-US" b="1" dirty="0">
                <a:solidFill>
                  <a:schemeClr val="bg1"/>
                </a:solidFill>
                <a:latin typeface="Inter Bold" pitchFamily="34" charset="0"/>
                <a:ea typeface="Inter Bold" pitchFamily="34" charset="-122"/>
                <a:cs typeface="Inter Bold" pitchFamily="34" charset="-120"/>
              </a:rPr>
            </a:br>
            <a:r>
              <a:rPr lang="en-US" b="1" dirty="0">
                <a:solidFill>
                  <a:schemeClr val="bg1"/>
                </a:solidFill>
                <a:latin typeface="Inter Bold" pitchFamily="34" charset="0"/>
                <a:ea typeface="Inter Bold" pitchFamily="34" charset="-122"/>
                <a:cs typeface="Inter Bold" pitchFamily="34" charset="-120"/>
              </a:rPr>
              <a:t>Market Entry</a:t>
            </a:r>
            <a:endParaRPr lang="en-US" dirty="0">
              <a:solidFill>
                <a:schemeClr val="bg1"/>
              </a:solidFill>
            </a:endParaRPr>
          </a:p>
        </p:txBody>
      </p:sp>
      <p:sp>
        <p:nvSpPr>
          <p:cNvPr id="32" name="Text 6">
            <a:extLst>
              <a:ext uri="{FF2B5EF4-FFF2-40B4-BE49-F238E27FC236}">
                <a16:creationId xmlns:a16="http://schemas.microsoft.com/office/drawing/2014/main" id="{7603C7DA-00AD-5778-B367-701044B114F7}"/>
              </a:ext>
            </a:extLst>
          </p:cNvPr>
          <p:cNvSpPr/>
          <p:nvPr/>
        </p:nvSpPr>
        <p:spPr>
          <a:xfrm>
            <a:off x="6835852" y="2762324"/>
            <a:ext cx="1891141" cy="63650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Price: 1,598 AED/sq ft</a:t>
            </a:r>
            <a:endParaRPr lang="en-US" sz="1400" dirty="0">
              <a:solidFill>
                <a:schemeClr val="bg1"/>
              </a:solidFill>
              <a:latin typeface="Product Sans" panose="020B0604020202020204"/>
            </a:endParaRPr>
          </a:p>
        </p:txBody>
      </p:sp>
      <p:sp>
        <p:nvSpPr>
          <p:cNvPr id="33" name="Text 7">
            <a:extLst>
              <a:ext uri="{FF2B5EF4-FFF2-40B4-BE49-F238E27FC236}">
                <a16:creationId xmlns:a16="http://schemas.microsoft.com/office/drawing/2014/main" id="{77EF08F2-692C-6C63-52FE-6801234D2097}"/>
              </a:ext>
            </a:extLst>
          </p:cNvPr>
          <p:cNvSpPr/>
          <p:nvPr/>
        </p:nvSpPr>
        <p:spPr>
          <a:xfrm>
            <a:off x="7146443" y="2942955"/>
            <a:ext cx="977009" cy="292037"/>
          </a:xfrm>
          <a:prstGeom prst="rect">
            <a:avLst/>
          </a:prstGeom>
          <a:noFill/>
          <a:ln/>
        </p:spPr>
        <p:txBody>
          <a:bodyPr wrap="none" lIns="0" tIns="0" rIns="0" bIns="0" rtlCol="0" anchor="t"/>
          <a:lstStyle/>
          <a:p>
            <a:pPr marL="0" indent="0" algn="r">
              <a:lnSpc>
                <a:spcPts val="2500"/>
              </a:lnSpc>
              <a:buNone/>
            </a:pPr>
            <a:r>
              <a:rPr lang="en-US" sz="1400" b="1" dirty="0">
                <a:solidFill>
                  <a:srgbClr val="D5B997"/>
                </a:solidFill>
                <a:latin typeface="Product Sans" panose="020B0604020202020204"/>
                <a:ea typeface="Inter" pitchFamily="34" charset="-122"/>
                <a:cs typeface="Inter" pitchFamily="34" charset="-120"/>
              </a:rPr>
              <a:t>ROI: 42%</a:t>
            </a:r>
            <a:endParaRPr lang="en-US" sz="1400" b="1" dirty="0">
              <a:solidFill>
                <a:srgbClr val="D5B997"/>
              </a:solidFill>
              <a:latin typeface="Product Sans" panose="020B0604020202020204"/>
            </a:endParaRPr>
          </a:p>
        </p:txBody>
      </p:sp>
      <p:sp>
        <p:nvSpPr>
          <p:cNvPr id="34" name="Shape 8">
            <a:extLst>
              <a:ext uri="{FF2B5EF4-FFF2-40B4-BE49-F238E27FC236}">
                <a16:creationId xmlns:a16="http://schemas.microsoft.com/office/drawing/2014/main" id="{CE46DEDE-9EA6-77E9-50C4-3C7851D2CE61}"/>
              </a:ext>
            </a:extLst>
          </p:cNvPr>
          <p:cNvSpPr/>
          <p:nvPr/>
        </p:nvSpPr>
        <p:spPr>
          <a:xfrm>
            <a:off x="9551464" y="3475720"/>
            <a:ext cx="696397" cy="22860"/>
          </a:xfrm>
          <a:prstGeom prst="roundRect">
            <a:avLst>
              <a:gd name="adj" fmla="val 365586"/>
            </a:avLst>
          </a:prstGeom>
          <a:solidFill>
            <a:srgbClr val="B1BEAF"/>
          </a:solidFill>
          <a:ln/>
        </p:spPr>
        <p:txBody>
          <a:bodyPr/>
          <a:lstStyle/>
          <a:p>
            <a:endParaRPr lang="en-IN" sz="1600">
              <a:solidFill>
                <a:schemeClr val="bg1"/>
              </a:solidFill>
            </a:endParaRPr>
          </a:p>
        </p:txBody>
      </p:sp>
      <p:sp>
        <p:nvSpPr>
          <p:cNvPr id="35" name="Shape 9">
            <a:extLst>
              <a:ext uri="{FF2B5EF4-FFF2-40B4-BE49-F238E27FC236}">
                <a16:creationId xmlns:a16="http://schemas.microsoft.com/office/drawing/2014/main" id="{A6A3AD82-9629-BB4F-8B33-A3A97312E10A}"/>
              </a:ext>
            </a:extLst>
          </p:cNvPr>
          <p:cNvSpPr/>
          <p:nvPr/>
        </p:nvSpPr>
        <p:spPr>
          <a:xfrm>
            <a:off x="9126649" y="3263312"/>
            <a:ext cx="447675" cy="447675"/>
          </a:xfrm>
          <a:prstGeom prst="roundRect">
            <a:avLst>
              <a:gd name="adj" fmla="val 18668"/>
            </a:avLst>
          </a:prstGeom>
          <a:solidFill>
            <a:srgbClr val="B1BEAF"/>
          </a:solidFill>
          <a:ln w="7620">
            <a:solidFill>
              <a:srgbClr val="6F5A42"/>
            </a:solidFill>
            <a:prstDash val="solid"/>
          </a:ln>
        </p:spPr>
        <p:txBody>
          <a:bodyPr/>
          <a:lstStyle/>
          <a:p>
            <a:endParaRPr lang="en-IN" sz="1600">
              <a:solidFill>
                <a:schemeClr val="bg1"/>
              </a:solidFill>
            </a:endParaRPr>
          </a:p>
        </p:txBody>
      </p:sp>
      <p:sp>
        <p:nvSpPr>
          <p:cNvPr id="36" name="Text 10">
            <a:extLst>
              <a:ext uri="{FF2B5EF4-FFF2-40B4-BE49-F238E27FC236}">
                <a16:creationId xmlns:a16="http://schemas.microsoft.com/office/drawing/2014/main" id="{238BC7BA-38E2-BA94-37ED-F3BB0E65C6A3}"/>
              </a:ext>
            </a:extLst>
          </p:cNvPr>
          <p:cNvSpPr/>
          <p:nvPr/>
        </p:nvSpPr>
        <p:spPr>
          <a:xfrm>
            <a:off x="9271294" y="3337845"/>
            <a:ext cx="187881" cy="298490"/>
          </a:xfrm>
          <a:prstGeom prst="rect">
            <a:avLst/>
          </a:prstGeom>
          <a:noFill/>
          <a:ln/>
        </p:spPr>
        <p:txBody>
          <a:bodyPr wrap="none" lIns="0" tIns="0" rIns="0" bIns="0" rtlCol="0" anchor="t"/>
          <a:lstStyle/>
          <a:p>
            <a:pPr marL="0" indent="0" algn="ctr">
              <a:lnSpc>
                <a:spcPts val="2350"/>
              </a:lnSpc>
              <a:buNone/>
            </a:pPr>
            <a:r>
              <a:rPr lang="en-US" sz="2000" b="1" dirty="0">
                <a:solidFill>
                  <a:schemeClr val="bg1"/>
                </a:solidFill>
                <a:latin typeface="Inter Bold" pitchFamily="34" charset="0"/>
                <a:ea typeface="Inter Bold" pitchFamily="34" charset="-122"/>
                <a:cs typeface="Inter Bold" pitchFamily="34" charset="-120"/>
              </a:rPr>
              <a:t>2</a:t>
            </a:r>
            <a:endParaRPr lang="en-US" sz="2000" dirty="0">
              <a:solidFill>
                <a:schemeClr val="bg1"/>
              </a:solidFill>
            </a:endParaRPr>
          </a:p>
        </p:txBody>
      </p:sp>
      <p:sp>
        <p:nvSpPr>
          <p:cNvPr id="37" name="Text 11">
            <a:extLst>
              <a:ext uri="{FF2B5EF4-FFF2-40B4-BE49-F238E27FC236}">
                <a16:creationId xmlns:a16="http://schemas.microsoft.com/office/drawing/2014/main" id="{522836C8-BAAE-8213-99CA-90CE8D7AF724}"/>
              </a:ext>
            </a:extLst>
          </p:cNvPr>
          <p:cNvSpPr/>
          <p:nvPr/>
        </p:nvSpPr>
        <p:spPr>
          <a:xfrm>
            <a:off x="9677868" y="3194181"/>
            <a:ext cx="2487216" cy="559505"/>
          </a:xfrm>
          <a:prstGeom prst="rect">
            <a:avLst/>
          </a:prstGeom>
          <a:noFill/>
          <a:ln/>
        </p:spPr>
        <p:txBody>
          <a:bodyPr wrap="none" lIns="0" tIns="0" rIns="0" bIns="0" rtlCol="0" anchor="t"/>
          <a:lstStyle/>
          <a:p>
            <a:pPr marL="0" indent="0" algn="ctr">
              <a:lnSpc>
                <a:spcPts val="2400"/>
              </a:lnSpc>
              <a:buNone/>
            </a:pPr>
            <a:r>
              <a:rPr lang="en-US" b="1" dirty="0">
                <a:solidFill>
                  <a:schemeClr val="bg1"/>
                </a:solidFill>
                <a:latin typeface="Inter Bold" pitchFamily="34" charset="0"/>
                <a:ea typeface="Inter Bold" pitchFamily="34" charset="-122"/>
                <a:cs typeface="Inter Bold" pitchFamily="34" charset="-120"/>
              </a:rPr>
              <a:t>2026 </a:t>
            </a:r>
            <a:br>
              <a:rPr lang="en-US" b="1" dirty="0">
                <a:solidFill>
                  <a:schemeClr val="bg1"/>
                </a:solidFill>
                <a:latin typeface="Inter Bold" pitchFamily="34" charset="0"/>
                <a:ea typeface="Inter Bold" pitchFamily="34" charset="-122"/>
                <a:cs typeface="Inter Bold" pitchFamily="34" charset="-120"/>
              </a:rPr>
            </a:br>
            <a:r>
              <a:rPr lang="en-US" b="1" dirty="0">
                <a:solidFill>
                  <a:schemeClr val="bg1"/>
                </a:solidFill>
                <a:latin typeface="Inter Bold" pitchFamily="34" charset="0"/>
                <a:ea typeface="Inter Bold" pitchFamily="34" charset="-122"/>
                <a:cs typeface="Inter Bold" pitchFamily="34" charset="-120"/>
              </a:rPr>
              <a:t>Rapid Growth</a:t>
            </a:r>
            <a:endParaRPr lang="en-US" dirty="0">
              <a:solidFill>
                <a:schemeClr val="bg1"/>
              </a:solidFill>
            </a:endParaRPr>
          </a:p>
        </p:txBody>
      </p:sp>
      <p:sp>
        <p:nvSpPr>
          <p:cNvPr id="38" name="Text 12">
            <a:extLst>
              <a:ext uri="{FF2B5EF4-FFF2-40B4-BE49-F238E27FC236}">
                <a16:creationId xmlns:a16="http://schemas.microsoft.com/office/drawing/2014/main" id="{050C9493-D47E-4509-ACD3-8B118E9D2BCA}"/>
              </a:ext>
            </a:extLst>
          </p:cNvPr>
          <p:cNvSpPr/>
          <p:nvPr/>
        </p:nvSpPr>
        <p:spPr>
          <a:xfrm>
            <a:off x="9524834" y="3801334"/>
            <a:ext cx="2698371" cy="63650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Price: 2,316 AED/sq ft</a:t>
            </a:r>
            <a:endParaRPr lang="en-US" sz="1400" dirty="0">
              <a:solidFill>
                <a:schemeClr val="bg1"/>
              </a:solidFill>
              <a:latin typeface="Product Sans" panose="020B0604020202020204"/>
            </a:endParaRPr>
          </a:p>
        </p:txBody>
      </p:sp>
      <p:sp>
        <p:nvSpPr>
          <p:cNvPr id="42" name="Text 13">
            <a:extLst>
              <a:ext uri="{FF2B5EF4-FFF2-40B4-BE49-F238E27FC236}">
                <a16:creationId xmlns:a16="http://schemas.microsoft.com/office/drawing/2014/main" id="{ADE168A7-F60F-4A87-8A7F-0AD3AA9D752B}"/>
              </a:ext>
            </a:extLst>
          </p:cNvPr>
          <p:cNvSpPr/>
          <p:nvPr/>
        </p:nvSpPr>
        <p:spPr>
          <a:xfrm>
            <a:off x="10371043" y="4011461"/>
            <a:ext cx="1070348" cy="392906"/>
          </a:xfrm>
          <a:prstGeom prst="rect">
            <a:avLst/>
          </a:prstGeom>
          <a:noFill/>
          <a:ln/>
        </p:spPr>
        <p:txBody>
          <a:bodyPr wrap="none" lIns="0" tIns="0" rIns="0" bIns="0" rtlCol="0" anchor="t"/>
          <a:lstStyle/>
          <a:p>
            <a:pPr marL="0" indent="0" algn="ctr">
              <a:lnSpc>
                <a:spcPts val="2500"/>
              </a:lnSpc>
              <a:buNone/>
            </a:pPr>
            <a:r>
              <a:rPr lang="en-US" sz="1400" b="1" dirty="0">
                <a:solidFill>
                  <a:srgbClr val="D5B997"/>
                </a:solidFill>
                <a:latin typeface="Product Sans" panose="020B0604020202020204"/>
                <a:ea typeface="Inter" pitchFamily="34" charset="-122"/>
                <a:cs typeface="Inter" pitchFamily="34" charset="-120"/>
              </a:rPr>
              <a:t>ROI: 106%</a:t>
            </a:r>
            <a:endParaRPr lang="en-US" sz="1400" b="1" dirty="0">
              <a:solidFill>
                <a:srgbClr val="D5B997"/>
              </a:solidFill>
              <a:latin typeface="Product Sans" panose="020B0604020202020204"/>
            </a:endParaRPr>
          </a:p>
        </p:txBody>
      </p:sp>
      <p:sp>
        <p:nvSpPr>
          <p:cNvPr id="45" name="Shape 14">
            <a:extLst>
              <a:ext uri="{FF2B5EF4-FFF2-40B4-BE49-F238E27FC236}">
                <a16:creationId xmlns:a16="http://schemas.microsoft.com/office/drawing/2014/main" id="{BE479534-DC81-4D44-0A2F-014C97F3C096}"/>
              </a:ext>
            </a:extLst>
          </p:cNvPr>
          <p:cNvSpPr/>
          <p:nvPr/>
        </p:nvSpPr>
        <p:spPr>
          <a:xfrm>
            <a:off x="8453112" y="4582049"/>
            <a:ext cx="696397" cy="22860"/>
          </a:xfrm>
          <a:prstGeom prst="roundRect">
            <a:avLst>
              <a:gd name="adj" fmla="val 365586"/>
            </a:avLst>
          </a:prstGeom>
          <a:solidFill>
            <a:srgbClr val="B1BEAF"/>
          </a:solidFill>
          <a:ln/>
        </p:spPr>
        <p:txBody>
          <a:bodyPr/>
          <a:lstStyle/>
          <a:p>
            <a:endParaRPr lang="en-IN" sz="1600">
              <a:solidFill>
                <a:schemeClr val="bg1"/>
              </a:solidFill>
            </a:endParaRPr>
          </a:p>
        </p:txBody>
      </p:sp>
      <p:sp>
        <p:nvSpPr>
          <p:cNvPr id="46" name="Shape 15">
            <a:extLst>
              <a:ext uri="{FF2B5EF4-FFF2-40B4-BE49-F238E27FC236}">
                <a16:creationId xmlns:a16="http://schemas.microsoft.com/office/drawing/2014/main" id="{C98085D0-6D85-7312-8DD9-2CEE83457D7E}"/>
              </a:ext>
            </a:extLst>
          </p:cNvPr>
          <p:cNvSpPr/>
          <p:nvPr/>
        </p:nvSpPr>
        <p:spPr>
          <a:xfrm>
            <a:off x="9126649" y="4369641"/>
            <a:ext cx="447675" cy="447675"/>
          </a:xfrm>
          <a:prstGeom prst="roundRect">
            <a:avLst>
              <a:gd name="adj" fmla="val 18668"/>
            </a:avLst>
          </a:prstGeom>
          <a:solidFill>
            <a:srgbClr val="B1BEAF"/>
          </a:solidFill>
          <a:ln w="7620">
            <a:solidFill>
              <a:srgbClr val="6F5A42"/>
            </a:solidFill>
            <a:prstDash val="solid"/>
          </a:ln>
        </p:spPr>
        <p:txBody>
          <a:bodyPr/>
          <a:lstStyle/>
          <a:p>
            <a:endParaRPr lang="en-IN" sz="1600">
              <a:solidFill>
                <a:schemeClr val="bg1"/>
              </a:solidFill>
            </a:endParaRPr>
          </a:p>
        </p:txBody>
      </p:sp>
      <p:sp>
        <p:nvSpPr>
          <p:cNvPr id="47" name="Text 16">
            <a:extLst>
              <a:ext uri="{FF2B5EF4-FFF2-40B4-BE49-F238E27FC236}">
                <a16:creationId xmlns:a16="http://schemas.microsoft.com/office/drawing/2014/main" id="{23533953-D7CD-9FB0-CE50-65D1A533EBD7}"/>
              </a:ext>
            </a:extLst>
          </p:cNvPr>
          <p:cNvSpPr/>
          <p:nvPr/>
        </p:nvSpPr>
        <p:spPr>
          <a:xfrm>
            <a:off x="9268912" y="4444174"/>
            <a:ext cx="192643" cy="298490"/>
          </a:xfrm>
          <a:prstGeom prst="rect">
            <a:avLst/>
          </a:prstGeom>
          <a:noFill/>
          <a:ln/>
        </p:spPr>
        <p:txBody>
          <a:bodyPr wrap="none" lIns="0" tIns="0" rIns="0" bIns="0" rtlCol="0" anchor="t"/>
          <a:lstStyle/>
          <a:p>
            <a:pPr marL="0" indent="0" algn="ctr">
              <a:lnSpc>
                <a:spcPts val="2350"/>
              </a:lnSpc>
              <a:buNone/>
            </a:pPr>
            <a:r>
              <a:rPr lang="en-US" sz="2000" b="1" dirty="0">
                <a:solidFill>
                  <a:schemeClr val="bg1"/>
                </a:solidFill>
                <a:latin typeface="Inter Bold" pitchFamily="34" charset="0"/>
                <a:ea typeface="Inter Bold" pitchFamily="34" charset="-122"/>
                <a:cs typeface="Inter Bold" pitchFamily="34" charset="-120"/>
              </a:rPr>
              <a:t>3</a:t>
            </a:r>
            <a:endParaRPr lang="en-US" sz="2000" dirty="0">
              <a:solidFill>
                <a:schemeClr val="bg1"/>
              </a:solidFill>
            </a:endParaRPr>
          </a:p>
        </p:txBody>
      </p:sp>
      <p:sp>
        <p:nvSpPr>
          <p:cNvPr id="48" name="Text 17">
            <a:extLst>
              <a:ext uri="{FF2B5EF4-FFF2-40B4-BE49-F238E27FC236}">
                <a16:creationId xmlns:a16="http://schemas.microsoft.com/office/drawing/2014/main" id="{66D645BC-0AEE-E61D-F45C-9B34D2160EF1}"/>
              </a:ext>
            </a:extLst>
          </p:cNvPr>
          <p:cNvSpPr/>
          <p:nvPr/>
        </p:nvSpPr>
        <p:spPr>
          <a:xfrm>
            <a:off x="6594882" y="4064536"/>
            <a:ext cx="2409641" cy="636507"/>
          </a:xfrm>
          <a:prstGeom prst="rect">
            <a:avLst/>
          </a:prstGeom>
          <a:noFill/>
          <a:ln/>
        </p:spPr>
        <p:txBody>
          <a:bodyPr wrap="none" lIns="0" tIns="0" rIns="0" bIns="0" rtlCol="0" anchor="t"/>
          <a:lstStyle/>
          <a:p>
            <a:pPr marL="0" indent="0" algn="ctr">
              <a:buNone/>
            </a:pPr>
            <a:r>
              <a:rPr lang="en-US" b="1" dirty="0">
                <a:solidFill>
                  <a:schemeClr val="bg1"/>
                </a:solidFill>
                <a:latin typeface="Inter Bold" pitchFamily="34" charset="0"/>
                <a:ea typeface="Inter Bold" pitchFamily="34" charset="-122"/>
                <a:cs typeface="Inter Bold" pitchFamily="34" charset="-120"/>
              </a:rPr>
              <a:t>2027</a:t>
            </a:r>
            <a:br>
              <a:rPr lang="en-US" b="1" dirty="0">
                <a:solidFill>
                  <a:schemeClr val="bg1"/>
                </a:solidFill>
                <a:latin typeface="Inter Bold" pitchFamily="34" charset="0"/>
                <a:ea typeface="Inter Bold" pitchFamily="34" charset="-122"/>
                <a:cs typeface="Inter Bold" pitchFamily="34" charset="-120"/>
              </a:rPr>
            </a:br>
            <a:r>
              <a:rPr lang="en-US" b="1" dirty="0">
                <a:solidFill>
                  <a:schemeClr val="bg1"/>
                </a:solidFill>
                <a:latin typeface="Inter Bold" pitchFamily="34" charset="0"/>
                <a:ea typeface="Inter Bold" pitchFamily="34" charset="-122"/>
                <a:cs typeface="Inter Bold" pitchFamily="34" charset="-120"/>
              </a:rPr>
              <a:t>Substantial </a:t>
            </a:r>
            <a:br>
              <a:rPr lang="en-US" b="1" dirty="0">
                <a:solidFill>
                  <a:schemeClr val="bg1"/>
                </a:solidFill>
                <a:latin typeface="Inter Bold" pitchFamily="34" charset="0"/>
                <a:ea typeface="Inter Bold" pitchFamily="34" charset="-122"/>
                <a:cs typeface="Inter Bold" pitchFamily="34" charset="-120"/>
              </a:rPr>
            </a:br>
            <a:r>
              <a:rPr lang="en-US" b="1" dirty="0">
                <a:solidFill>
                  <a:schemeClr val="bg1"/>
                </a:solidFill>
                <a:latin typeface="Inter Bold" pitchFamily="34" charset="0"/>
                <a:ea typeface="Inter Bold" pitchFamily="34" charset="-122"/>
                <a:cs typeface="Inter Bold" pitchFamily="34" charset="-120"/>
              </a:rPr>
              <a:t>Appreciation</a:t>
            </a:r>
            <a:endParaRPr lang="en-US" dirty="0">
              <a:solidFill>
                <a:schemeClr val="bg1"/>
              </a:solidFill>
            </a:endParaRPr>
          </a:p>
        </p:txBody>
      </p:sp>
      <p:sp>
        <p:nvSpPr>
          <p:cNvPr id="49" name="Text 18">
            <a:extLst>
              <a:ext uri="{FF2B5EF4-FFF2-40B4-BE49-F238E27FC236}">
                <a16:creationId xmlns:a16="http://schemas.microsoft.com/office/drawing/2014/main" id="{8D772C01-14C2-99A7-E07E-2E85F3CA22B5}"/>
              </a:ext>
            </a:extLst>
          </p:cNvPr>
          <p:cNvSpPr/>
          <p:nvPr/>
        </p:nvSpPr>
        <p:spPr>
          <a:xfrm>
            <a:off x="6908511" y="4892910"/>
            <a:ext cx="1808673" cy="63650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Price: 3,451 AED/sq ft</a:t>
            </a:r>
            <a:endParaRPr lang="en-US" sz="1400" dirty="0">
              <a:solidFill>
                <a:schemeClr val="bg1"/>
              </a:solidFill>
              <a:latin typeface="Product Sans" panose="020B0604020202020204"/>
            </a:endParaRPr>
          </a:p>
        </p:txBody>
      </p:sp>
      <p:sp>
        <p:nvSpPr>
          <p:cNvPr id="50" name="Text 19">
            <a:extLst>
              <a:ext uri="{FF2B5EF4-FFF2-40B4-BE49-F238E27FC236}">
                <a16:creationId xmlns:a16="http://schemas.microsoft.com/office/drawing/2014/main" id="{73CCF50B-AB6C-1CA9-363E-30170428372A}"/>
              </a:ext>
            </a:extLst>
          </p:cNvPr>
          <p:cNvSpPr/>
          <p:nvPr/>
        </p:nvSpPr>
        <p:spPr>
          <a:xfrm>
            <a:off x="7119784" y="5073544"/>
            <a:ext cx="1106906" cy="337185"/>
          </a:xfrm>
          <a:prstGeom prst="rect">
            <a:avLst/>
          </a:prstGeom>
          <a:noFill/>
          <a:ln/>
        </p:spPr>
        <p:txBody>
          <a:bodyPr wrap="none" lIns="0" tIns="0" rIns="0" bIns="0" rtlCol="0" anchor="t"/>
          <a:lstStyle/>
          <a:p>
            <a:pPr marL="0" indent="0" algn="r">
              <a:lnSpc>
                <a:spcPts val="2500"/>
              </a:lnSpc>
              <a:buNone/>
            </a:pPr>
            <a:r>
              <a:rPr lang="en-US" sz="1400" b="1" dirty="0">
                <a:solidFill>
                  <a:srgbClr val="D5B997"/>
                </a:solidFill>
                <a:latin typeface="Product Sans" panose="020B0604020202020204"/>
                <a:ea typeface="Inter" pitchFamily="34" charset="-122"/>
                <a:cs typeface="Inter" pitchFamily="34" charset="-120"/>
              </a:rPr>
              <a:t>ROI: 207%</a:t>
            </a:r>
            <a:endParaRPr lang="en-US" sz="1400" b="1" dirty="0">
              <a:solidFill>
                <a:srgbClr val="D5B997"/>
              </a:solidFill>
              <a:latin typeface="Product Sans" panose="020B0604020202020204"/>
            </a:endParaRPr>
          </a:p>
        </p:txBody>
      </p:sp>
      <p:sp>
        <p:nvSpPr>
          <p:cNvPr id="51" name="Shape 20">
            <a:extLst>
              <a:ext uri="{FF2B5EF4-FFF2-40B4-BE49-F238E27FC236}">
                <a16:creationId xmlns:a16="http://schemas.microsoft.com/office/drawing/2014/main" id="{78F97ADB-43BA-A95C-6473-4A4D1533AAA7}"/>
              </a:ext>
            </a:extLst>
          </p:cNvPr>
          <p:cNvSpPr/>
          <p:nvPr/>
        </p:nvSpPr>
        <p:spPr>
          <a:xfrm>
            <a:off x="9551464" y="5632656"/>
            <a:ext cx="696397" cy="22860"/>
          </a:xfrm>
          <a:prstGeom prst="roundRect">
            <a:avLst>
              <a:gd name="adj" fmla="val 365586"/>
            </a:avLst>
          </a:prstGeom>
          <a:solidFill>
            <a:srgbClr val="B1BEAF"/>
          </a:solidFill>
          <a:ln/>
        </p:spPr>
        <p:txBody>
          <a:bodyPr/>
          <a:lstStyle/>
          <a:p>
            <a:endParaRPr lang="en-IN" sz="1600">
              <a:solidFill>
                <a:schemeClr val="bg1"/>
              </a:solidFill>
            </a:endParaRPr>
          </a:p>
        </p:txBody>
      </p:sp>
      <p:sp>
        <p:nvSpPr>
          <p:cNvPr id="52" name="Shape 21">
            <a:extLst>
              <a:ext uri="{FF2B5EF4-FFF2-40B4-BE49-F238E27FC236}">
                <a16:creationId xmlns:a16="http://schemas.microsoft.com/office/drawing/2014/main" id="{BFD02B71-B513-50D3-4C08-23694C852DC7}"/>
              </a:ext>
            </a:extLst>
          </p:cNvPr>
          <p:cNvSpPr/>
          <p:nvPr/>
        </p:nvSpPr>
        <p:spPr>
          <a:xfrm>
            <a:off x="9126649" y="5420249"/>
            <a:ext cx="447675" cy="447675"/>
          </a:xfrm>
          <a:prstGeom prst="roundRect">
            <a:avLst>
              <a:gd name="adj" fmla="val 18668"/>
            </a:avLst>
          </a:prstGeom>
          <a:solidFill>
            <a:srgbClr val="B1BEAF"/>
          </a:solidFill>
          <a:ln w="7620">
            <a:solidFill>
              <a:srgbClr val="6F5A42"/>
            </a:solidFill>
            <a:prstDash val="solid"/>
          </a:ln>
        </p:spPr>
        <p:txBody>
          <a:bodyPr/>
          <a:lstStyle/>
          <a:p>
            <a:endParaRPr lang="en-IN" sz="1600">
              <a:solidFill>
                <a:schemeClr val="bg1"/>
              </a:solidFill>
            </a:endParaRPr>
          </a:p>
        </p:txBody>
      </p:sp>
      <p:sp>
        <p:nvSpPr>
          <p:cNvPr id="53" name="Text 22">
            <a:extLst>
              <a:ext uri="{FF2B5EF4-FFF2-40B4-BE49-F238E27FC236}">
                <a16:creationId xmlns:a16="http://schemas.microsoft.com/office/drawing/2014/main" id="{EE8F1BAB-E59C-A294-1559-C3AA9BA1F464}"/>
              </a:ext>
            </a:extLst>
          </p:cNvPr>
          <p:cNvSpPr/>
          <p:nvPr/>
        </p:nvSpPr>
        <p:spPr>
          <a:xfrm>
            <a:off x="9264269" y="5494782"/>
            <a:ext cx="201811" cy="298490"/>
          </a:xfrm>
          <a:prstGeom prst="rect">
            <a:avLst/>
          </a:prstGeom>
          <a:noFill/>
          <a:ln/>
        </p:spPr>
        <p:txBody>
          <a:bodyPr wrap="none" lIns="0" tIns="0" rIns="0" bIns="0" rtlCol="0" anchor="t"/>
          <a:lstStyle/>
          <a:p>
            <a:pPr marL="0" indent="0" algn="ctr">
              <a:lnSpc>
                <a:spcPts val="2350"/>
              </a:lnSpc>
              <a:buNone/>
            </a:pPr>
            <a:r>
              <a:rPr lang="en-US" sz="2000" b="1" dirty="0">
                <a:solidFill>
                  <a:schemeClr val="bg1"/>
                </a:solidFill>
                <a:latin typeface="Inter Bold" pitchFamily="34" charset="0"/>
                <a:ea typeface="Inter Bold" pitchFamily="34" charset="-122"/>
                <a:cs typeface="Inter Bold" pitchFamily="34" charset="-120"/>
              </a:rPr>
              <a:t>4</a:t>
            </a:r>
            <a:endParaRPr lang="en-US" sz="2000" dirty="0">
              <a:solidFill>
                <a:schemeClr val="bg1"/>
              </a:solidFill>
            </a:endParaRPr>
          </a:p>
        </p:txBody>
      </p:sp>
      <p:sp>
        <p:nvSpPr>
          <p:cNvPr id="54" name="Text 23">
            <a:extLst>
              <a:ext uri="{FF2B5EF4-FFF2-40B4-BE49-F238E27FC236}">
                <a16:creationId xmlns:a16="http://schemas.microsoft.com/office/drawing/2014/main" id="{3F369C6C-7276-7809-51AA-85325537B768}"/>
              </a:ext>
            </a:extLst>
          </p:cNvPr>
          <p:cNvSpPr/>
          <p:nvPr/>
        </p:nvSpPr>
        <p:spPr>
          <a:xfrm>
            <a:off x="9840107" y="5439602"/>
            <a:ext cx="2432606" cy="636508"/>
          </a:xfrm>
          <a:prstGeom prst="rect">
            <a:avLst/>
          </a:prstGeom>
          <a:noFill/>
          <a:ln/>
        </p:spPr>
        <p:txBody>
          <a:bodyPr wrap="none" lIns="0" tIns="0" rIns="0" bIns="0" rtlCol="0" anchor="t"/>
          <a:lstStyle/>
          <a:p>
            <a:pPr marL="0" indent="0" algn="ctr">
              <a:buNone/>
            </a:pPr>
            <a:r>
              <a:rPr lang="en-US" b="1" dirty="0">
                <a:solidFill>
                  <a:schemeClr val="bg1"/>
                </a:solidFill>
                <a:latin typeface="Inter Bold" pitchFamily="34" charset="0"/>
                <a:ea typeface="Inter Bold" pitchFamily="34" charset="-122"/>
                <a:cs typeface="Inter Bold" pitchFamily="34" charset="-120"/>
              </a:rPr>
              <a:t>2028 </a:t>
            </a:r>
            <a:br>
              <a:rPr lang="en-US" b="1" dirty="0">
                <a:solidFill>
                  <a:schemeClr val="bg1"/>
                </a:solidFill>
                <a:latin typeface="Inter Bold" pitchFamily="34" charset="0"/>
                <a:ea typeface="Inter Bold" pitchFamily="34" charset="-122"/>
                <a:cs typeface="Inter Bold" pitchFamily="34" charset="-120"/>
              </a:rPr>
            </a:br>
            <a:r>
              <a:rPr lang="en-US" b="1" dirty="0">
                <a:solidFill>
                  <a:schemeClr val="bg1"/>
                </a:solidFill>
                <a:latin typeface="Inter Bold" pitchFamily="34" charset="0"/>
                <a:ea typeface="Inter Bold" pitchFamily="34" charset="-122"/>
                <a:cs typeface="Inter Bold" pitchFamily="34" charset="-120"/>
              </a:rPr>
              <a:t>Peak  Performance</a:t>
            </a:r>
            <a:endParaRPr lang="en-US" dirty="0">
              <a:solidFill>
                <a:schemeClr val="bg1"/>
              </a:solidFill>
            </a:endParaRPr>
          </a:p>
        </p:txBody>
      </p:sp>
      <p:sp>
        <p:nvSpPr>
          <p:cNvPr id="55" name="Text 24">
            <a:extLst>
              <a:ext uri="{FF2B5EF4-FFF2-40B4-BE49-F238E27FC236}">
                <a16:creationId xmlns:a16="http://schemas.microsoft.com/office/drawing/2014/main" id="{82A5B1CF-CABE-9B11-C6ED-2C8AA5DEB72F}"/>
              </a:ext>
            </a:extLst>
          </p:cNvPr>
          <p:cNvSpPr/>
          <p:nvPr/>
        </p:nvSpPr>
        <p:spPr>
          <a:xfrm>
            <a:off x="9872633" y="6002511"/>
            <a:ext cx="2283496" cy="636508"/>
          </a:xfrm>
          <a:prstGeom prst="rect">
            <a:avLst/>
          </a:prstGeom>
          <a:noFill/>
          <a:ln/>
        </p:spPr>
        <p:txBody>
          <a:bodyPr wrap="square" lIns="0" tIns="0" rIns="0" bIns="0" rtlCol="0" anchor="t"/>
          <a:lstStyle/>
          <a:p>
            <a:pPr marL="0" indent="0" algn="ctr">
              <a:buNone/>
            </a:pPr>
            <a:r>
              <a:rPr lang="en-US" sz="1400" dirty="0">
                <a:solidFill>
                  <a:schemeClr val="bg1"/>
                </a:solidFill>
                <a:latin typeface="Product Sans" panose="020B0604020202020204"/>
                <a:ea typeface="Inter" pitchFamily="34" charset="-122"/>
                <a:cs typeface="Inter" pitchFamily="34" charset="-120"/>
              </a:rPr>
              <a:t>Price: 5,212 AED/sq ft</a:t>
            </a:r>
            <a:endParaRPr lang="en-US" sz="1400" dirty="0">
              <a:solidFill>
                <a:schemeClr val="bg1"/>
              </a:solidFill>
              <a:latin typeface="Product Sans" panose="020B0604020202020204"/>
            </a:endParaRPr>
          </a:p>
        </p:txBody>
      </p:sp>
      <p:sp>
        <p:nvSpPr>
          <p:cNvPr id="56" name="Text 25">
            <a:extLst>
              <a:ext uri="{FF2B5EF4-FFF2-40B4-BE49-F238E27FC236}">
                <a16:creationId xmlns:a16="http://schemas.microsoft.com/office/drawing/2014/main" id="{EF75BE37-869B-D530-5D72-D59F8C1F3C84}"/>
              </a:ext>
            </a:extLst>
          </p:cNvPr>
          <p:cNvSpPr/>
          <p:nvPr/>
        </p:nvSpPr>
        <p:spPr>
          <a:xfrm>
            <a:off x="10562773" y="6153637"/>
            <a:ext cx="894501" cy="325625"/>
          </a:xfrm>
          <a:prstGeom prst="rect">
            <a:avLst/>
          </a:prstGeom>
          <a:noFill/>
          <a:ln/>
        </p:spPr>
        <p:txBody>
          <a:bodyPr wrap="none" lIns="0" tIns="0" rIns="0" bIns="0" rtlCol="0" anchor="t"/>
          <a:lstStyle/>
          <a:p>
            <a:pPr marL="0" indent="0" algn="ctr">
              <a:lnSpc>
                <a:spcPts val="2500"/>
              </a:lnSpc>
              <a:buNone/>
            </a:pPr>
            <a:r>
              <a:rPr lang="en-US" sz="1400" b="1" dirty="0">
                <a:solidFill>
                  <a:srgbClr val="D5B997"/>
                </a:solidFill>
                <a:latin typeface="Product Sans" panose="020B0604020202020204"/>
                <a:ea typeface="Inter" pitchFamily="34" charset="-122"/>
                <a:cs typeface="Inter" pitchFamily="34" charset="-120"/>
              </a:rPr>
              <a:t>ROI: 363%</a:t>
            </a:r>
            <a:endParaRPr lang="en-US" sz="1400" b="1" dirty="0">
              <a:solidFill>
                <a:srgbClr val="D5B997"/>
              </a:solidFill>
              <a:latin typeface="Product Sans" panose="020B0604020202020204"/>
            </a:endParaRPr>
          </a:p>
        </p:txBody>
      </p:sp>
      <p:sp>
        <p:nvSpPr>
          <p:cNvPr id="60" name="Shape 8">
            <a:extLst>
              <a:ext uri="{FF2B5EF4-FFF2-40B4-BE49-F238E27FC236}">
                <a16:creationId xmlns:a16="http://schemas.microsoft.com/office/drawing/2014/main" id="{325F73AB-6B47-28C4-9042-33070299CFAF}"/>
              </a:ext>
            </a:extLst>
          </p:cNvPr>
          <p:cNvSpPr/>
          <p:nvPr/>
        </p:nvSpPr>
        <p:spPr>
          <a:xfrm>
            <a:off x="8464999" y="2462997"/>
            <a:ext cx="696397" cy="22860"/>
          </a:xfrm>
          <a:prstGeom prst="roundRect">
            <a:avLst>
              <a:gd name="adj" fmla="val 365586"/>
            </a:avLst>
          </a:prstGeom>
          <a:solidFill>
            <a:srgbClr val="B1BEAF"/>
          </a:solidFill>
          <a:ln/>
        </p:spPr>
        <p:txBody>
          <a:bodyPr/>
          <a:lstStyle/>
          <a:p>
            <a:endParaRPr lang="en-IN" sz="1600">
              <a:solidFill>
                <a:schemeClr val="bg1"/>
              </a:solidFill>
            </a:endParaRPr>
          </a:p>
        </p:txBody>
      </p:sp>
      <p:graphicFrame>
        <p:nvGraphicFramePr>
          <p:cNvPr id="15" name="Chart 14">
            <a:extLst>
              <a:ext uri="{FF2B5EF4-FFF2-40B4-BE49-F238E27FC236}">
                <a16:creationId xmlns:a16="http://schemas.microsoft.com/office/drawing/2014/main" id="{9EC88952-9AD4-774E-6A24-086DBAB00081}"/>
              </a:ext>
            </a:extLst>
          </p:cNvPr>
          <p:cNvGraphicFramePr>
            <a:graphicFrameLocks/>
          </p:cNvGraphicFramePr>
          <p:nvPr>
            <p:extLst>
              <p:ext uri="{D42A27DB-BD31-4B8C-83A1-F6EECF244321}">
                <p14:modId xmlns:p14="http://schemas.microsoft.com/office/powerpoint/2010/main" val="89520029"/>
              </p:ext>
            </p:extLst>
          </p:nvPr>
        </p:nvGraphicFramePr>
        <p:xfrm>
          <a:off x="948817" y="2322867"/>
          <a:ext cx="5936400" cy="4186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34955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BCE926AA-8844-DAD0-BB4D-CA83982AD1F7}"/>
              </a:ext>
            </a:extLst>
          </p:cNvPr>
          <p:cNvSpPr/>
          <p:nvPr/>
        </p:nvSpPr>
        <p:spPr>
          <a:xfrm>
            <a:off x="505702" y="1540177"/>
            <a:ext cx="3780393" cy="472519"/>
          </a:xfrm>
          <a:prstGeom prst="rect">
            <a:avLst/>
          </a:prstGeom>
          <a:noFill/>
          <a:ln/>
        </p:spPr>
        <p:txBody>
          <a:bodyPr wrap="none" lIns="0" tIns="0" rIns="0" bIns="0" rtlCol="0" anchor="t"/>
          <a:lstStyle/>
          <a:p>
            <a:pPr>
              <a:lnSpc>
                <a:spcPts val="3700"/>
              </a:lnSpc>
            </a:pPr>
            <a:r>
              <a:rPr lang="en-US" sz="4000" spc="-21" dirty="0">
                <a:solidFill>
                  <a:srgbClr val="D5B997"/>
                </a:solidFill>
                <a:latin typeface="Product Sans" panose="020B0604020202020204" charset="0"/>
              </a:rPr>
              <a:t>Who is EMAAR?</a:t>
            </a:r>
          </a:p>
        </p:txBody>
      </p:sp>
      <p:sp>
        <p:nvSpPr>
          <p:cNvPr id="14" name="Text 1">
            <a:extLst>
              <a:ext uri="{FF2B5EF4-FFF2-40B4-BE49-F238E27FC236}">
                <a16:creationId xmlns:a16="http://schemas.microsoft.com/office/drawing/2014/main" id="{C952999B-1A6A-5BC8-88A6-1994F690C6CA}"/>
              </a:ext>
            </a:extLst>
          </p:cNvPr>
          <p:cNvSpPr/>
          <p:nvPr/>
        </p:nvSpPr>
        <p:spPr>
          <a:xfrm>
            <a:off x="2086528" y="2357956"/>
            <a:ext cx="2135664" cy="236220"/>
          </a:xfrm>
          <a:prstGeom prst="rect">
            <a:avLst/>
          </a:prstGeom>
          <a:noFill/>
          <a:ln/>
        </p:spPr>
        <p:txBody>
          <a:bodyPr wrap="none" lIns="0" tIns="0" rIns="0" bIns="0" rtlCol="0" anchor="t"/>
          <a:lstStyle/>
          <a:p>
            <a:pPr>
              <a:lnSpc>
                <a:spcPts val="1833"/>
              </a:lnSpc>
            </a:pPr>
            <a:r>
              <a:rPr lang="en-US" b="1" dirty="0">
                <a:solidFill>
                  <a:schemeClr val="bg1"/>
                </a:solidFill>
                <a:latin typeface="Product Sans" panose="020B0604020202020204" charset="0"/>
                <a:ea typeface="Fraunces Extra Bold" pitchFamily="34" charset="-122"/>
                <a:cs typeface="Fraunces Extra Bold" pitchFamily="34" charset="-120"/>
              </a:rPr>
              <a:t>Company Background</a:t>
            </a:r>
            <a:endParaRPr lang="en-US" dirty="0">
              <a:solidFill>
                <a:schemeClr val="bg1"/>
              </a:solidFill>
              <a:latin typeface="Product Sans" panose="020B0604020202020204" charset="0"/>
            </a:endParaRPr>
          </a:p>
        </p:txBody>
      </p:sp>
      <p:sp>
        <p:nvSpPr>
          <p:cNvPr id="15" name="Text 2">
            <a:extLst>
              <a:ext uri="{FF2B5EF4-FFF2-40B4-BE49-F238E27FC236}">
                <a16:creationId xmlns:a16="http://schemas.microsoft.com/office/drawing/2014/main" id="{1731E389-236A-2857-FA7C-6B2D4A0DF94B}"/>
              </a:ext>
            </a:extLst>
          </p:cNvPr>
          <p:cNvSpPr/>
          <p:nvPr/>
        </p:nvSpPr>
        <p:spPr>
          <a:xfrm>
            <a:off x="1358107" y="2745385"/>
            <a:ext cx="4163139" cy="967740"/>
          </a:xfrm>
          <a:prstGeom prst="rect">
            <a:avLst/>
          </a:prstGeom>
          <a:noFill/>
          <a:ln/>
        </p:spPr>
        <p:txBody>
          <a:bodyPr wrap="square" lIns="0" tIns="0" rIns="0" bIns="0" rtlCol="0" anchor="t"/>
          <a:lstStyle/>
          <a:p>
            <a:pPr algn="ctr">
              <a:lnSpc>
                <a:spcPts val="1900"/>
              </a:lnSpc>
            </a:pPr>
            <a:r>
              <a:rPr lang="en-US" sz="1400" dirty="0">
                <a:solidFill>
                  <a:schemeClr val="bg1"/>
                </a:solidFill>
                <a:latin typeface="Product Sans" panose="020B0604020202020204" charset="0"/>
                <a:ea typeface="Nobile" pitchFamily="34" charset="-122"/>
                <a:cs typeface="Nobile" pitchFamily="34" charset="-120"/>
              </a:rPr>
              <a:t>EMAAR Properties is a leading real estate developer in Dubai, United Arab Emirates. Founded in 1997, EMAAR has grown to become a global player in the real estate industry.</a:t>
            </a:r>
            <a:endParaRPr lang="en-US" sz="1400" dirty="0">
              <a:solidFill>
                <a:schemeClr val="bg1"/>
              </a:solidFill>
              <a:latin typeface="Product Sans" panose="020B0604020202020204" charset="0"/>
            </a:endParaRPr>
          </a:p>
        </p:txBody>
      </p:sp>
      <p:sp>
        <p:nvSpPr>
          <p:cNvPr id="16" name="Text 3">
            <a:extLst>
              <a:ext uri="{FF2B5EF4-FFF2-40B4-BE49-F238E27FC236}">
                <a16:creationId xmlns:a16="http://schemas.microsoft.com/office/drawing/2014/main" id="{A98EBBBA-5C08-F3F1-2D39-4258A4FBA7FD}"/>
              </a:ext>
            </a:extLst>
          </p:cNvPr>
          <p:cNvSpPr/>
          <p:nvPr/>
        </p:nvSpPr>
        <p:spPr>
          <a:xfrm>
            <a:off x="7026640" y="2357956"/>
            <a:ext cx="1890157" cy="236220"/>
          </a:xfrm>
          <a:prstGeom prst="rect">
            <a:avLst/>
          </a:prstGeom>
          <a:noFill/>
          <a:ln/>
        </p:spPr>
        <p:txBody>
          <a:bodyPr wrap="none" lIns="0" tIns="0" rIns="0" bIns="0" rtlCol="0" anchor="t"/>
          <a:lstStyle/>
          <a:p>
            <a:pPr>
              <a:lnSpc>
                <a:spcPts val="1833"/>
              </a:lnSpc>
            </a:pPr>
            <a:r>
              <a:rPr lang="en-US" b="1" dirty="0">
                <a:solidFill>
                  <a:schemeClr val="bg1"/>
                </a:solidFill>
                <a:latin typeface="Product Sans" panose="020B0604020202020204" charset="0"/>
                <a:ea typeface="Fraunces Extra Bold" pitchFamily="34" charset="-122"/>
                <a:cs typeface="Fraunces Extra Bold" pitchFamily="34" charset="-120"/>
              </a:rPr>
              <a:t>Key Highlights</a:t>
            </a:r>
            <a:endParaRPr lang="en-US" dirty="0">
              <a:solidFill>
                <a:schemeClr val="bg1"/>
              </a:solidFill>
              <a:latin typeface="Product Sans" panose="020B0604020202020204" charset="0"/>
            </a:endParaRPr>
          </a:p>
        </p:txBody>
      </p:sp>
      <p:sp>
        <p:nvSpPr>
          <p:cNvPr id="17" name="Text 4">
            <a:extLst>
              <a:ext uri="{FF2B5EF4-FFF2-40B4-BE49-F238E27FC236}">
                <a16:creationId xmlns:a16="http://schemas.microsoft.com/office/drawing/2014/main" id="{59E7FE2F-AA1F-864A-B90D-89F4B70D77D7}"/>
              </a:ext>
            </a:extLst>
          </p:cNvPr>
          <p:cNvSpPr/>
          <p:nvPr/>
        </p:nvSpPr>
        <p:spPr>
          <a:xfrm>
            <a:off x="5895261" y="2745385"/>
            <a:ext cx="4498580" cy="967740"/>
          </a:xfrm>
          <a:prstGeom prst="rect">
            <a:avLst/>
          </a:prstGeom>
          <a:noFill/>
          <a:ln/>
        </p:spPr>
        <p:txBody>
          <a:bodyPr wrap="square" lIns="0" tIns="0" rIns="0" bIns="0" rtlCol="0" anchor="t"/>
          <a:lstStyle/>
          <a:p>
            <a:pPr algn="ctr">
              <a:lnSpc>
                <a:spcPts val="1900"/>
              </a:lnSpc>
            </a:pPr>
            <a:r>
              <a:rPr lang="en-US" sz="1400" dirty="0">
                <a:solidFill>
                  <a:schemeClr val="bg1"/>
                </a:solidFill>
                <a:latin typeface="Product Sans" panose="020B0604020202020204" charset="0"/>
                <a:ea typeface="Nobile" pitchFamily="34" charset="-122"/>
                <a:cs typeface="Nobile" pitchFamily="34" charset="-120"/>
              </a:rPr>
              <a:t>EMAAR has a strong track record of delivering iconic projects, including Burj Khalifa, Dubai Mall, and Dubai Opera. The company is known for its innovative designs and commitment to sustainable development.</a:t>
            </a:r>
            <a:endParaRPr lang="en-US" sz="1400" dirty="0">
              <a:solidFill>
                <a:schemeClr val="bg1"/>
              </a:solidFill>
              <a:latin typeface="Product Sans" panose="020B0604020202020204" charset="0"/>
            </a:endParaRPr>
          </a:p>
        </p:txBody>
      </p:sp>
      <p:sp>
        <p:nvSpPr>
          <p:cNvPr id="18" name="Text 0">
            <a:extLst>
              <a:ext uri="{FF2B5EF4-FFF2-40B4-BE49-F238E27FC236}">
                <a16:creationId xmlns:a16="http://schemas.microsoft.com/office/drawing/2014/main" id="{A3B7F586-B180-C466-D5A5-A85EFD425967}"/>
              </a:ext>
            </a:extLst>
          </p:cNvPr>
          <p:cNvSpPr/>
          <p:nvPr/>
        </p:nvSpPr>
        <p:spPr>
          <a:xfrm>
            <a:off x="4238787" y="3706239"/>
            <a:ext cx="5046663" cy="472519"/>
          </a:xfrm>
          <a:prstGeom prst="rect">
            <a:avLst/>
          </a:prstGeom>
          <a:noFill/>
          <a:ln/>
        </p:spPr>
        <p:txBody>
          <a:bodyPr wrap="none" lIns="0" tIns="0" rIns="0" bIns="0" rtlCol="0" anchor="t"/>
          <a:lstStyle/>
          <a:p>
            <a:pPr>
              <a:lnSpc>
                <a:spcPts val="3700"/>
              </a:lnSpc>
            </a:pPr>
            <a:r>
              <a:rPr lang="en-US" b="1" dirty="0">
                <a:solidFill>
                  <a:schemeClr val="bg1"/>
                </a:solidFill>
                <a:latin typeface="Product Sans" panose="020B0604020202020204" charset="0"/>
              </a:rPr>
              <a:t>EMAAR's Notable Projects</a:t>
            </a:r>
          </a:p>
        </p:txBody>
      </p:sp>
      <p:pic>
        <p:nvPicPr>
          <p:cNvPr id="19" name="Image 0" descr="preencoded.png">
            <a:extLst>
              <a:ext uri="{FF2B5EF4-FFF2-40B4-BE49-F238E27FC236}">
                <a16:creationId xmlns:a16="http://schemas.microsoft.com/office/drawing/2014/main" id="{00691B06-DC86-4769-3780-752B6FC0FF5B}"/>
              </a:ext>
            </a:extLst>
          </p:cNvPr>
          <p:cNvPicPr>
            <a:picLocks noChangeAspect="1"/>
          </p:cNvPicPr>
          <p:nvPr/>
        </p:nvPicPr>
        <p:blipFill>
          <a:blip r:embed="rId4">
            <a:duotone>
              <a:schemeClr val="bg2">
                <a:shade val="45000"/>
                <a:satMod val="135000"/>
              </a:schemeClr>
              <a:prstClr val="white"/>
            </a:duotone>
          </a:blip>
          <a:stretch>
            <a:fillRect/>
          </a:stretch>
        </p:blipFill>
        <p:spPr>
          <a:xfrm>
            <a:off x="1867545" y="4226461"/>
            <a:ext cx="377984" cy="377984"/>
          </a:xfrm>
          <a:prstGeom prst="rect">
            <a:avLst/>
          </a:prstGeom>
        </p:spPr>
      </p:pic>
      <p:sp>
        <p:nvSpPr>
          <p:cNvPr id="20" name="Text 1">
            <a:extLst>
              <a:ext uri="{FF2B5EF4-FFF2-40B4-BE49-F238E27FC236}">
                <a16:creationId xmlns:a16="http://schemas.microsoft.com/office/drawing/2014/main" id="{A3839C34-E809-67B4-9A22-D59033693289}"/>
              </a:ext>
            </a:extLst>
          </p:cNvPr>
          <p:cNvSpPr/>
          <p:nvPr/>
        </p:nvSpPr>
        <p:spPr>
          <a:xfrm>
            <a:off x="1619571" y="4755655"/>
            <a:ext cx="1890157" cy="236220"/>
          </a:xfrm>
          <a:prstGeom prst="rect">
            <a:avLst/>
          </a:prstGeom>
          <a:noFill/>
          <a:ln/>
        </p:spPr>
        <p:txBody>
          <a:bodyPr wrap="non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Burj Khalifa</a:t>
            </a:r>
            <a:endParaRPr lang="en-US" sz="1467" dirty="0">
              <a:solidFill>
                <a:schemeClr val="bg1"/>
              </a:solidFill>
              <a:latin typeface="Product Sans" panose="020B0604020202020204" charset="0"/>
            </a:endParaRPr>
          </a:p>
        </p:txBody>
      </p:sp>
      <p:sp>
        <p:nvSpPr>
          <p:cNvPr id="21" name="Text 2">
            <a:extLst>
              <a:ext uri="{FF2B5EF4-FFF2-40B4-BE49-F238E27FC236}">
                <a16:creationId xmlns:a16="http://schemas.microsoft.com/office/drawing/2014/main" id="{8D12776C-0129-02EC-FBAF-138E3273F7DF}"/>
              </a:ext>
            </a:extLst>
          </p:cNvPr>
          <p:cNvSpPr/>
          <p:nvPr/>
        </p:nvSpPr>
        <p:spPr>
          <a:xfrm>
            <a:off x="1185621" y="5082601"/>
            <a:ext cx="2003663" cy="1209675"/>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Standing tall at 828 meters, it's the tallest building in the world. Its design is a symbol of Dubai's ambition and progress.</a:t>
            </a:r>
            <a:endParaRPr lang="en-US" sz="1167" dirty="0">
              <a:solidFill>
                <a:schemeClr val="bg1"/>
              </a:solidFill>
              <a:latin typeface="Product Sans" panose="020B0604020202020204" charset="0"/>
            </a:endParaRPr>
          </a:p>
        </p:txBody>
      </p:sp>
      <p:pic>
        <p:nvPicPr>
          <p:cNvPr id="22" name="Image 1" descr="preencoded.png">
            <a:extLst>
              <a:ext uri="{FF2B5EF4-FFF2-40B4-BE49-F238E27FC236}">
                <a16:creationId xmlns:a16="http://schemas.microsoft.com/office/drawing/2014/main" id="{49C8904A-F161-50D3-346A-D06AEA0EDB05}"/>
              </a:ext>
            </a:extLst>
          </p:cNvPr>
          <p:cNvPicPr>
            <a:picLocks noChangeAspect="1"/>
          </p:cNvPicPr>
          <p:nvPr/>
        </p:nvPicPr>
        <p:blipFill>
          <a:blip r:embed="rId5">
            <a:duotone>
              <a:schemeClr val="bg2">
                <a:shade val="45000"/>
                <a:satMod val="135000"/>
              </a:schemeClr>
              <a:prstClr val="white"/>
            </a:duotone>
          </a:blip>
          <a:stretch>
            <a:fillRect/>
          </a:stretch>
        </p:blipFill>
        <p:spPr>
          <a:xfrm>
            <a:off x="4640424" y="4226461"/>
            <a:ext cx="377984" cy="377984"/>
          </a:xfrm>
          <a:prstGeom prst="rect">
            <a:avLst/>
          </a:prstGeom>
        </p:spPr>
      </p:pic>
      <p:sp>
        <p:nvSpPr>
          <p:cNvPr id="23" name="Text 3">
            <a:extLst>
              <a:ext uri="{FF2B5EF4-FFF2-40B4-BE49-F238E27FC236}">
                <a16:creationId xmlns:a16="http://schemas.microsoft.com/office/drawing/2014/main" id="{CF439AC7-E8B6-33A3-DCD2-F87181A0C59C}"/>
              </a:ext>
            </a:extLst>
          </p:cNvPr>
          <p:cNvSpPr/>
          <p:nvPr/>
        </p:nvSpPr>
        <p:spPr>
          <a:xfrm>
            <a:off x="4407951" y="4755655"/>
            <a:ext cx="1890157" cy="236220"/>
          </a:xfrm>
          <a:prstGeom prst="rect">
            <a:avLst/>
          </a:prstGeom>
          <a:noFill/>
          <a:ln/>
        </p:spPr>
        <p:txBody>
          <a:bodyPr wrap="non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Dubai Mall</a:t>
            </a:r>
            <a:endParaRPr lang="en-US" sz="1467" dirty="0">
              <a:solidFill>
                <a:schemeClr val="bg1"/>
              </a:solidFill>
              <a:latin typeface="Product Sans" panose="020B0604020202020204" charset="0"/>
            </a:endParaRPr>
          </a:p>
        </p:txBody>
      </p:sp>
      <p:sp>
        <p:nvSpPr>
          <p:cNvPr id="24" name="Text 4">
            <a:extLst>
              <a:ext uri="{FF2B5EF4-FFF2-40B4-BE49-F238E27FC236}">
                <a16:creationId xmlns:a16="http://schemas.microsoft.com/office/drawing/2014/main" id="{241950F7-8C40-0D0F-3BA4-4EDB127642B8}"/>
              </a:ext>
            </a:extLst>
          </p:cNvPr>
          <p:cNvSpPr/>
          <p:nvPr/>
        </p:nvSpPr>
        <p:spPr>
          <a:xfrm>
            <a:off x="3927504" y="5082601"/>
            <a:ext cx="2003743" cy="1209675"/>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It is one of the world's largest shopping malls, offering a diverse range of retail, entertainment, and dining options.</a:t>
            </a:r>
            <a:endParaRPr lang="en-US" sz="1167" dirty="0">
              <a:solidFill>
                <a:schemeClr val="bg1"/>
              </a:solidFill>
              <a:latin typeface="Product Sans" panose="020B0604020202020204" charset="0"/>
            </a:endParaRPr>
          </a:p>
        </p:txBody>
      </p:sp>
      <p:pic>
        <p:nvPicPr>
          <p:cNvPr id="25" name="Image 2" descr="preencoded.png">
            <a:extLst>
              <a:ext uri="{FF2B5EF4-FFF2-40B4-BE49-F238E27FC236}">
                <a16:creationId xmlns:a16="http://schemas.microsoft.com/office/drawing/2014/main" id="{82F8397B-DEB7-E3B8-CCEC-15D616896C2F}"/>
              </a:ext>
            </a:extLst>
          </p:cNvPr>
          <p:cNvPicPr>
            <a:picLocks noChangeAspect="1"/>
          </p:cNvPicPr>
          <p:nvPr/>
        </p:nvPicPr>
        <p:blipFill>
          <a:blip r:embed="rId6">
            <a:duotone>
              <a:schemeClr val="bg2">
                <a:shade val="45000"/>
                <a:satMod val="135000"/>
              </a:schemeClr>
              <a:prstClr val="white"/>
            </a:duotone>
          </a:blip>
          <a:stretch>
            <a:fillRect/>
          </a:stretch>
        </p:blipFill>
        <p:spPr>
          <a:xfrm>
            <a:off x="7149913" y="4226461"/>
            <a:ext cx="377984" cy="377984"/>
          </a:xfrm>
          <a:prstGeom prst="rect">
            <a:avLst/>
          </a:prstGeom>
        </p:spPr>
      </p:pic>
      <p:sp>
        <p:nvSpPr>
          <p:cNvPr id="26" name="Text 5">
            <a:extLst>
              <a:ext uri="{FF2B5EF4-FFF2-40B4-BE49-F238E27FC236}">
                <a16:creationId xmlns:a16="http://schemas.microsoft.com/office/drawing/2014/main" id="{B5FC681F-AF55-0489-C138-123133EE8E1A}"/>
              </a:ext>
            </a:extLst>
          </p:cNvPr>
          <p:cNvSpPr/>
          <p:nvPr/>
        </p:nvSpPr>
        <p:spPr>
          <a:xfrm>
            <a:off x="6808951" y="4755655"/>
            <a:ext cx="1890157" cy="236220"/>
          </a:xfrm>
          <a:prstGeom prst="rect">
            <a:avLst/>
          </a:prstGeom>
          <a:noFill/>
          <a:ln/>
        </p:spPr>
        <p:txBody>
          <a:bodyPr wrap="non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Emirates Hills</a:t>
            </a:r>
            <a:endParaRPr lang="en-US" sz="1467" dirty="0">
              <a:solidFill>
                <a:schemeClr val="bg1"/>
              </a:solidFill>
              <a:latin typeface="Product Sans" panose="020B0604020202020204" charset="0"/>
            </a:endParaRPr>
          </a:p>
        </p:txBody>
      </p:sp>
      <p:sp>
        <p:nvSpPr>
          <p:cNvPr id="27" name="Text 6">
            <a:extLst>
              <a:ext uri="{FF2B5EF4-FFF2-40B4-BE49-F238E27FC236}">
                <a16:creationId xmlns:a16="http://schemas.microsoft.com/office/drawing/2014/main" id="{9DAF7450-BFC2-86F8-EE70-A02FE02580D8}"/>
              </a:ext>
            </a:extLst>
          </p:cNvPr>
          <p:cNvSpPr/>
          <p:nvPr/>
        </p:nvSpPr>
        <p:spPr>
          <a:xfrm>
            <a:off x="6452494" y="5082600"/>
            <a:ext cx="2003743" cy="1451610"/>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This prestigious residential community features luxurious villas and townhouses designed to provide a serene and exclusive lifestyle.</a:t>
            </a:r>
            <a:endParaRPr lang="en-US" sz="1167" dirty="0">
              <a:solidFill>
                <a:schemeClr val="bg1"/>
              </a:solidFill>
              <a:latin typeface="Product Sans" panose="020B0604020202020204" charset="0"/>
            </a:endParaRPr>
          </a:p>
        </p:txBody>
      </p:sp>
      <p:pic>
        <p:nvPicPr>
          <p:cNvPr id="28" name="Image 3" descr="preencoded.png">
            <a:extLst>
              <a:ext uri="{FF2B5EF4-FFF2-40B4-BE49-F238E27FC236}">
                <a16:creationId xmlns:a16="http://schemas.microsoft.com/office/drawing/2014/main" id="{01C881DF-3AC6-062F-7B80-C67FF304E4E0}"/>
              </a:ext>
            </a:extLst>
          </p:cNvPr>
          <p:cNvPicPr>
            <a:picLocks noChangeAspect="1"/>
          </p:cNvPicPr>
          <p:nvPr/>
        </p:nvPicPr>
        <p:blipFill>
          <a:blip r:embed="rId7">
            <a:duotone>
              <a:schemeClr val="bg2">
                <a:shade val="45000"/>
                <a:satMod val="135000"/>
              </a:schemeClr>
              <a:prstClr val="white"/>
            </a:duotone>
          </a:blip>
          <a:stretch>
            <a:fillRect/>
          </a:stretch>
        </p:blipFill>
        <p:spPr>
          <a:xfrm>
            <a:off x="9876375" y="4226461"/>
            <a:ext cx="377984" cy="377984"/>
          </a:xfrm>
          <a:prstGeom prst="rect">
            <a:avLst/>
          </a:prstGeom>
        </p:spPr>
      </p:pic>
      <p:sp>
        <p:nvSpPr>
          <p:cNvPr id="29" name="Text 7">
            <a:extLst>
              <a:ext uri="{FF2B5EF4-FFF2-40B4-BE49-F238E27FC236}">
                <a16:creationId xmlns:a16="http://schemas.microsoft.com/office/drawing/2014/main" id="{79469CE0-694B-2C12-2B8E-496EA5FBC089}"/>
              </a:ext>
            </a:extLst>
          </p:cNvPr>
          <p:cNvSpPr/>
          <p:nvPr/>
        </p:nvSpPr>
        <p:spPr>
          <a:xfrm>
            <a:off x="9411426" y="4755655"/>
            <a:ext cx="2003743" cy="472440"/>
          </a:xfrm>
          <a:prstGeom prst="rect">
            <a:avLst/>
          </a:prstGeom>
          <a:noFill/>
          <a:ln/>
        </p:spPr>
        <p:txBody>
          <a:bodyPr wrap="squar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Other Significant Developments</a:t>
            </a:r>
            <a:endParaRPr lang="en-US" sz="1467" dirty="0">
              <a:solidFill>
                <a:schemeClr val="bg1"/>
              </a:solidFill>
              <a:latin typeface="Product Sans" panose="020B0604020202020204" charset="0"/>
            </a:endParaRPr>
          </a:p>
        </p:txBody>
      </p:sp>
      <p:sp>
        <p:nvSpPr>
          <p:cNvPr id="30" name="Text 8">
            <a:extLst>
              <a:ext uri="{FF2B5EF4-FFF2-40B4-BE49-F238E27FC236}">
                <a16:creationId xmlns:a16="http://schemas.microsoft.com/office/drawing/2014/main" id="{F0CD2F99-15D9-749E-CCC2-543A4270F84D}"/>
              </a:ext>
            </a:extLst>
          </p:cNvPr>
          <p:cNvSpPr/>
          <p:nvPr/>
        </p:nvSpPr>
        <p:spPr>
          <a:xfrm>
            <a:off x="8976554" y="5318820"/>
            <a:ext cx="2438616" cy="1693545"/>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EMAAR has played a pivotal role in shaping Dubai's skyline. Its portfolio includes various other prominent projects, showcasing their expertise in urban development.</a:t>
            </a:r>
            <a:endParaRPr lang="en-US" sz="1167" dirty="0">
              <a:solidFill>
                <a:schemeClr val="bg1"/>
              </a:solidFill>
              <a:latin typeface="Product Sans" panose="020B0604020202020204" charset="0"/>
            </a:endParaRPr>
          </a:p>
        </p:txBody>
      </p:sp>
    </p:spTree>
    <p:extLst>
      <p:ext uri="{BB962C8B-B14F-4D97-AF65-F5344CB8AC3E}">
        <p14:creationId xmlns:p14="http://schemas.microsoft.com/office/powerpoint/2010/main" val="2534448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6" name="Text 0">
            <a:extLst>
              <a:ext uri="{FF2B5EF4-FFF2-40B4-BE49-F238E27FC236}">
                <a16:creationId xmlns:a16="http://schemas.microsoft.com/office/drawing/2014/main" id="{24A3A569-D753-2AE2-6FE3-CD08C6E105DE}"/>
              </a:ext>
            </a:extLst>
          </p:cNvPr>
          <p:cNvSpPr/>
          <p:nvPr/>
        </p:nvSpPr>
        <p:spPr>
          <a:xfrm>
            <a:off x="1778000" y="4184650"/>
            <a:ext cx="3237003" cy="514350"/>
          </a:xfrm>
          <a:prstGeom prst="rect">
            <a:avLst/>
          </a:prstGeom>
          <a:noFill/>
          <a:ln/>
        </p:spPr>
        <p:txBody>
          <a:bodyPr wrap="none" lIns="0" tIns="0" rIns="0" bIns="0" rtlCol="0" anchor="t"/>
          <a:lstStyle/>
          <a:p>
            <a:pPr>
              <a:lnSpc>
                <a:spcPts val="4034"/>
              </a:lnSpc>
            </a:pPr>
            <a:r>
              <a:rPr lang="en-US" sz="2133" b="1" dirty="0">
                <a:solidFill>
                  <a:schemeClr val="bg1"/>
                </a:solidFill>
                <a:latin typeface="Product Sans" panose="020B0604020202020204" charset="0"/>
                <a:ea typeface="Inter Bold" pitchFamily="34" charset="-122"/>
                <a:cs typeface="Inter Bold" pitchFamily="34" charset="-120"/>
              </a:rPr>
              <a:t>Our Distinctive Approach</a:t>
            </a:r>
            <a:endParaRPr lang="en-US" sz="2133" dirty="0">
              <a:solidFill>
                <a:schemeClr val="bg1"/>
              </a:solidFill>
              <a:latin typeface="Product Sans" panose="020B0604020202020204" charset="0"/>
            </a:endParaRPr>
          </a:p>
        </p:txBody>
      </p:sp>
      <p:pic>
        <p:nvPicPr>
          <p:cNvPr id="17" name="Image 1" descr="preencoded.png">
            <a:extLst>
              <a:ext uri="{FF2B5EF4-FFF2-40B4-BE49-F238E27FC236}">
                <a16:creationId xmlns:a16="http://schemas.microsoft.com/office/drawing/2014/main" id="{CC3EF381-1665-55EB-5A6E-A8C0F1F86DC4}"/>
              </a:ext>
            </a:extLst>
          </p:cNvPr>
          <p:cNvPicPr>
            <a:picLocks noChangeAspect="1"/>
          </p:cNvPicPr>
          <p:nvPr/>
        </p:nvPicPr>
        <p:blipFill>
          <a:blip r:embed="rId4"/>
          <a:stretch>
            <a:fillRect/>
          </a:stretch>
        </p:blipFill>
        <p:spPr>
          <a:xfrm>
            <a:off x="2438400" y="4795520"/>
            <a:ext cx="411480" cy="411480"/>
          </a:xfrm>
          <a:prstGeom prst="rect">
            <a:avLst/>
          </a:prstGeom>
        </p:spPr>
      </p:pic>
      <p:sp>
        <p:nvSpPr>
          <p:cNvPr id="20" name="Text 1">
            <a:extLst>
              <a:ext uri="{FF2B5EF4-FFF2-40B4-BE49-F238E27FC236}">
                <a16:creationId xmlns:a16="http://schemas.microsoft.com/office/drawing/2014/main" id="{F553789B-8790-D038-65FF-ABBB2566B1C7}"/>
              </a:ext>
            </a:extLst>
          </p:cNvPr>
          <p:cNvSpPr/>
          <p:nvPr/>
        </p:nvSpPr>
        <p:spPr>
          <a:xfrm>
            <a:off x="1914050" y="5353051"/>
            <a:ext cx="1965245" cy="257175"/>
          </a:xfrm>
          <a:prstGeom prst="rect">
            <a:avLst/>
          </a:prstGeom>
          <a:noFill/>
          <a:ln/>
        </p:spPr>
        <p:txBody>
          <a:bodyPr wrap="non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Curated Collection</a:t>
            </a:r>
            <a:endParaRPr lang="en-US" sz="1600" dirty="0">
              <a:solidFill>
                <a:schemeClr val="bg1"/>
              </a:solidFill>
              <a:latin typeface="Product Sans" panose="020B0604020202020204" charset="0"/>
            </a:endParaRPr>
          </a:p>
        </p:txBody>
      </p:sp>
      <p:sp>
        <p:nvSpPr>
          <p:cNvPr id="24" name="Text 2">
            <a:extLst>
              <a:ext uri="{FF2B5EF4-FFF2-40B4-BE49-F238E27FC236}">
                <a16:creationId xmlns:a16="http://schemas.microsoft.com/office/drawing/2014/main" id="{C55359F4-5260-9EDC-FBC3-BC7953091516}"/>
              </a:ext>
            </a:extLst>
          </p:cNvPr>
          <p:cNvSpPr/>
          <p:nvPr/>
        </p:nvSpPr>
        <p:spPr>
          <a:xfrm>
            <a:off x="1761650" y="5686901"/>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Handpicked properties meeting exacting standards.</a:t>
            </a:r>
            <a:endParaRPr lang="en-US" sz="1267" dirty="0">
              <a:solidFill>
                <a:schemeClr val="bg1"/>
              </a:solidFill>
              <a:latin typeface="Product Sans" panose="020B0604020202020204" charset="0"/>
            </a:endParaRPr>
          </a:p>
        </p:txBody>
      </p:sp>
      <p:pic>
        <p:nvPicPr>
          <p:cNvPr id="25" name="Image 2" descr="preencoded.png">
            <a:extLst>
              <a:ext uri="{FF2B5EF4-FFF2-40B4-BE49-F238E27FC236}">
                <a16:creationId xmlns:a16="http://schemas.microsoft.com/office/drawing/2014/main" id="{789387FA-0528-2BCA-F377-F26585438428}"/>
              </a:ext>
            </a:extLst>
          </p:cNvPr>
          <p:cNvPicPr>
            <a:picLocks noChangeAspect="1"/>
          </p:cNvPicPr>
          <p:nvPr/>
        </p:nvPicPr>
        <p:blipFill>
          <a:blip r:embed="rId5"/>
          <a:stretch>
            <a:fillRect/>
          </a:stretch>
        </p:blipFill>
        <p:spPr>
          <a:xfrm>
            <a:off x="4650501" y="4795520"/>
            <a:ext cx="411480" cy="411480"/>
          </a:xfrm>
          <a:prstGeom prst="rect">
            <a:avLst/>
          </a:prstGeom>
        </p:spPr>
      </p:pic>
      <p:sp>
        <p:nvSpPr>
          <p:cNvPr id="26" name="Text 3">
            <a:extLst>
              <a:ext uri="{FF2B5EF4-FFF2-40B4-BE49-F238E27FC236}">
                <a16:creationId xmlns:a16="http://schemas.microsoft.com/office/drawing/2014/main" id="{C2F0EED4-11A9-50DE-C176-8B614265590A}"/>
              </a:ext>
            </a:extLst>
          </p:cNvPr>
          <p:cNvSpPr/>
          <p:nvPr/>
        </p:nvSpPr>
        <p:spPr>
          <a:xfrm>
            <a:off x="3986669" y="5353050"/>
            <a:ext cx="2313700" cy="514350"/>
          </a:xfrm>
          <a:prstGeom prst="rect">
            <a:avLst/>
          </a:prstGeom>
          <a:noFill/>
          <a:ln/>
        </p:spPr>
        <p:txBody>
          <a:bodyPr wrap="squar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Personalized Service</a:t>
            </a:r>
            <a:endParaRPr lang="en-US" sz="1600" dirty="0">
              <a:solidFill>
                <a:schemeClr val="bg1"/>
              </a:solidFill>
              <a:latin typeface="Product Sans" panose="020B0604020202020204" charset="0"/>
            </a:endParaRPr>
          </a:p>
        </p:txBody>
      </p:sp>
      <p:sp>
        <p:nvSpPr>
          <p:cNvPr id="27" name="Text 4">
            <a:extLst>
              <a:ext uri="{FF2B5EF4-FFF2-40B4-BE49-F238E27FC236}">
                <a16:creationId xmlns:a16="http://schemas.microsoft.com/office/drawing/2014/main" id="{CC3EE878-6474-049C-46D5-461DE9B0AC01}"/>
              </a:ext>
            </a:extLst>
          </p:cNvPr>
          <p:cNvSpPr/>
          <p:nvPr/>
        </p:nvSpPr>
        <p:spPr>
          <a:xfrm>
            <a:off x="3973751" y="5720953"/>
            <a:ext cx="1965245" cy="526733"/>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Tailored solutions for discerning investors.</a:t>
            </a:r>
            <a:endParaRPr lang="en-US" sz="1267" dirty="0">
              <a:solidFill>
                <a:schemeClr val="bg1"/>
              </a:solidFill>
              <a:latin typeface="Product Sans" panose="020B0604020202020204" charset="0"/>
            </a:endParaRPr>
          </a:p>
        </p:txBody>
      </p:sp>
      <p:pic>
        <p:nvPicPr>
          <p:cNvPr id="28" name="Image 3" descr="preencoded.png">
            <a:extLst>
              <a:ext uri="{FF2B5EF4-FFF2-40B4-BE49-F238E27FC236}">
                <a16:creationId xmlns:a16="http://schemas.microsoft.com/office/drawing/2014/main" id="{BD3B5EB3-F5FE-62E8-7534-EC0B83997063}"/>
              </a:ext>
            </a:extLst>
          </p:cNvPr>
          <p:cNvPicPr>
            <a:picLocks noChangeAspect="1"/>
          </p:cNvPicPr>
          <p:nvPr/>
        </p:nvPicPr>
        <p:blipFill>
          <a:blip r:embed="rId6"/>
          <a:stretch>
            <a:fillRect/>
          </a:stretch>
        </p:blipFill>
        <p:spPr>
          <a:xfrm>
            <a:off x="6862603" y="4795520"/>
            <a:ext cx="411480" cy="411480"/>
          </a:xfrm>
          <a:prstGeom prst="rect">
            <a:avLst/>
          </a:prstGeom>
        </p:spPr>
      </p:pic>
      <p:sp>
        <p:nvSpPr>
          <p:cNvPr id="29" name="Text 5">
            <a:extLst>
              <a:ext uri="{FF2B5EF4-FFF2-40B4-BE49-F238E27FC236}">
                <a16:creationId xmlns:a16="http://schemas.microsoft.com/office/drawing/2014/main" id="{A8EDD891-C54F-8696-1BD3-AEF587E74FA5}"/>
              </a:ext>
            </a:extLst>
          </p:cNvPr>
          <p:cNvSpPr/>
          <p:nvPr/>
        </p:nvSpPr>
        <p:spPr>
          <a:xfrm>
            <a:off x="6338253" y="5353051"/>
            <a:ext cx="1965245" cy="257175"/>
          </a:xfrm>
          <a:prstGeom prst="rect">
            <a:avLst/>
          </a:prstGeom>
          <a:noFill/>
          <a:ln/>
        </p:spPr>
        <p:txBody>
          <a:bodyPr wrap="non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Investment Focus</a:t>
            </a:r>
            <a:endParaRPr lang="en-US" sz="1600" dirty="0">
              <a:solidFill>
                <a:schemeClr val="bg1"/>
              </a:solidFill>
              <a:latin typeface="Product Sans" panose="020B0604020202020204" charset="0"/>
            </a:endParaRPr>
          </a:p>
        </p:txBody>
      </p:sp>
      <p:sp>
        <p:nvSpPr>
          <p:cNvPr id="30" name="Text 6">
            <a:extLst>
              <a:ext uri="{FF2B5EF4-FFF2-40B4-BE49-F238E27FC236}">
                <a16:creationId xmlns:a16="http://schemas.microsoft.com/office/drawing/2014/main" id="{688A1C6B-06C1-F923-611B-3CFCAE9E5670}"/>
              </a:ext>
            </a:extLst>
          </p:cNvPr>
          <p:cNvSpPr/>
          <p:nvPr/>
        </p:nvSpPr>
        <p:spPr>
          <a:xfrm>
            <a:off x="6185853" y="5686901"/>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Maximizing returns in prime real estate markets.</a:t>
            </a:r>
            <a:endParaRPr lang="en-US" sz="1267" dirty="0">
              <a:solidFill>
                <a:schemeClr val="bg1"/>
              </a:solidFill>
              <a:latin typeface="Product Sans" panose="020B0604020202020204" charset="0"/>
            </a:endParaRPr>
          </a:p>
        </p:txBody>
      </p:sp>
      <p:pic>
        <p:nvPicPr>
          <p:cNvPr id="31" name="Image 4" descr="preencoded.png">
            <a:extLst>
              <a:ext uri="{FF2B5EF4-FFF2-40B4-BE49-F238E27FC236}">
                <a16:creationId xmlns:a16="http://schemas.microsoft.com/office/drawing/2014/main" id="{37C0AEC4-4BD7-428D-998E-E1B21326720C}"/>
              </a:ext>
            </a:extLst>
          </p:cNvPr>
          <p:cNvPicPr>
            <a:picLocks noChangeAspect="1"/>
          </p:cNvPicPr>
          <p:nvPr/>
        </p:nvPicPr>
        <p:blipFill>
          <a:blip r:embed="rId7"/>
          <a:stretch>
            <a:fillRect/>
          </a:stretch>
        </p:blipFill>
        <p:spPr>
          <a:xfrm>
            <a:off x="9328705" y="4795520"/>
            <a:ext cx="411480" cy="411480"/>
          </a:xfrm>
          <a:prstGeom prst="rect">
            <a:avLst/>
          </a:prstGeom>
        </p:spPr>
      </p:pic>
      <p:sp>
        <p:nvSpPr>
          <p:cNvPr id="32" name="Text 7">
            <a:extLst>
              <a:ext uri="{FF2B5EF4-FFF2-40B4-BE49-F238E27FC236}">
                <a16:creationId xmlns:a16="http://schemas.microsoft.com/office/drawing/2014/main" id="{C83123DA-3445-8CFB-48A8-6D1B1C71411B}"/>
              </a:ext>
            </a:extLst>
          </p:cNvPr>
          <p:cNvSpPr/>
          <p:nvPr/>
        </p:nvSpPr>
        <p:spPr>
          <a:xfrm>
            <a:off x="8804355" y="5353051"/>
            <a:ext cx="1965245" cy="257175"/>
          </a:xfrm>
          <a:prstGeom prst="rect">
            <a:avLst/>
          </a:prstGeom>
          <a:noFill/>
          <a:ln/>
        </p:spPr>
        <p:txBody>
          <a:bodyPr wrap="non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Global Excellence</a:t>
            </a:r>
            <a:endParaRPr lang="en-US" sz="1600" dirty="0">
              <a:solidFill>
                <a:schemeClr val="bg1"/>
              </a:solidFill>
              <a:latin typeface="Product Sans" panose="020B0604020202020204" charset="0"/>
            </a:endParaRPr>
          </a:p>
        </p:txBody>
      </p:sp>
      <p:sp>
        <p:nvSpPr>
          <p:cNvPr id="33" name="Text 8">
            <a:extLst>
              <a:ext uri="{FF2B5EF4-FFF2-40B4-BE49-F238E27FC236}">
                <a16:creationId xmlns:a16="http://schemas.microsoft.com/office/drawing/2014/main" id="{A52694AB-4A4C-FD57-3DE7-4D643DFA5325}"/>
              </a:ext>
            </a:extLst>
          </p:cNvPr>
          <p:cNvSpPr/>
          <p:nvPr/>
        </p:nvSpPr>
        <p:spPr>
          <a:xfrm>
            <a:off x="8651955" y="5686901"/>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Setting benchmarks in international luxury property standards.</a:t>
            </a:r>
            <a:endParaRPr lang="en-US" sz="1267" dirty="0">
              <a:solidFill>
                <a:schemeClr val="bg1"/>
              </a:solidFill>
              <a:latin typeface="Product Sans" panose="020B0604020202020204" charset="0"/>
            </a:endParaRPr>
          </a:p>
        </p:txBody>
      </p:sp>
      <p:sp>
        <p:nvSpPr>
          <p:cNvPr id="34" name="TextBox 33">
            <a:extLst>
              <a:ext uri="{FF2B5EF4-FFF2-40B4-BE49-F238E27FC236}">
                <a16:creationId xmlns:a16="http://schemas.microsoft.com/office/drawing/2014/main" id="{7CB33EAB-0B65-A4C0-2D31-50FD0BDC1A5A}"/>
              </a:ext>
            </a:extLst>
          </p:cNvPr>
          <p:cNvSpPr txBox="1"/>
          <p:nvPr/>
        </p:nvSpPr>
        <p:spPr>
          <a:xfrm>
            <a:off x="1671102" y="2278400"/>
            <a:ext cx="1122898" cy="420564"/>
          </a:xfrm>
          <a:prstGeom prst="rect">
            <a:avLst/>
          </a:prstGeom>
          <a:noFill/>
        </p:spPr>
        <p:txBody>
          <a:bodyPr wrap="square" rtlCol="0">
            <a:spAutoFit/>
          </a:bodyPr>
          <a:lstStyle/>
          <a:p>
            <a:r>
              <a:rPr lang="en-US" sz="2133" b="1" dirty="0">
                <a:solidFill>
                  <a:schemeClr val="bg1"/>
                </a:solidFill>
                <a:latin typeface="Product Sans" panose="020B0604020202020204" charset="0"/>
              </a:rPr>
              <a:t>Vision</a:t>
            </a:r>
            <a:endParaRPr lang="en-IN" sz="2133" b="1" dirty="0">
              <a:solidFill>
                <a:schemeClr val="bg1"/>
              </a:solidFill>
              <a:latin typeface="Product Sans" panose="020B0604020202020204" charset="0"/>
            </a:endParaRPr>
          </a:p>
        </p:txBody>
      </p:sp>
      <p:sp>
        <p:nvSpPr>
          <p:cNvPr id="35" name="Text 2">
            <a:extLst>
              <a:ext uri="{FF2B5EF4-FFF2-40B4-BE49-F238E27FC236}">
                <a16:creationId xmlns:a16="http://schemas.microsoft.com/office/drawing/2014/main" id="{E336718B-B78C-BF9E-9D1B-5A5CBAEE87BD}"/>
              </a:ext>
            </a:extLst>
          </p:cNvPr>
          <p:cNvSpPr/>
          <p:nvPr/>
        </p:nvSpPr>
        <p:spPr>
          <a:xfrm>
            <a:off x="1133555" y="2634000"/>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Transforming desires into tangible luxury, connecting clients with aspirational properties</a:t>
            </a:r>
          </a:p>
          <a:p>
            <a:pPr algn="ctr">
              <a:lnSpc>
                <a:spcPts val="2067"/>
              </a:lnSpc>
            </a:pPr>
            <a:endParaRPr lang="en-US" sz="1267" dirty="0">
              <a:solidFill>
                <a:schemeClr val="bg1"/>
              </a:solidFill>
              <a:latin typeface="Product Sans" panose="020B0604020202020204" charset="0"/>
              <a:ea typeface="Inter" pitchFamily="34" charset="-122"/>
              <a:cs typeface="Inter" pitchFamily="34" charset="-120"/>
            </a:endParaRPr>
          </a:p>
        </p:txBody>
      </p:sp>
      <p:sp>
        <p:nvSpPr>
          <p:cNvPr id="36" name="TextBox 35">
            <a:extLst>
              <a:ext uri="{FF2B5EF4-FFF2-40B4-BE49-F238E27FC236}">
                <a16:creationId xmlns:a16="http://schemas.microsoft.com/office/drawing/2014/main" id="{7F7871E9-0823-0A03-1E37-22F5144B8345}"/>
              </a:ext>
            </a:extLst>
          </p:cNvPr>
          <p:cNvSpPr txBox="1"/>
          <p:nvPr/>
        </p:nvSpPr>
        <p:spPr>
          <a:xfrm>
            <a:off x="3606421" y="2278400"/>
            <a:ext cx="1545251" cy="420564"/>
          </a:xfrm>
          <a:prstGeom prst="rect">
            <a:avLst/>
          </a:prstGeom>
          <a:noFill/>
        </p:spPr>
        <p:txBody>
          <a:bodyPr wrap="square" rtlCol="0">
            <a:spAutoFit/>
          </a:bodyPr>
          <a:lstStyle/>
          <a:p>
            <a:r>
              <a:rPr lang="en-US" sz="2133" b="1" dirty="0">
                <a:solidFill>
                  <a:schemeClr val="bg1"/>
                </a:solidFill>
                <a:latin typeface="Product Sans" panose="020B0604020202020204" charset="0"/>
              </a:rPr>
              <a:t>Mission</a:t>
            </a:r>
            <a:endParaRPr lang="en-IN" sz="2133" b="1" dirty="0">
              <a:solidFill>
                <a:schemeClr val="bg1"/>
              </a:solidFill>
              <a:latin typeface="Product Sans" panose="020B0604020202020204" charset="0"/>
            </a:endParaRPr>
          </a:p>
        </p:txBody>
      </p:sp>
      <p:sp>
        <p:nvSpPr>
          <p:cNvPr id="37" name="Text 2">
            <a:extLst>
              <a:ext uri="{FF2B5EF4-FFF2-40B4-BE49-F238E27FC236}">
                <a16:creationId xmlns:a16="http://schemas.microsoft.com/office/drawing/2014/main" id="{B8BE4EDB-3261-7E83-A97B-BDD6E23CEBBC}"/>
              </a:ext>
            </a:extLst>
          </p:cNvPr>
          <p:cNvSpPr/>
          <p:nvPr/>
        </p:nvSpPr>
        <p:spPr>
          <a:xfrm>
            <a:off x="3216355" y="2634000"/>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To give every client the clearest possible read on a Dubai property decision before they commit</a:t>
            </a:r>
          </a:p>
          <a:p>
            <a:pPr algn="ctr">
              <a:lnSpc>
                <a:spcPts val="2067"/>
              </a:lnSpc>
            </a:pPr>
            <a:endParaRPr lang="en-US" sz="1267" dirty="0">
              <a:solidFill>
                <a:schemeClr val="bg1"/>
              </a:solidFill>
              <a:latin typeface="Product Sans" panose="020B0604020202020204" charset="0"/>
              <a:ea typeface="Inter" pitchFamily="34" charset="-122"/>
              <a:cs typeface="Inter" pitchFamily="34" charset="-120"/>
            </a:endParaRPr>
          </a:p>
          <a:p>
            <a:pPr algn="ctr">
              <a:lnSpc>
                <a:spcPts val="2067"/>
              </a:lnSpc>
            </a:pPr>
            <a:endParaRPr lang="en-US" sz="1267" dirty="0">
              <a:solidFill>
                <a:schemeClr val="bg1"/>
              </a:solidFill>
              <a:latin typeface="Product Sans" panose="020B0604020202020204" charset="0"/>
              <a:ea typeface="Inter" pitchFamily="34" charset="-122"/>
              <a:cs typeface="Inter" pitchFamily="34" charset="-120"/>
            </a:endParaRPr>
          </a:p>
        </p:txBody>
      </p:sp>
      <p:sp>
        <p:nvSpPr>
          <p:cNvPr id="38" name="Text 0">
            <a:extLst>
              <a:ext uri="{FF2B5EF4-FFF2-40B4-BE49-F238E27FC236}">
                <a16:creationId xmlns:a16="http://schemas.microsoft.com/office/drawing/2014/main" id="{5ED89E96-9E23-3196-0F58-5D2858AC6593}"/>
              </a:ext>
            </a:extLst>
          </p:cNvPr>
          <p:cNvSpPr/>
          <p:nvPr/>
        </p:nvSpPr>
        <p:spPr>
          <a:xfrm>
            <a:off x="616823" y="1498601"/>
            <a:ext cx="3780393" cy="472519"/>
          </a:xfrm>
          <a:prstGeom prst="rect">
            <a:avLst/>
          </a:prstGeom>
          <a:noFill/>
          <a:ln/>
        </p:spPr>
        <p:txBody>
          <a:bodyPr wrap="none" lIns="0" tIns="0" rIns="0" bIns="0" rtlCol="0" anchor="t"/>
          <a:lstStyle/>
          <a:p>
            <a:pPr>
              <a:lnSpc>
                <a:spcPts val="3700"/>
              </a:lnSpc>
            </a:pPr>
            <a:r>
              <a:rPr lang="en-US" sz="4000" spc="-21" dirty="0">
                <a:solidFill>
                  <a:srgbClr val="D5B997"/>
                </a:solidFill>
                <a:latin typeface="Product Sans" panose="020B0604020202020204" charset="0"/>
              </a:rPr>
              <a:t>About Us</a:t>
            </a:r>
          </a:p>
        </p:txBody>
      </p:sp>
      <p:sp>
        <p:nvSpPr>
          <p:cNvPr id="39" name="Text 0">
            <a:extLst>
              <a:ext uri="{FF2B5EF4-FFF2-40B4-BE49-F238E27FC236}">
                <a16:creationId xmlns:a16="http://schemas.microsoft.com/office/drawing/2014/main" id="{B9217A79-86C7-B73F-D701-FDDF88A2CBDB}"/>
              </a:ext>
            </a:extLst>
          </p:cNvPr>
          <p:cNvSpPr/>
          <p:nvPr/>
        </p:nvSpPr>
        <p:spPr>
          <a:xfrm>
            <a:off x="6705600" y="2159001"/>
            <a:ext cx="1484537" cy="472519"/>
          </a:xfrm>
          <a:prstGeom prst="rect">
            <a:avLst/>
          </a:prstGeom>
          <a:noFill/>
          <a:ln/>
        </p:spPr>
        <p:txBody>
          <a:bodyPr wrap="none" lIns="0" tIns="0" rIns="0" bIns="0" rtlCol="0" anchor="t"/>
          <a:lstStyle/>
          <a:p>
            <a:pPr>
              <a:lnSpc>
                <a:spcPts val="3700"/>
              </a:lnSpc>
            </a:pPr>
            <a:r>
              <a:rPr lang="en-US" sz="2133" b="1" spc="-21" dirty="0">
                <a:solidFill>
                  <a:schemeClr val="bg1"/>
                </a:solidFill>
                <a:latin typeface="Product Sans" panose="020B0604020202020204" charset="0"/>
              </a:rPr>
              <a:t>Why Us ?</a:t>
            </a:r>
          </a:p>
        </p:txBody>
      </p:sp>
      <p:cxnSp>
        <p:nvCxnSpPr>
          <p:cNvPr id="41" name="Straight Connector 40">
            <a:extLst>
              <a:ext uri="{FF2B5EF4-FFF2-40B4-BE49-F238E27FC236}">
                <a16:creationId xmlns:a16="http://schemas.microsoft.com/office/drawing/2014/main" id="{FA8E4F2C-A10B-88D7-019F-64DDFBE4FC7B}"/>
              </a:ext>
            </a:extLst>
          </p:cNvPr>
          <p:cNvCxnSpPr>
            <a:cxnSpLocks/>
          </p:cNvCxnSpPr>
          <p:nvPr/>
        </p:nvCxnSpPr>
        <p:spPr>
          <a:xfrm>
            <a:off x="5486400" y="2311400"/>
            <a:ext cx="0" cy="1873250"/>
          </a:xfrm>
          <a:prstGeom prst="line">
            <a:avLst/>
          </a:prstGeom>
          <a:ln>
            <a:solidFill>
              <a:srgbClr val="D5B997"/>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3F48EE3A-387F-B191-48CC-CDB586C97412}"/>
              </a:ext>
            </a:extLst>
          </p:cNvPr>
          <p:cNvSpPr txBox="1"/>
          <p:nvPr/>
        </p:nvSpPr>
        <p:spPr>
          <a:xfrm>
            <a:off x="5994400" y="2768600"/>
            <a:ext cx="5417372" cy="287323"/>
          </a:xfrm>
          <a:prstGeom prst="rect">
            <a:avLst/>
          </a:prstGeom>
          <a:noFill/>
        </p:spPr>
        <p:txBody>
          <a:bodyPr wrap="square" rtlCol="0">
            <a:spAutoFit/>
          </a:bodyPr>
          <a:lstStyle/>
          <a:p>
            <a:r>
              <a:rPr lang="en-US" sz="1267" dirty="0">
                <a:solidFill>
                  <a:schemeClr val="bg1"/>
                </a:solidFill>
                <a:latin typeface="Product Sans" panose="020B0604020202020204" charset="0"/>
              </a:rPr>
              <a:t>Unparalleled expertise in Dubai's luxury market</a:t>
            </a:r>
          </a:p>
        </p:txBody>
      </p:sp>
      <p:sp>
        <p:nvSpPr>
          <p:cNvPr id="43" name="TextBox 42">
            <a:extLst>
              <a:ext uri="{FF2B5EF4-FFF2-40B4-BE49-F238E27FC236}">
                <a16:creationId xmlns:a16="http://schemas.microsoft.com/office/drawing/2014/main" id="{9AF4E9BD-F155-1C8F-AEEC-111B4B8DCAAF}"/>
              </a:ext>
            </a:extLst>
          </p:cNvPr>
          <p:cNvSpPr txBox="1"/>
          <p:nvPr/>
        </p:nvSpPr>
        <p:spPr>
          <a:xfrm>
            <a:off x="5999699" y="3117414"/>
            <a:ext cx="6451599" cy="287323"/>
          </a:xfrm>
          <a:prstGeom prst="rect">
            <a:avLst/>
          </a:prstGeom>
          <a:noFill/>
        </p:spPr>
        <p:txBody>
          <a:bodyPr wrap="square" rtlCol="0">
            <a:spAutoFit/>
          </a:bodyPr>
          <a:lstStyle/>
          <a:p>
            <a:r>
              <a:rPr lang="en-US" sz="1267" dirty="0">
                <a:solidFill>
                  <a:schemeClr val="bg1"/>
                </a:solidFill>
                <a:latin typeface="Product Sans" panose="020B0604020202020204" charset="0"/>
              </a:rPr>
              <a:t>Commitment to transforming luxury desires into reality</a:t>
            </a:r>
          </a:p>
        </p:txBody>
      </p:sp>
      <p:sp>
        <p:nvSpPr>
          <p:cNvPr id="44" name="TextBox 43">
            <a:extLst>
              <a:ext uri="{FF2B5EF4-FFF2-40B4-BE49-F238E27FC236}">
                <a16:creationId xmlns:a16="http://schemas.microsoft.com/office/drawing/2014/main" id="{99CC5810-14C6-421A-467A-8AA000B5BB2C}"/>
              </a:ext>
            </a:extLst>
          </p:cNvPr>
          <p:cNvSpPr txBox="1"/>
          <p:nvPr/>
        </p:nvSpPr>
        <p:spPr>
          <a:xfrm>
            <a:off x="5999698" y="3422214"/>
            <a:ext cx="5417372" cy="287323"/>
          </a:xfrm>
          <a:prstGeom prst="rect">
            <a:avLst/>
          </a:prstGeom>
          <a:noFill/>
        </p:spPr>
        <p:txBody>
          <a:bodyPr wrap="square" rtlCol="0">
            <a:spAutoFit/>
          </a:bodyPr>
          <a:lstStyle/>
          <a:p>
            <a:r>
              <a:rPr lang="en-US" sz="1267" dirty="0">
                <a:solidFill>
                  <a:schemeClr val="bg1"/>
                </a:solidFill>
                <a:latin typeface="Product Sans" panose="020B0604020202020204" charset="0"/>
              </a:rPr>
              <a:t>Focus on both lifestyle enhancement and investment potential</a:t>
            </a:r>
          </a:p>
        </p:txBody>
      </p:sp>
      <p:sp>
        <p:nvSpPr>
          <p:cNvPr id="45" name="TextBox 44">
            <a:extLst>
              <a:ext uri="{FF2B5EF4-FFF2-40B4-BE49-F238E27FC236}">
                <a16:creationId xmlns:a16="http://schemas.microsoft.com/office/drawing/2014/main" id="{F93E1D64-21A6-B41C-356A-6B19D4FC821F}"/>
              </a:ext>
            </a:extLst>
          </p:cNvPr>
          <p:cNvSpPr txBox="1"/>
          <p:nvPr/>
        </p:nvSpPr>
        <p:spPr>
          <a:xfrm>
            <a:off x="5999698" y="3777814"/>
            <a:ext cx="5417372" cy="287323"/>
          </a:xfrm>
          <a:prstGeom prst="rect">
            <a:avLst/>
          </a:prstGeom>
          <a:noFill/>
        </p:spPr>
        <p:txBody>
          <a:bodyPr wrap="square" rtlCol="0">
            <a:spAutoFit/>
          </a:bodyPr>
          <a:lstStyle/>
          <a:p>
            <a:r>
              <a:rPr lang="en-US" sz="1267" dirty="0">
                <a:solidFill>
                  <a:schemeClr val="bg1"/>
                </a:solidFill>
                <a:latin typeface="Product Sans" panose="020B0604020202020204" charset="0"/>
              </a:rPr>
              <a:t>An advisory-first approach, not a sales pitch</a:t>
            </a:r>
          </a:p>
        </p:txBody>
      </p:sp>
      <p:sp>
        <p:nvSpPr>
          <p:cNvPr id="55" name="TextBox 54">
            <a:extLst>
              <a:ext uri="{FF2B5EF4-FFF2-40B4-BE49-F238E27FC236}">
                <a16:creationId xmlns:a16="http://schemas.microsoft.com/office/drawing/2014/main" id="{77E69472-A398-623E-927A-0452A749DADC}"/>
              </a:ext>
            </a:extLst>
          </p:cNvPr>
          <p:cNvSpPr txBox="1"/>
          <p:nvPr/>
        </p:nvSpPr>
        <p:spPr>
          <a:xfrm>
            <a:off x="5740400" y="2724587"/>
            <a:ext cx="275772" cy="379656"/>
          </a:xfrm>
          <a:prstGeom prst="rect">
            <a:avLst/>
          </a:prstGeom>
          <a:noFill/>
        </p:spPr>
        <p:txBody>
          <a:bodyPr wrap="square">
            <a:spAutoFit/>
          </a:bodyPr>
          <a:lstStyle/>
          <a:p>
            <a:r>
              <a:rPr lang="en-IN" sz="1867" dirty="0">
                <a:solidFill>
                  <a:srgbClr val="D5B997"/>
                </a:solidFill>
              </a:rPr>
              <a:t>●</a:t>
            </a:r>
          </a:p>
        </p:txBody>
      </p:sp>
      <p:sp>
        <p:nvSpPr>
          <p:cNvPr id="56" name="TextBox 55">
            <a:extLst>
              <a:ext uri="{FF2B5EF4-FFF2-40B4-BE49-F238E27FC236}">
                <a16:creationId xmlns:a16="http://schemas.microsoft.com/office/drawing/2014/main" id="{D33BB34B-E4C9-C95F-CCF2-2C25A9B17479}"/>
              </a:ext>
            </a:extLst>
          </p:cNvPr>
          <p:cNvSpPr txBox="1"/>
          <p:nvPr/>
        </p:nvSpPr>
        <p:spPr>
          <a:xfrm>
            <a:off x="5740400" y="3080187"/>
            <a:ext cx="275772" cy="379656"/>
          </a:xfrm>
          <a:prstGeom prst="rect">
            <a:avLst/>
          </a:prstGeom>
          <a:noFill/>
        </p:spPr>
        <p:txBody>
          <a:bodyPr wrap="square">
            <a:spAutoFit/>
          </a:bodyPr>
          <a:lstStyle/>
          <a:p>
            <a:r>
              <a:rPr lang="en-IN" sz="1867" dirty="0">
                <a:solidFill>
                  <a:srgbClr val="D5B997"/>
                </a:solidFill>
              </a:rPr>
              <a:t>●</a:t>
            </a:r>
          </a:p>
        </p:txBody>
      </p:sp>
      <p:sp>
        <p:nvSpPr>
          <p:cNvPr id="57" name="TextBox 56">
            <a:extLst>
              <a:ext uri="{FF2B5EF4-FFF2-40B4-BE49-F238E27FC236}">
                <a16:creationId xmlns:a16="http://schemas.microsoft.com/office/drawing/2014/main" id="{32C391AC-AA9B-713F-DEDA-6D00ADE5C1F8}"/>
              </a:ext>
            </a:extLst>
          </p:cNvPr>
          <p:cNvSpPr txBox="1"/>
          <p:nvPr/>
        </p:nvSpPr>
        <p:spPr>
          <a:xfrm>
            <a:off x="5740400" y="3384987"/>
            <a:ext cx="275772" cy="379656"/>
          </a:xfrm>
          <a:prstGeom prst="rect">
            <a:avLst/>
          </a:prstGeom>
          <a:noFill/>
        </p:spPr>
        <p:txBody>
          <a:bodyPr wrap="square">
            <a:spAutoFit/>
          </a:bodyPr>
          <a:lstStyle/>
          <a:p>
            <a:r>
              <a:rPr lang="en-IN" sz="1867" dirty="0">
                <a:solidFill>
                  <a:srgbClr val="D5B997"/>
                </a:solidFill>
              </a:rPr>
              <a:t>●</a:t>
            </a:r>
          </a:p>
        </p:txBody>
      </p:sp>
      <p:sp>
        <p:nvSpPr>
          <p:cNvPr id="58" name="TextBox 57">
            <a:extLst>
              <a:ext uri="{FF2B5EF4-FFF2-40B4-BE49-F238E27FC236}">
                <a16:creationId xmlns:a16="http://schemas.microsoft.com/office/drawing/2014/main" id="{5DF5F9EE-DC92-E2D7-FCDC-501CAC064717}"/>
              </a:ext>
            </a:extLst>
          </p:cNvPr>
          <p:cNvSpPr txBox="1"/>
          <p:nvPr/>
        </p:nvSpPr>
        <p:spPr>
          <a:xfrm>
            <a:off x="5740400" y="3740587"/>
            <a:ext cx="275772" cy="379656"/>
          </a:xfrm>
          <a:prstGeom prst="rect">
            <a:avLst/>
          </a:prstGeom>
          <a:noFill/>
        </p:spPr>
        <p:txBody>
          <a:bodyPr wrap="square">
            <a:spAutoFit/>
          </a:bodyPr>
          <a:lstStyle/>
          <a:p>
            <a:r>
              <a:rPr lang="en-IN" sz="1867" dirty="0">
                <a:solidFill>
                  <a:srgbClr val="D5B997"/>
                </a:solidFill>
              </a:rPr>
              <a:t>●</a:t>
            </a:r>
          </a:p>
        </p:txBody>
      </p:sp>
    </p:spTree>
    <p:extLst>
      <p:ext uri="{BB962C8B-B14F-4D97-AF65-F5344CB8AC3E}">
        <p14:creationId xmlns:p14="http://schemas.microsoft.com/office/powerpoint/2010/main" val="4047309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200" dirty="0"/>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54695" cy="3427314"/>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6318916"/>
            <a:ext cx="54695" cy="539084"/>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4" name="Freeform 9">
            <a:extLst>
              <a:ext uri="{FF2B5EF4-FFF2-40B4-BE49-F238E27FC236}">
                <a16:creationId xmlns:a16="http://schemas.microsoft.com/office/drawing/2014/main" id="{B2F09BED-D6A0-6F7D-1285-FC8B0375D096}"/>
              </a:ext>
            </a:extLst>
          </p:cNvPr>
          <p:cNvSpPr/>
          <p:nvPr/>
        </p:nvSpPr>
        <p:spPr>
          <a:xfrm>
            <a:off x="444053" y="4375132"/>
            <a:ext cx="276933" cy="322954"/>
          </a:xfrm>
          <a:custGeom>
            <a:avLst/>
            <a:gdLst/>
            <a:ahLst/>
            <a:cxnLst/>
            <a:rect l="l" t="t" r="r" b="b"/>
            <a:pathLst>
              <a:path w="415399" h="484431">
                <a:moveTo>
                  <a:pt x="0" y="0"/>
                </a:moveTo>
                <a:lnTo>
                  <a:pt x="415400" y="0"/>
                </a:lnTo>
                <a:lnTo>
                  <a:pt x="415400" y="484431"/>
                </a:lnTo>
                <a:lnTo>
                  <a:pt x="0" y="48443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AE" sz="1200"/>
          </a:p>
        </p:txBody>
      </p:sp>
      <p:sp>
        <p:nvSpPr>
          <p:cNvPr id="15" name="Freeform 10">
            <a:extLst>
              <a:ext uri="{FF2B5EF4-FFF2-40B4-BE49-F238E27FC236}">
                <a16:creationId xmlns:a16="http://schemas.microsoft.com/office/drawing/2014/main" id="{8EDE46AD-DB6E-3769-676F-9704445CDF22}"/>
              </a:ext>
            </a:extLst>
          </p:cNvPr>
          <p:cNvSpPr/>
          <p:nvPr/>
        </p:nvSpPr>
        <p:spPr>
          <a:xfrm>
            <a:off x="458417" y="4850486"/>
            <a:ext cx="262569" cy="187409"/>
          </a:xfrm>
          <a:custGeom>
            <a:avLst/>
            <a:gdLst/>
            <a:ahLst/>
            <a:cxnLst/>
            <a:rect l="l" t="t" r="r" b="b"/>
            <a:pathLst>
              <a:path w="393853" h="281113">
                <a:moveTo>
                  <a:pt x="0" y="0"/>
                </a:moveTo>
                <a:lnTo>
                  <a:pt x="393854" y="0"/>
                </a:lnTo>
                <a:lnTo>
                  <a:pt x="393854" y="281113"/>
                </a:lnTo>
                <a:lnTo>
                  <a:pt x="0" y="281113"/>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AE" sz="1200"/>
          </a:p>
        </p:txBody>
      </p:sp>
      <p:sp>
        <p:nvSpPr>
          <p:cNvPr id="16" name="Freeform 11">
            <a:extLst>
              <a:ext uri="{FF2B5EF4-FFF2-40B4-BE49-F238E27FC236}">
                <a16:creationId xmlns:a16="http://schemas.microsoft.com/office/drawing/2014/main" id="{E2E96E0B-4CE9-7EF1-D462-59A32A8DFA57}"/>
              </a:ext>
            </a:extLst>
          </p:cNvPr>
          <p:cNvSpPr/>
          <p:nvPr/>
        </p:nvSpPr>
        <p:spPr>
          <a:xfrm>
            <a:off x="438313" y="5223387"/>
            <a:ext cx="288413" cy="288413"/>
          </a:xfrm>
          <a:custGeom>
            <a:avLst/>
            <a:gdLst/>
            <a:ahLst/>
            <a:cxnLst/>
            <a:rect l="l" t="t" r="r" b="b"/>
            <a:pathLst>
              <a:path w="432620" h="432620">
                <a:moveTo>
                  <a:pt x="0" y="0"/>
                </a:moveTo>
                <a:lnTo>
                  <a:pt x="432620" y="0"/>
                </a:lnTo>
                <a:lnTo>
                  <a:pt x="432620" y="432621"/>
                </a:lnTo>
                <a:lnTo>
                  <a:pt x="0" y="4326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AE" sz="1200"/>
          </a:p>
        </p:txBody>
      </p:sp>
      <p:sp>
        <p:nvSpPr>
          <p:cNvPr id="17" name="TextBox 12">
            <a:extLst>
              <a:ext uri="{FF2B5EF4-FFF2-40B4-BE49-F238E27FC236}">
                <a16:creationId xmlns:a16="http://schemas.microsoft.com/office/drawing/2014/main" id="{ED1601DB-5D97-BE33-58B8-BC462F93ABB0}"/>
              </a:ext>
            </a:extLst>
          </p:cNvPr>
          <p:cNvSpPr txBox="1"/>
          <p:nvPr/>
        </p:nvSpPr>
        <p:spPr>
          <a:xfrm>
            <a:off x="444053" y="3912911"/>
            <a:ext cx="4039347" cy="307777"/>
          </a:xfrm>
          <a:prstGeom prst="rect">
            <a:avLst/>
          </a:prstGeom>
        </p:spPr>
        <p:txBody>
          <a:bodyPr lIns="0" tIns="0" rIns="0" bIns="0" rtlCol="0" anchor="t">
            <a:spAutoFit/>
          </a:bodyPr>
          <a:lstStyle/>
          <a:p>
            <a:pPr>
              <a:lnSpc>
                <a:spcPts val="2449"/>
              </a:lnSpc>
            </a:pPr>
            <a:r>
              <a:rPr lang="en-US" sz="2041" spc="-11" dirty="0">
                <a:solidFill>
                  <a:srgbClr val="D5B997"/>
                </a:solidFill>
                <a:latin typeface="Product Sans"/>
              </a:rPr>
              <a:t>CONTACT US</a:t>
            </a:r>
          </a:p>
        </p:txBody>
      </p:sp>
      <p:sp>
        <p:nvSpPr>
          <p:cNvPr id="18" name="TextBox 13">
            <a:extLst>
              <a:ext uri="{FF2B5EF4-FFF2-40B4-BE49-F238E27FC236}">
                <a16:creationId xmlns:a16="http://schemas.microsoft.com/office/drawing/2014/main" id="{845A9E75-850F-280D-D113-B74452800DC5}"/>
              </a:ext>
            </a:extLst>
          </p:cNvPr>
          <p:cNvSpPr txBox="1"/>
          <p:nvPr/>
        </p:nvSpPr>
        <p:spPr>
          <a:xfrm>
            <a:off x="889000" y="4343382"/>
            <a:ext cx="4039347" cy="307777"/>
          </a:xfrm>
          <a:prstGeom prst="rect">
            <a:avLst/>
          </a:prstGeom>
        </p:spPr>
        <p:txBody>
          <a:bodyPr lIns="0" tIns="0" rIns="0" bIns="0" rtlCol="0" anchor="t">
            <a:spAutoFit/>
          </a:bodyPr>
          <a:lstStyle/>
          <a:p>
            <a:pPr algn="just">
              <a:lnSpc>
                <a:spcPts val="2445"/>
              </a:lnSpc>
              <a:spcBef>
                <a:spcPct val="0"/>
              </a:spcBef>
            </a:pPr>
            <a:r>
              <a:rPr lang="en-US" sz="2037" spc="-37">
                <a:solidFill>
                  <a:srgbClr val="D9D9D9"/>
                </a:solidFill>
                <a:latin typeface="Product Sans"/>
              </a:rPr>
              <a:t>+971 58 557 0911</a:t>
            </a:r>
          </a:p>
        </p:txBody>
      </p:sp>
      <p:sp>
        <p:nvSpPr>
          <p:cNvPr id="19" name="TextBox 14">
            <a:extLst>
              <a:ext uri="{FF2B5EF4-FFF2-40B4-BE49-F238E27FC236}">
                <a16:creationId xmlns:a16="http://schemas.microsoft.com/office/drawing/2014/main" id="{35CACCBB-4CDF-6E4C-294E-6176DD97F8F6}"/>
              </a:ext>
            </a:extLst>
          </p:cNvPr>
          <p:cNvSpPr txBox="1"/>
          <p:nvPr/>
        </p:nvSpPr>
        <p:spPr>
          <a:xfrm>
            <a:off x="889000" y="4773072"/>
            <a:ext cx="4039347" cy="307777"/>
          </a:xfrm>
          <a:prstGeom prst="rect">
            <a:avLst/>
          </a:prstGeom>
        </p:spPr>
        <p:txBody>
          <a:bodyPr lIns="0" tIns="0" rIns="0" bIns="0" rtlCol="0" anchor="t">
            <a:spAutoFit/>
          </a:bodyPr>
          <a:lstStyle/>
          <a:p>
            <a:pPr algn="just">
              <a:lnSpc>
                <a:spcPts val="2445"/>
              </a:lnSpc>
              <a:spcBef>
                <a:spcPct val="0"/>
              </a:spcBef>
            </a:pPr>
            <a:r>
              <a:rPr lang="en-US" sz="2037" spc="-37" dirty="0">
                <a:solidFill>
                  <a:srgbClr val="D9D9D9"/>
                </a:solidFill>
                <a:latin typeface="Product Sans"/>
              </a:rPr>
              <a:t>hello@jamalakim.com</a:t>
            </a:r>
          </a:p>
        </p:txBody>
      </p:sp>
      <p:sp>
        <p:nvSpPr>
          <p:cNvPr id="20" name="TextBox 15">
            <a:extLst>
              <a:ext uri="{FF2B5EF4-FFF2-40B4-BE49-F238E27FC236}">
                <a16:creationId xmlns:a16="http://schemas.microsoft.com/office/drawing/2014/main" id="{9CEB2001-9B0A-D758-E31F-FDC4E8816A37}"/>
              </a:ext>
            </a:extLst>
          </p:cNvPr>
          <p:cNvSpPr txBox="1"/>
          <p:nvPr/>
        </p:nvSpPr>
        <p:spPr>
          <a:xfrm>
            <a:off x="889000" y="5202761"/>
            <a:ext cx="4039347" cy="307777"/>
          </a:xfrm>
          <a:prstGeom prst="rect">
            <a:avLst/>
          </a:prstGeom>
        </p:spPr>
        <p:txBody>
          <a:bodyPr lIns="0" tIns="0" rIns="0" bIns="0" rtlCol="0" anchor="t">
            <a:spAutoFit/>
          </a:bodyPr>
          <a:lstStyle/>
          <a:p>
            <a:pPr algn="just">
              <a:lnSpc>
                <a:spcPts val="2445"/>
              </a:lnSpc>
              <a:spcBef>
                <a:spcPct val="0"/>
              </a:spcBef>
            </a:pPr>
            <a:r>
              <a:rPr lang="en-US" sz="2037" spc="-37">
                <a:solidFill>
                  <a:srgbClr val="D9D9D9"/>
                </a:solidFill>
                <a:latin typeface="Product Sans"/>
              </a:rPr>
              <a:t>www.jamalakim.com</a:t>
            </a:r>
          </a:p>
        </p:txBody>
      </p:sp>
    </p:spTree>
    <p:extLst>
      <p:ext uri="{BB962C8B-B14F-4D97-AF65-F5344CB8AC3E}">
        <p14:creationId xmlns:p14="http://schemas.microsoft.com/office/powerpoint/2010/main" val="1627821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15031</TotalTime>
  <Words>938</Words>
  <Application>Microsoft Office PowerPoint</Application>
  <PresentationFormat>Widescreen</PresentationFormat>
  <Paragraphs>151</Paragraphs>
  <Slides>10</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Aptos Display</vt:lpstr>
      <vt:lpstr>Arial</vt:lpstr>
      <vt:lpstr>Inter Bold</vt:lpstr>
      <vt:lpstr>Open Sauce</vt:lpstr>
      <vt:lpstr>Product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anxo694</dc:creator>
  <cp:lastModifiedBy>anxo694</cp:lastModifiedBy>
  <cp:revision>16</cp:revision>
  <dcterms:created xsi:type="dcterms:W3CDTF">2024-10-07T05:07:36Z</dcterms:created>
  <dcterms:modified xsi:type="dcterms:W3CDTF">2024-11-01T10:53:04Z</dcterms:modified>
</cp:coreProperties>
</file>