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Merriweather Bold" panose="00000800000000000000" pitchFamily="2" charset="0"/>
      <p:bold r:id="rId17"/>
    </p:embeddedFont>
    <p:embeddedFont>
      <p:font typeface="Open Sans" panose="020B0606030504020204" pitchFamily="3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258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8408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Dubai Real Estate Market Outlook 2025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941802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Dubai's real estate market shows strong momentum in 2024. The post-pandemic recovery, government stimulus, and foreign investment have boosted sector activity. Expect organic growth through 2025 with rising property values and higher transaction volumes.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590" y="417552"/>
            <a:ext cx="4803934" cy="472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Current Market Snapshot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529590" y="1192887"/>
            <a:ext cx="8084820" cy="499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182K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3626168" y="1881307"/>
            <a:ext cx="1891546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New Units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29590" y="2208490"/>
            <a:ext cx="8084820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Expected housing supply increase in 2025-2026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29590" y="2980015"/>
            <a:ext cx="8084820" cy="499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100K+</a:t>
            </a:r>
            <a:endParaRPr lang="en-US" sz="3900" dirty="0"/>
          </a:p>
        </p:txBody>
      </p:sp>
      <p:sp>
        <p:nvSpPr>
          <p:cNvPr id="8" name="Text 5"/>
          <p:cNvSpPr/>
          <p:nvPr/>
        </p:nvSpPr>
        <p:spPr>
          <a:xfrm>
            <a:off x="3626168" y="3668435"/>
            <a:ext cx="1891546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2025 Completions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529590" y="3995618"/>
            <a:ext cx="8084820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New units finishing construction next year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529590" y="4767143"/>
            <a:ext cx="8084820" cy="499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43K</a:t>
            </a:r>
            <a:endParaRPr lang="en-US" sz="3900" dirty="0"/>
          </a:p>
        </p:txBody>
      </p:sp>
      <p:sp>
        <p:nvSpPr>
          <p:cNvPr id="11" name="Text 8"/>
          <p:cNvSpPr/>
          <p:nvPr/>
        </p:nvSpPr>
        <p:spPr>
          <a:xfrm>
            <a:off x="3626168" y="5455563"/>
            <a:ext cx="1891546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Transactions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29590" y="5782747"/>
            <a:ext cx="8084820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Real estate deals completed in first half of 2024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529590" y="6554272"/>
            <a:ext cx="8084820" cy="499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41%</a:t>
            </a:r>
            <a:endParaRPr lang="en-US" sz="3900" dirty="0"/>
          </a:p>
        </p:txBody>
      </p:sp>
      <p:sp>
        <p:nvSpPr>
          <p:cNvPr id="14" name="Text 11"/>
          <p:cNvSpPr/>
          <p:nvPr/>
        </p:nvSpPr>
        <p:spPr>
          <a:xfrm>
            <a:off x="3626168" y="7242691"/>
            <a:ext cx="1891546" cy="23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Price Increase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29590" y="7569875"/>
            <a:ext cx="8084820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Property price growth in first half of 2024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052" y="473750"/>
            <a:ext cx="6042541" cy="538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Economic Growth Forecasts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51" y="1356717"/>
            <a:ext cx="12364803" cy="57105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6052" y="7261146"/>
            <a:ext cx="13424297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UAE Central Bank forecasts national GDP growth of </a:t>
            </a:r>
            <a:r>
              <a:rPr lang="en-US" sz="160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6.2%</a:t>
            </a: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in 2025. This growth is driven by real estate sector development. Luxury projects will decrease as developers focus on affordable and mid-range properties.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7058"/>
            <a:ext cx="86095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Supply and Demand Dynamics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Rising Supply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33957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Housing supply will increase by approximately 182,000 units in 2025-2026. Over 100,000 units will complete in 2025 alone.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Strong Demand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033957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Investors are purchasing more expensive properties. They rent them at higher rates for passive income. Demand for rentals remains high among expats.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Market Pressure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033957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Increasing interest from local and international investors adds pressure on tight housing supply. This contributes to a demand-supply imbalance.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39979"/>
            <a:ext cx="77943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Foreign Investment Trends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88919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Russian Investors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5973128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Russian mortgage rate changes drive investors to Dubai. The 8% preferential rate ended July 2024, making domestic investment less attractive.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4704" y="4688919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54704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French Interest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254704" y="5973128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French investors are among top buyers of Dubai real estate. They seek opportunities for profitable investments and rental income.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738" y="4688919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5738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Gulf Countries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715738" y="5973128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Investors from neighboring Gulf nations continue to see Dubai as a prestigious and safe investment opportunity.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28869"/>
            <a:ext cx="631781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Rental Market Growth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77810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1028224" y="2712244"/>
            <a:ext cx="28847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Short-Term Rentals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202662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Expected to increase by 18% in 2025 compared to 2024. These rentals last up to 6 months.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477810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5"/>
          <p:cNvSpPr/>
          <p:nvPr/>
        </p:nvSpPr>
        <p:spPr>
          <a:xfrm>
            <a:off x="4919901" y="27122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Long-Term Rentals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202662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Predicted to rise by around 13% in 2025. These rentals last 6 months or more.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15520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1028224" y="53499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Price Increases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840373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Rental prices have increased by an average of 16% since the beginning of 2024.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931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4023" y="3448288"/>
            <a:ext cx="8113871" cy="673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Population Growth as a Driver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54023" y="5414248"/>
            <a:ext cx="3038237" cy="215384"/>
          </a:xfrm>
          <a:prstGeom prst="roundRect">
            <a:avLst>
              <a:gd name="adj" fmla="val 4201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754023" y="5952768"/>
            <a:ext cx="277629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Global Professionals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54023" y="6418540"/>
            <a:ext cx="3038237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Increasing numbers of professionals move to Dubai for work opportunities.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4115395" y="5090993"/>
            <a:ext cx="3038237" cy="215384"/>
          </a:xfrm>
          <a:prstGeom prst="roundRect">
            <a:avLst>
              <a:gd name="adj" fmla="val 4201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5"/>
          <p:cNvSpPr/>
          <p:nvPr/>
        </p:nvSpPr>
        <p:spPr>
          <a:xfrm>
            <a:off x="4115395" y="5629513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Quality of Life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4115395" y="6095286"/>
            <a:ext cx="3038237" cy="1379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Career opportunities, competitive salaries, and warm climate attract new residents.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476768" y="4767858"/>
            <a:ext cx="3038237" cy="215384"/>
          </a:xfrm>
          <a:prstGeom prst="roundRect">
            <a:avLst>
              <a:gd name="adj" fmla="val 4201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7476768" y="5306378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Rising Demand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7476768" y="5772150"/>
            <a:ext cx="3038237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Population growth drives demand for housing, pushing prices upward.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10838140" y="4444722"/>
            <a:ext cx="3038237" cy="215384"/>
          </a:xfrm>
          <a:prstGeom prst="roundRect">
            <a:avLst>
              <a:gd name="adj" fmla="val 4201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1"/>
          <p:cNvSpPr/>
          <p:nvPr/>
        </p:nvSpPr>
        <p:spPr>
          <a:xfrm>
            <a:off x="10838140" y="4983242"/>
            <a:ext cx="2693194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Continued Trend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0838140" y="5449014"/>
            <a:ext cx="3038237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Rising rental costs expected to persist through 2025 as population increases.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253" y="545544"/>
            <a:ext cx="4959668" cy="6199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Dubai 2040 Vision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598" y="3649623"/>
            <a:ext cx="8107204" cy="81072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366915" y="6565285"/>
            <a:ext cx="113586" cy="39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1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598" y="3649623"/>
            <a:ext cx="8107204" cy="81072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53122" y="5045214"/>
            <a:ext cx="150019" cy="39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19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598" y="3649623"/>
            <a:ext cx="8107204" cy="810720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45013" y="4464546"/>
            <a:ext cx="140375" cy="39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19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598" y="3649623"/>
            <a:ext cx="8107204" cy="810720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020115" y="5045214"/>
            <a:ext cx="163949" cy="39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</a:t>
            </a:r>
            <a:endParaRPr lang="en-US" sz="19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1598" y="3649623"/>
            <a:ext cx="8107204" cy="810720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130611" y="6565285"/>
            <a:ext cx="151805" cy="39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5</a:t>
            </a:r>
            <a:endParaRPr lang="en-US" sz="1950" dirty="0"/>
          </a:p>
        </p:txBody>
      </p:sp>
      <p:sp>
        <p:nvSpPr>
          <p:cNvPr id="13" name="Text 6"/>
          <p:cNvSpPr/>
          <p:nvPr/>
        </p:nvSpPr>
        <p:spPr>
          <a:xfrm>
            <a:off x="694253" y="3242786"/>
            <a:ext cx="2410301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5.8 Million Population</a:t>
            </a:r>
            <a:endParaRPr lang="en-US" sz="1950" dirty="0"/>
          </a:p>
        </p:txBody>
      </p:sp>
      <p:sp>
        <p:nvSpPr>
          <p:cNvPr id="14" name="Text 7"/>
          <p:cNvSpPr/>
          <p:nvPr/>
        </p:nvSpPr>
        <p:spPr>
          <a:xfrm>
            <a:off x="694253" y="3981569"/>
            <a:ext cx="2410301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Planned population increase to drive long-term demand.</a:t>
            </a:r>
            <a:endParaRPr lang="en-US" sz="1550" dirty="0"/>
          </a:p>
        </p:txBody>
      </p:sp>
      <p:sp>
        <p:nvSpPr>
          <p:cNvPr id="15" name="Text 8"/>
          <p:cNvSpPr/>
          <p:nvPr/>
        </p:nvSpPr>
        <p:spPr>
          <a:xfrm>
            <a:off x="3402092" y="2026682"/>
            <a:ext cx="2410301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105% Increase in Green Areas</a:t>
            </a:r>
            <a:endParaRPr lang="en-US" sz="1950" dirty="0"/>
          </a:p>
        </p:txBody>
      </p:sp>
      <p:sp>
        <p:nvSpPr>
          <p:cNvPr id="16" name="Text 9"/>
          <p:cNvSpPr/>
          <p:nvPr/>
        </p:nvSpPr>
        <p:spPr>
          <a:xfrm>
            <a:off x="3402092" y="2765465"/>
            <a:ext cx="2410301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Commitment to sustainable development and quality of life.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6109930" y="1562219"/>
            <a:ext cx="2410420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400% Increase in Beach Length</a:t>
            </a:r>
            <a:endParaRPr lang="en-US" sz="1950" dirty="0"/>
          </a:p>
        </p:txBody>
      </p:sp>
      <p:sp>
        <p:nvSpPr>
          <p:cNvPr id="18" name="Text 11"/>
          <p:cNvSpPr/>
          <p:nvPr/>
        </p:nvSpPr>
        <p:spPr>
          <a:xfrm>
            <a:off x="6109930" y="2301002"/>
            <a:ext cx="2410420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Enhancing leisure amenities and tourism attractions.</a:t>
            </a:r>
            <a:endParaRPr lang="en-US" sz="1550" dirty="0"/>
          </a:p>
        </p:txBody>
      </p:sp>
      <p:sp>
        <p:nvSpPr>
          <p:cNvPr id="19" name="Text 12"/>
          <p:cNvSpPr/>
          <p:nvPr/>
        </p:nvSpPr>
        <p:spPr>
          <a:xfrm>
            <a:off x="8817888" y="2026682"/>
            <a:ext cx="2410301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25% Increase in Health Centers</a:t>
            </a:r>
            <a:endParaRPr lang="en-US" sz="1950" dirty="0"/>
          </a:p>
        </p:txBody>
      </p:sp>
      <p:sp>
        <p:nvSpPr>
          <p:cNvPr id="20" name="Text 13"/>
          <p:cNvSpPr/>
          <p:nvPr/>
        </p:nvSpPr>
        <p:spPr>
          <a:xfrm>
            <a:off x="8817888" y="2765465"/>
            <a:ext cx="2410301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Improving infrastructure to support growing population.</a:t>
            </a:r>
            <a:endParaRPr lang="en-US" sz="1550" dirty="0"/>
          </a:p>
        </p:txBody>
      </p:sp>
      <p:sp>
        <p:nvSpPr>
          <p:cNvPr id="21" name="Text 14"/>
          <p:cNvSpPr/>
          <p:nvPr/>
        </p:nvSpPr>
        <p:spPr>
          <a:xfrm>
            <a:off x="11525726" y="3242786"/>
            <a:ext cx="2410420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Planned Housing Supply</a:t>
            </a:r>
            <a:endParaRPr lang="en-US" sz="1950" dirty="0"/>
          </a:p>
        </p:txBody>
      </p:sp>
      <p:sp>
        <p:nvSpPr>
          <p:cNvPr id="22" name="Text 15"/>
          <p:cNvSpPr/>
          <p:nvPr/>
        </p:nvSpPr>
        <p:spPr>
          <a:xfrm>
            <a:off x="11525726" y="3981569"/>
            <a:ext cx="2410420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Strategic development to meet future residential needs.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311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Tourism and Real Estate Connection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488883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7156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Tourism Growth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320611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Record visitor numbers boost short-term rental demand and property values.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4158734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4385548"/>
            <a:ext cx="35892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Tourism-Driven Projects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4875967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Developments cater to both tourists and residents. These create new investment opportunities.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5828586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6055400"/>
            <a:ext cx="40726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Infrastructure Enhancement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6545818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Tourism demands drive improvements. Better facilities attract more investors and buyers.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969811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Economic Diversification Benefits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89427" y="2585680"/>
            <a:ext cx="12989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088255" y="2223849"/>
            <a:ext cx="30590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Global Economic Hub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88255" y="2714268"/>
            <a:ext cx="41490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14th globally on Innovation Cities Index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68710" y="3787378"/>
            <a:ext cx="17145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895261" y="3587472"/>
            <a:ext cx="46030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Business-Friendly Environment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895261" y="4077891"/>
            <a:ext cx="46030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Zero income tax and strong capital access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74187" y="5151001"/>
            <a:ext cx="16049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6702266" y="4951095"/>
            <a:ext cx="28424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Free Zones Network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6702266" y="5441513"/>
            <a:ext cx="475285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100% foreign ownership and tax-free policies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60614" y="6514624"/>
            <a:ext cx="18740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7509272" y="6314718"/>
            <a:ext cx="29564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Diversified Economy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09272" y="6805136"/>
            <a:ext cx="49360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Beyond oil into technology, finance, healthcare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2964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Sustainable Development Trends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9425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6457355" y="3027521"/>
            <a:ext cx="15585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2942511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Green Building Practices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787259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Commitment to sustainable development includes energy-efficient designs and green certifications.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29425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10324028" y="3027521"/>
            <a:ext cx="20585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2942511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Renewable Energy Integration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787259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Solar power and other renewable sources are becoming standard in new developments.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608373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0"/>
          <p:cNvSpPr/>
          <p:nvPr/>
        </p:nvSpPr>
        <p:spPr>
          <a:xfrm>
            <a:off x="6439019" y="6168747"/>
            <a:ext cx="19264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6083737"/>
            <a:ext cx="38779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Eco-Friendly Communities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6574155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New developments prioritize energy efficiency, water conservation, and sustainable materials.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107431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Technology and Smart City Initiatives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72966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Blockchain for Transactions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17714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Secure property deals and title deeds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31387" y="3161943"/>
            <a:ext cx="12989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937790" y="2950131"/>
            <a:ext cx="32021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Virtual Property Tours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44054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Remote viewing and decision-making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536543" y="3550444"/>
            <a:ext cx="17145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9937790" y="54026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IoT Integration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7790" y="5893118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Smart energy and maintenance systems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53519" y="5776317"/>
            <a:ext cx="16049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1546146" y="5584150"/>
            <a:ext cx="31463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AI-Powered Solutions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93790" y="6074569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Advanced property management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914192" y="5387816"/>
            <a:ext cx="18740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6479" y="496610"/>
            <a:ext cx="7883842" cy="112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Market Challenges and Considerations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6375083" y="1891784"/>
            <a:ext cx="22860" cy="5841206"/>
          </a:xfrm>
          <a:prstGeom prst="roundRect">
            <a:avLst>
              <a:gd name="adj" fmla="val 33075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>
            <a:off x="6566178" y="2285405"/>
            <a:ext cx="630079" cy="22860"/>
          </a:xfrm>
          <a:prstGeom prst="roundRect">
            <a:avLst>
              <a:gd name="adj" fmla="val 33075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Shape 3"/>
          <p:cNvSpPr/>
          <p:nvPr/>
        </p:nvSpPr>
        <p:spPr>
          <a:xfrm>
            <a:off x="6183987" y="2094309"/>
            <a:ext cx="405051" cy="405051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Text 4"/>
          <p:cNvSpPr/>
          <p:nvPr/>
        </p:nvSpPr>
        <p:spPr>
          <a:xfrm>
            <a:off x="6324600" y="2161818"/>
            <a:ext cx="123706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376636" y="2071807"/>
            <a:ext cx="3200043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Global Economic Conditions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376636" y="2461022"/>
            <a:ext cx="6623685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Strong global economy drives up Dubai property values. Luxury segment benefits from international prosperity.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566178" y="3790712"/>
            <a:ext cx="630079" cy="22860"/>
          </a:xfrm>
          <a:prstGeom prst="roundRect">
            <a:avLst>
              <a:gd name="adj" fmla="val 33075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6183987" y="3599617"/>
            <a:ext cx="405051" cy="405051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9"/>
          <p:cNvSpPr/>
          <p:nvPr/>
        </p:nvSpPr>
        <p:spPr>
          <a:xfrm>
            <a:off x="6304836" y="3667125"/>
            <a:ext cx="163354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7376636" y="3577114"/>
            <a:ext cx="2355533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Rising Interest Rates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376636" y="3966329"/>
            <a:ext cx="6623685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Central banks worldwide are raising rates to combat inflation. This makes borrowing more expensive.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566178" y="5296019"/>
            <a:ext cx="630079" cy="22860"/>
          </a:xfrm>
          <a:prstGeom prst="roundRect">
            <a:avLst>
              <a:gd name="adj" fmla="val 33075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Shape 13"/>
          <p:cNvSpPr/>
          <p:nvPr/>
        </p:nvSpPr>
        <p:spPr>
          <a:xfrm>
            <a:off x="6183987" y="5104924"/>
            <a:ext cx="405051" cy="405051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4"/>
          <p:cNvSpPr/>
          <p:nvPr/>
        </p:nvSpPr>
        <p:spPr>
          <a:xfrm>
            <a:off x="6310074" y="5172432"/>
            <a:ext cx="152876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7376636" y="5082421"/>
            <a:ext cx="2418755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Oil Price Fluctuations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7376636" y="5471636"/>
            <a:ext cx="6623685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an oil-influenced region, price changes impact government spending and private wealth.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566178" y="6801326"/>
            <a:ext cx="630079" cy="22860"/>
          </a:xfrm>
          <a:prstGeom prst="roundRect">
            <a:avLst>
              <a:gd name="adj" fmla="val 33075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Shape 18"/>
          <p:cNvSpPr/>
          <p:nvPr/>
        </p:nvSpPr>
        <p:spPr>
          <a:xfrm>
            <a:off x="6183987" y="6610231"/>
            <a:ext cx="405051" cy="405051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Text 19"/>
          <p:cNvSpPr/>
          <p:nvPr/>
        </p:nvSpPr>
        <p:spPr>
          <a:xfrm>
            <a:off x="6297216" y="6677739"/>
            <a:ext cx="178475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7376636" y="6587728"/>
            <a:ext cx="3085147" cy="281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Transfer Fees and Taxation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7376636" y="6976943"/>
            <a:ext cx="6623685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4% transfer fee on property sales and new corporate tax affect investment calculations.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823</Words>
  <Application>Microsoft Office PowerPoint</Application>
  <PresentationFormat>Custom</PresentationFormat>
  <Paragraphs>140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Merriweather Bold</vt:lpstr>
      <vt:lpstr>Open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anxo694</cp:lastModifiedBy>
  <cp:revision>4</cp:revision>
  <dcterms:created xsi:type="dcterms:W3CDTF">2025-03-04T08:17:40Z</dcterms:created>
  <dcterms:modified xsi:type="dcterms:W3CDTF">2025-03-04T08:51:28Z</dcterms:modified>
</cp:coreProperties>
</file>