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83" r:id="rId4"/>
    <p:sldId id="265" r:id="rId5"/>
    <p:sldId id="267" r:id="rId6"/>
    <p:sldId id="280" r:id="rId7"/>
    <p:sldId id="281" r:id="rId8"/>
    <p:sldId id="274" r:id="rId9"/>
    <p:sldId id="278" r:id="rId10"/>
    <p:sldId id="282" r:id="rId11"/>
    <p:sldId id="259" r:id="rId12"/>
  </p:sldIdLst>
  <p:sldSz cx="18288000" cy="10287000"/>
  <p:notesSz cx="6858000" cy="9144000"/>
  <p:embeddedFontLst>
    <p:embeddedFont>
      <p:font typeface="Inter Bold" panose="020B0604020202020204" charset="0"/>
      <p:regular r:id="rId14"/>
    </p:embeddedFont>
    <p:embeddedFont>
      <p:font typeface="Open Sauce" panose="020B0604020202020204" charset="0"/>
      <p:regular r:id="rId15"/>
    </p:embeddedFont>
    <p:embeddedFont>
      <p:font typeface="Product Sans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B7C0B0"/>
    <a:srgbClr val="BFC4B5"/>
    <a:srgbClr val="D5B997"/>
    <a:srgbClr val="196A4D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27" autoAdjust="0"/>
    <p:restoredTop sz="94608" autoAdjust="0"/>
  </p:normalViewPr>
  <p:slideViewPr>
    <p:cSldViewPr>
      <p:cViewPr varScale="1">
        <p:scale>
          <a:sx n="44" d="100"/>
          <a:sy n="44" d="100"/>
        </p:scale>
        <p:origin x="71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P\AppData\Local\Temp\Rar$DIa0.188\EMAAR%20Sales%20Transaction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15" b="0" i="0" u="none" strike="noStrike" kern="1200" cap="all" spc="0" baseline="0">
                <a:gradFill>
                  <a:gsLst>
                    <a:gs pos="0">
                      <a:schemeClr val="dk1">
                        <a:lumMod val="50000"/>
                        <a:lumOff val="50000"/>
                      </a:schemeClr>
                    </a:gs>
                    <a:gs pos="100000">
                      <a:schemeClr val="dk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pPr>
            <a:r>
              <a:rPr lang="en-US"/>
              <a:t>Property Appreciation Rates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15" b="0" i="0" u="none" strike="noStrike" kern="1200" cap="all" spc="0" baseline="0">
              <a:gradFill>
                <a:gsLst>
                  <a:gs pos="0">
                    <a:schemeClr val="dk1">
                      <a:lumMod val="50000"/>
                      <a:lumOff val="50000"/>
                    </a:schemeClr>
                  </a:gs>
                  <a:gs pos="100000">
                    <a:schemeClr val="dk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'DHE - Aggregate'!$B$9</c:f>
              <c:strCache>
                <c:ptCount val="1"/>
                <c:pt idx="0">
                  <c:v>Appreciation</c:v>
                </c:pt>
              </c:strCache>
            </c:strRef>
          </c:tx>
          <c:spPr>
            <a:ln w="19050" cap="rnd" cmpd="sng" algn="ctr">
              <a:solidFill>
                <a:srgbClr val="196A4D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tint val="5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spPr>
              <a:ln w="9525" cap="rnd">
                <a:solidFill>
                  <a:srgbClr val="196A4D"/>
                </a:solidFill>
              </a:ln>
              <a:effectLst/>
            </c:spPr>
            <c:trendlineType val="poly"/>
            <c:order val="2"/>
            <c:dispRSqr val="0"/>
            <c:dispEq val="0"/>
          </c:trendline>
          <c:cat>
            <c:strRef>
              <c:f>'DHE - Aggregate'!$C$8:$P$8</c:f>
              <c:strCache>
                <c:ptCount val="14"/>
                <c:pt idx="0">
                  <c:v>Q2-2018</c:v>
                </c:pt>
                <c:pt idx="1">
                  <c:v>Q4-2018</c:v>
                </c:pt>
                <c:pt idx="2">
                  <c:v>Q2-2019</c:v>
                </c:pt>
                <c:pt idx="3">
                  <c:v>Q4-2019</c:v>
                </c:pt>
                <c:pt idx="4">
                  <c:v>Q2-2020</c:v>
                </c:pt>
                <c:pt idx="5">
                  <c:v>Q4-2020</c:v>
                </c:pt>
                <c:pt idx="6">
                  <c:v>Q2-2021</c:v>
                </c:pt>
                <c:pt idx="7">
                  <c:v>Q4-2021</c:v>
                </c:pt>
                <c:pt idx="8">
                  <c:v>Q2-2022</c:v>
                </c:pt>
                <c:pt idx="9">
                  <c:v>Q4-2022</c:v>
                </c:pt>
                <c:pt idx="10">
                  <c:v>Q2-2023</c:v>
                </c:pt>
                <c:pt idx="11">
                  <c:v>Q4-2023</c:v>
                </c:pt>
                <c:pt idx="12">
                  <c:v>Q2-2024</c:v>
                </c:pt>
                <c:pt idx="13">
                  <c:v>Q4-2024</c:v>
                </c:pt>
              </c:strCache>
            </c:strRef>
          </c:cat>
          <c:val>
            <c:numRef>
              <c:f>'DHE - Aggregate'!$D$10:$P$10</c:f>
              <c:numCache>
                <c:formatCode>0%</c:formatCode>
                <c:ptCount val="13"/>
                <c:pt idx="0">
                  <c:v>3.0438010393466941E-2</c:v>
                </c:pt>
                <c:pt idx="1">
                  <c:v>8.6455331412103043E-3</c:v>
                </c:pt>
                <c:pt idx="2">
                  <c:v>1.928571428571435E-2</c:v>
                </c:pt>
                <c:pt idx="3">
                  <c:v>-3.5038542396635952E-3</c:v>
                </c:pt>
                <c:pt idx="4">
                  <c:v>-1.1954992967651235E-2</c:v>
                </c:pt>
                <c:pt idx="5">
                  <c:v>3.9145907473309594E-2</c:v>
                </c:pt>
                <c:pt idx="6">
                  <c:v>2.2602739726027332E-2</c:v>
                </c:pt>
                <c:pt idx="7">
                  <c:v>5.5592766242464897E-2</c:v>
                </c:pt>
                <c:pt idx="8">
                  <c:v>8.8197969543147181E-2</c:v>
                </c:pt>
                <c:pt idx="9">
                  <c:v>2.857142857142847E-2</c:v>
                </c:pt>
                <c:pt idx="10">
                  <c:v>6.0090702947845909E-2</c:v>
                </c:pt>
                <c:pt idx="11">
                  <c:v>7.4866310160427885E-2</c:v>
                </c:pt>
                <c:pt idx="12">
                  <c:v>0.13930348258706471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02-41A5-857A-F47169FFFE4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63094912"/>
        <c:axId val="763090112"/>
      </c:lineChart>
      <c:catAx>
        <c:axId val="7630949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Years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3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3090112"/>
        <c:crosses val="autoZero"/>
        <c:auto val="1"/>
        <c:lblAlgn val="ctr"/>
        <c:lblOffset val="100"/>
        <c:noMultiLvlLbl val="0"/>
      </c:catAx>
      <c:valAx>
        <c:axId val="763090112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 Rate of Appreciation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crossAx val="76309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/>
              <a:t>ROI%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'DHE - Aggregate'!$P$17</c:f>
              <c:strCache>
                <c:ptCount val="1"/>
                <c:pt idx="0">
                  <c:v>ROI%</c:v>
                </c:pt>
              </c:strCache>
            </c:strRef>
          </c:tx>
          <c:spPr>
            <a:solidFill>
              <a:srgbClr val="196A4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rgbClr val="196A4D"/>
                </a:solidFill>
              </a:ln>
              <a:effectLst/>
            </c:spPr>
            <c:trendlineType val="exp"/>
            <c:dispRSqr val="0"/>
            <c:dispEq val="0"/>
          </c:trendline>
          <c:cat>
            <c:numRef>
              <c:f>'DHE - Aggregate'!$L$19:$L$24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'DHE - Aggregate'!$P$19:$P$24</c:f>
              <c:numCache>
                <c:formatCode>0%</c:formatCode>
                <c:ptCount val="6"/>
                <c:pt idx="0">
                  <c:v>0.1404</c:v>
                </c:pt>
                <c:pt idx="1">
                  <c:v>6.1499999999999999E-2</c:v>
                </c:pt>
                <c:pt idx="2">
                  <c:v>0.3785</c:v>
                </c:pt>
                <c:pt idx="3">
                  <c:v>1.1803999999999999</c:v>
                </c:pt>
                <c:pt idx="4">
                  <c:v>1.7386999999999999</c:v>
                </c:pt>
                <c:pt idx="5">
                  <c:v>3.2517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1B-4792-B22E-20A6FFDC823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996666784"/>
        <c:axId val="1996667264"/>
      </c:barChart>
      <c:catAx>
        <c:axId val="19966667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Years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6667264"/>
        <c:crosses val="autoZero"/>
        <c:auto val="1"/>
        <c:lblAlgn val="ctr"/>
        <c:lblOffset val="100"/>
        <c:noMultiLvlLbl val="0"/>
      </c:catAx>
      <c:valAx>
        <c:axId val="199666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Return on Investment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6666784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cs:styleClr val="auto"/>
    </cs:fontRef>
    <cs:spPr/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915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04.10.2024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466796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4097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26719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492426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95043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468557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366974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31546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Ranked among top 20 brokerages for all real estate developers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31017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8.png"/><Relationship Id="rId18" Type="http://schemas.openxmlformats.org/officeDocument/2006/relationships/hyperlink" Target="https://jamalakim.com" TargetMode="External"/><Relationship Id="rId3" Type="http://schemas.openxmlformats.org/officeDocument/2006/relationships/hyperlink" Target="https://jamalakim.com" TargetMode="External"/><Relationship Id="rId7" Type="http://schemas.openxmlformats.org/officeDocument/2006/relationships/image" Target="../media/image4.png"/><Relationship Id="rId12" Type="http://schemas.openxmlformats.org/officeDocument/2006/relationships/hyperlink" Target="https://www.youtube.com/@JAMALAKIMJOSEPH" TargetMode="External"/><Relationship Id="rId17" Type="http://schemas.openxmlformats.org/officeDocument/2006/relationships/image" Target="../media/image11.svg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20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instagram.com/jamalindxb/%20%20https://jamalakim.com" TargetMode="External"/><Relationship Id="rId11" Type="http://schemas.openxmlformats.org/officeDocument/2006/relationships/image" Target="../media/image7.svg"/><Relationship Id="rId5" Type="http://schemas.openxmlformats.org/officeDocument/2006/relationships/image" Target="../media/image3.svg"/><Relationship Id="rId15" Type="http://schemas.openxmlformats.org/officeDocument/2006/relationships/hyperlink" Target="https://jamalakim.com" TargetMode="External"/><Relationship Id="rId10" Type="http://schemas.openxmlformats.org/officeDocument/2006/relationships/image" Target="../media/image6.png"/><Relationship Id="rId19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hyperlink" Target="https://www.linkedin.com/in/jamal-akim-joseph-marla-a3089689/" TargetMode="External"/><Relationship Id="rId14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svg"/><Relationship Id="rId3" Type="http://schemas.openxmlformats.org/officeDocument/2006/relationships/image" Target="../media/image14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Relationship Id="rId14" Type="http://schemas.openxmlformats.org/officeDocument/2006/relationships/image" Target="../media/image3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144833" y="10668"/>
            <a:ext cx="3086100" cy="102870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F8EBF2-4F03-1A61-BFF8-7E5021C75113}"/>
              </a:ext>
            </a:extLst>
          </p:cNvPr>
          <p:cNvGrpSpPr/>
          <p:nvPr/>
        </p:nvGrpSpPr>
        <p:grpSpPr>
          <a:xfrm>
            <a:off x="-26027" y="-65847"/>
            <a:ext cx="3086101" cy="10363514"/>
            <a:chOff x="-2362200" y="-65847"/>
            <a:chExt cx="3086101" cy="10363514"/>
          </a:xfrm>
        </p:grpSpPr>
        <p:grpSp>
          <p:nvGrpSpPr>
            <p:cNvPr id="5" name="Group 5"/>
            <p:cNvGrpSpPr/>
            <p:nvPr/>
          </p:nvGrpSpPr>
          <p:grpSpPr>
            <a:xfrm>
              <a:off x="-2362200" y="-65847"/>
              <a:ext cx="3086100" cy="10363514"/>
              <a:chOff x="0" y="-19050"/>
              <a:chExt cx="812800" cy="2998241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3086"/>
                <a:ext cx="610310" cy="297610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97610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976105"/>
                    </a:lnTo>
                    <a:lnTo>
                      <a:pt x="0" y="2976105"/>
                    </a:lnTo>
                    <a:close/>
                  </a:path>
                </a:pathLst>
              </a:custGeom>
              <a:solidFill>
                <a:srgbClr val="02594C"/>
              </a:solidFill>
            </p:spPr>
            <p:txBody>
              <a:bodyPr/>
              <a:lstStyle/>
              <a:p>
                <a:endParaRPr lang="en-AE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19050"/>
                <a:ext cx="812800" cy="29951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-84207" y="4083810"/>
              <a:ext cx="808108" cy="2909475"/>
              <a:chOff x="-166570" y="-19050"/>
              <a:chExt cx="192882" cy="69445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-166570" y="2546"/>
                <a:ext cx="26311" cy="672855"/>
              </a:xfrm>
              <a:custGeom>
                <a:avLst/>
                <a:gdLst/>
                <a:ahLst/>
                <a:cxnLst/>
                <a:rect l="l" t="t" r="r" b="b"/>
                <a:pathLst>
                  <a:path w="26312" h="672855">
                    <a:moveTo>
                      <a:pt x="0" y="0"/>
                    </a:moveTo>
                    <a:lnTo>
                      <a:pt x="26312" y="0"/>
                    </a:lnTo>
                    <a:lnTo>
                      <a:pt x="26312" y="672855"/>
                    </a:lnTo>
                    <a:lnTo>
                      <a:pt x="0" y="672855"/>
                    </a:lnTo>
                    <a:close/>
                  </a:path>
                </a:pathLst>
              </a:custGeom>
              <a:solidFill>
                <a:srgbClr val="D5B997"/>
              </a:solidFill>
            </p:spPr>
            <p:txBody>
              <a:bodyPr/>
              <a:lstStyle/>
              <a:p>
                <a:endParaRPr lang="en-AE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19050"/>
                <a:ext cx="26312" cy="6919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59"/>
                  </a:lnSpc>
                </a:pPr>
                <a:endParaRPr/>
              </a:p>
            </p:txBody>
          </p:sp>
        </p:grpSp>
      </p:grpSp>
      <p:sp>
        <p:nvSpPr>
          <p:cNvPr id="12" name="Freeform 12">
            <a:hlinkClick r:id="rId3" tooltip="https://jamalakim.com"/>
          </p:cNvPr>
          <p:cNvSpPr/>
          <p:nvPr/>
        </p:nvSpPr>
        <p:spPr>
          <a:xfrm>
            <a:off x="1941853" y="9711675"/>
            <a:ext cx="134195" cy="284011"/>
          </a:xfrm>
          <a:custGeom>
            <a:avLst/>
            <a:gdLst/>
            <a:ahLst/>
            <a:cxnLst/>
            <a:rect l="l" t="t" r="r" b="b"/>
            <a:pathLst>
              <a:path w="134195" h="284011">
                <a:moveTo>
                  <a:pt x="0" y="0"/>
                </a:moveTo>
                <a:lnTo>
                  <a:pt x="134195" y="0"/>
                </a:lnTo>
                <a:lnTo>
                  <a:pt x="134195" y="284011"/>
                </a:lnTo>
                <a:lnTo>
                  <a:pt x="0" y="2840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3E77537-61DD-88C5-2452-957D28DB4780}"/>
              </a:ext>
            </a:extLst>
          </p:cNvPr>
          <p:cNvGrpSpPr/>
          <p:nvPr/>
        </p:nvGrpSpPr>
        <p:grpSpPr>
          <a:xfrm>
            <a:off x="2801395" y="9093747"/>
            <a:ext cx="2667201" cy="393153"/>
            <a:chOff x="2316073" y="9664900"/>
            <a:chExt cx="2667201" cy="393153"/>
          </a:xfrm>
        </p:grpSpPr>
        <p:sp>
          <p:nvSpPr>
            <p:cNvPr id="13" name="Freeform 13">
              <a:hlinkClick r:id="rId6" tooltip="https://www.instagram.com/jamalindxb/%20%20https://jamalakim.com"/>
            </p:cNvPr>
            <p:cNvSpPr/>
            <p:nvPr/>
          </p:nvSpPr>
          <p:spPr>
            <a:xfrm>
              <a:off x="2316073" y="9711675"/>
              <a:ext cx="315195" cy="315195"/>
            </a:xfrm>
            <a:custGeom>
              <a:avLst/>
              <a:gdLst/>
              <a:ahLst/>
              <a:cxnLst/>
              <a:rect l="l" t="t" r="r" b="b"/>
              <a:pathLst>
                <a:path w="315195" h="315195">
                  <a:moveTo>
                    <a:pt x="0" y="0"/>
                  </a:moveTo>
                  <a:lnTo>
                    <a:pt x="315195" y="0"/>
                  </a:lnTo>
                  <a:lnTo>
                    <a:pt x="315195" y="315195"/>
                  </a:lnTo>
                  <a:lnTo>
                    <a:pt x="0" y="315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E"/>
            </a:p>
          </p:txBody>
        </p:sp>
        <p:sp>
          <p:nvSpPr>
            <p:cNvPr id="14" name="Freeform 14">
              <a:hlinkClick r:id="rId9" tooltip="https://www.linkedin.com/in/jamal-akim-joseph-marla-a3089689/"/>
            </p:cNvPr>
            <p:cNvSpPr/>
            <p:nvPr/>
          </p:nvSpPr>
          <p:spPr>
            <a:xfrm>
              <a:off x="2871293" y="9664900"/>
              <a:ext cx="377562" cy="377562"/>
            </a:xfrm>
            <a:custGeom>
              <a:avLst/>
              <a:gdLst/>
              <a:ahLst/>
              <a:cxnLst/>
              <a:rect l="l" t="t" r="r" b="b"/>
              <a:pathLst>
                <a:path w="377562" h="377562">
                  <a:moveTo>
                    <a:pt x="0" y="0"/>
                  </a:moveTo>
                  <a:lnTo>
                    <a:pt x="377562" y="0"/>
                  </a:lnTo>
                  <a:lnTo>
                    <a:pt x="377562" y="377561"/>
                  </a:lnTo>
                  <a:lnTo>
                    <a:pt x="0" y="3775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E"/>
            </a:p>
          </p:txBody>
        </p:sp>
        <p:sp>
          <p:nvSpPr>
            <p:cNvPr id="15" name="Freeform 15">
              <a:hlinkClick r:id="rId12" tooltip="https://www.youtube.com/@JAMALAKIMJOSEPH"/>
            </p:cNvPr>
            <p:cNvSpPr/>
            <p:nvPr/>
          </p:nvSpPr>
          <p:spPr>
            <a:xfrm>
              <a:off x="3486980" y="9688177"/>
              <a:ext cx="354285" cy="354285"/>
            </a:xfrm>
            <a:custGeom>
              <a:avLst/>
              <a:gdLst/>
              <a:ahLst/>
              <a:cxnLst/>
              <a:rect l="l" t="t" r="r" b="b"/>
              <a:pathLst>
                <a:path w="354285" h="354285">
                  <a:moveTo>
                    <a:pt x="0" y="0"/>
                  </a:moveTo>
                  <a:lnTo>
                    <a:pt x="354284" y="0"/>
                  </a:lnTo>
                  <a:lnTo>
                    <a:pt x="354284" y="354284"/>
                  </a:lnTo>
                  <a:lnTo>
                    <a:pt x="0" y="354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E"/>
            </a:p>
          </p:txBody>
        </p:sp>
        <p:sp>
          <p:nvSpPr>
            <p:cNvPr id="16" name="Freeform 16">
              <a:hlinkClick r:id="rId15" tooltip="https://jamalakim.com"/>
            </p:cNvPr>
            <p:cNvSpPr/>
            <p:nvPr/>
          </p:nvSpPr>
          <p:spPr>
            <a:xfrm>
              <a:off x="4079389" y="9711675"/>
              <a:ext cx="288198" cy="330786"/>
            </a:xfrm>
            <a:custGeom>
              <a:avLst/>
              <a:gdLst/>
              <a:ahLst/>
              <a:cxnLst/>
              <a:rect l="l" t="t" r="r" b="b"/>
              <a:pathLst>
                <a:path w="288198" h="330786">
                  <a:moveTo>
                    <a:pt x="0" y="0"/>
                  </a:moveTo>
                  <a:lnTo>
                    <a:pt x="288198" y="0"/>
                  </a:lnTo>
                  <a:lnTo>
                    <a:pt x="288198" y="330786"/>
                  </a:lnTo>
                  <a:lnTo>
                    <a:pt x="0" y="330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E"/>
            </a:p>
          </p:txBody>
        </p:sp>
        <p:sp>
          <p:nvSpPr>
            <p:cNvPr id="17" name="Freeform 17">
              <a:hlinkClick r:id="rId18" tooltip="https://jamalakim.com"/>
            </p:cNvPr>
            <p:cNvSpPr/>
            <p:nvPr/>
          </p:nvSpPr>
          <p:spPr>
            <a:xfrm>
              <a:off x="4605712" y="9680491"/>
              <a:ext cx="377562" cy="377562"/>
            </a:xfrm>
            <a:custGeom>
              <a:avLst/>
              <a:gdLst/>
              <a:ahLst/>
              <a:cxnLst/>
              <a:rect l="l" t="t" r="r" b="b"/>
              <a:pathLst>
                <a:path w="377562" h="377562">
                  <a:moveTo>
                    <a:pt x="0" y="0"/>
                  </a:moveTo>
                  <a:lnTo>
                    <a:pt x="377562" y="0"/>
                  </a:lnTo>
                  <a:lnTo>
                    <a:pt x="377562" y="377562"/>
                  </a:lnTo>
                  <a:lnTo>
                    <a:pt x="0" y="377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801395" y="8057362"/>
            <a:ext cx="6754897" cy="378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4"/>
              </a:lnSpc>
            </a:pPr>
            <a:r>
              <a:rPr lang="en-US" sz="2281" spc="114" dirty="0" err="1">
                <a:solidFill>
                  <a:srgbClr val="1C5739"/>
                </a:solidFill>
                <a:latin typeface="Open Sauce"/>
              </a:rPr>
              <a:t>www.jamalakim.com</a:t>
            </a:r>
            <a:endParaRPr lang="en-US" sz="2281" spc="114" dirty="0">
              <a:solidFill>
                <a:srgbClr val="1C5739"/>
              </a:solidFill>
              <a:latin typeface="Open Sauce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796393" y="8751133"/>
            <a:ext cx="1722269" cy="248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4"/>
              </a:lnSpc>
            </a:pPr>
            <a:r>
              <a:rPr lang="en-US" sz="1481" spc="74" dirty="0">
                <a:solidFill>
                  <a:srgbClr val="1C5739"/>
                </a:solidFill>
                <a:latin typeface="Open Sauce"/>
              </a:rPr>
              <a:t>Follow us:</a:t>
            </a:r>
          </a:p>
        </p:txBody>
      </p:sp>
      <p:sp>
        <p:nvSpPr>
          <p:cNvPr id="21" name="Text 0">
            <a:extLst>
              <a:ext uri="{FF2B5EF4-FFF2-40B4-BE49-F238E27FC236}">
                <a16:creationId xmlns:a16="http://schemas.microsoft.com/office/drawing/2014/main" id="{96A43412-FB6D-8531-63BD-A82FA80361FB}"/>
              </a:ext>
            </a:extLst>
          </p:cNvPr>
          <p:cNvSpPr/>
          <p:nvPr/>
        </p:nvSpPr>
        <p:spPr>
          <a:xfrm>
            <a:off x="2653703" y="4787265"/>
            <a:ext cx="8166697" cy="1956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>
              <a:lnSpc>
                <a:spcPts val="6719"/>
              </a:lnSpc>
              <a:buNone/>
            </a:pPr>
            <a:r>
              <a:rPr lang="en-US" sz="6568" spc="-36" dirty="0">
                <a:solidFill>
                  <a:srgbClr val="02594C"/>
                </a:solidFill>
                <a:latin typeface="Product Sans"/>
              </a:rPr>
              <a:t>Dubai Hills Estate: Investment Analysis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488" y="0"/>
            <a:ext cx="18260511" cy="10287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55880" y="5145904"/>
            <a:ext cx="232120" cy="5141096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19501" y="0"/>
            <a:ext cx="64973" cy="1739065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02089" y="3344276"/>
            <a:ext cx="64631" cy="6942724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234618" y="9808794"/>
            <a:ext cx="3657924" cy="290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213"/>
              </a:lnSpc>
              <a:spcBef>
                <a:spcPct val="0"/>
              </a:spcBef>
            </a:pPr>
            <a:r>
              <a:rPr lang="en-US" sz="1844" spc="-33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3328416" y="-2560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dirty="0"/>
          </a:p>
        </p:txBody>
      </p:sp>
      <p:sp>
        <p:nvSpPr>
          <p:cNvPr id="15" name="Text 0">
            <a:extLst>
              <a:ext uri="{FF2B5EF4-FFF2-40B4-BE49-F238E27FC236}">
                <a16:creationId xmlns:a16="http://schemas.microsoft.com/office/drawing/2014/main" id="{E3AC8658-FDE5-7BF1-268E-4ABA1407043F}"/>
              </a:ext>
            </a:extLst>
          </p:cNvPr>
          <p:cNvSpPr/>
          <p:nvPr/>
        </p:nvSpPr>
        <p:spPr>
          <a:xfrm>
            <a:off x="1066800" y="2272665"/>
            <a:ext cx="9766897" cy="1956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>
              <a:lnSpc>
                <a:spcPts val="6719"/>
              </a:lnSpc>
              <a:buNone/>
            </a:pPr>
            <a:r>
              <a:rPr lang="en-US" sz="5599" spc="-31" dirty="0">
                <a:solidFill>
                  <a:srgbClr val="D5B997"/>
                </a:solidFill>
                <a:latin typeface="Product Sans"/>
              </a:rPr>
              <a:t>Dubai Hills Estate: An Overview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44FB7B7A-E204-25AB-7174-AD9DD75B0FB0}"/>
              </a:ext>
            </a:extLst>
          </p:cNvPr>
          <p:cNvSpPr/>
          <p:nvPr/>
        </p:nvSpPr>
        <p:spPr>
          <a:xfrm>
            <a:off x="1330057" y="3467100"/>
            <a:ext cx="10187711" cy="19564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25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Dubai Hills Estate is a large-scale, master-planned community located in Dubai, United Arab Emirates. It is situated in the heart of the city, with easy access to major highways and the Dubai Metro.</a:t>
            </a:r>
            <a:endParaRPr lang="en-US" sz="25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D253ACD8-E6D6-25B7-DCF5-0A54DF852BEF}"/>
              </a:ext>
            </a:extLst>
          </p:cNvPr>
          <p:cNvSpPr/>
          <p:nvPr/>
        </p:nvSpPr>
        <p:spPr>
          <a:xfrm>
            <a:off x="1329933" y="5400793"/>
            <a:ext cx="8021241" cy="1002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900"/>
              </a:lnSpc>
              <a:buNone/>
            </a:pPr>
            <a:r>
              <a:rPr lang="en-US" sz="28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Unparalleled Amenities and Investment Potential</a:t>
            </a:r>
            <a:endParaRPr lang="en-US" sz="28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16" name="Image 1" descr="preencoded.png">
            <a:extLst>
              <a:ext uri="{FF2B5EF4-FFF2-40B4-BE49-F238E27FC236}">
                <a16:creationId xmlns:a16="http://schemas.microsoft.com/office/drawing/2014/main" id="{645DF705-CC9B-C25F-F5F9-F508779E96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787" y="6325136"/>
            <a:ext cx="400883" cy="400883"/>
          </a:xfrm>
          <a:prstGeom prst="rect">
            <a:avLst/>
          </a:prstGeom>
        </p:spPr>
      </p:pic>
      <p:sp>
        <p:nvSpPr>
          <p:cNvPr id="18" name="Text 1">
            <a:extLst>
              <a:ext uri="{FF2B5EF4-FFF2-40B4-BE49-F238E27FC236}">
                <a16:creationId xmlns:a16="http://schemas.microsoft.com/office/drawing/2014/main" id="{0E9F2399-40B5-659B-F0A6-04F07B87FC72}"/>
              </a:ext>
            </a:extLst>
          </p:cNvPr>
          <p:cNvSpPr/>
          <p:nvPr/>
        </p:nvSpPr>
        <p:spPr>
          <a:xfrm>
            <a:off x="1355387" y="6886396"/>
            <a:ext cx="2004893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World-Class Golf</a:t>
            </a:r>
            <a:endParaRPr lang="en-US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</a:endParaRPr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39347758-456F-362B-CC84-A3446F08C407}"/>
              </a:ext>
            </a:extLst>
          </p:cNvPr>
          <p:cNvSpPr/>
          <p:nvPr/>
        </p:nvSpPr>
        <p:spPr>
          <a:xfrm>
            <a:off x="1355387" y="7233225"/>
            <a:ext cx="8021241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18-hole championship course. Stunning views of Dubai skyline.</a:t>
            </a:r>
            <a:endParaRPr lang="en-US" sz="1600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</a:endParaRPr>
          </a:p>
        </p:txBody>
      </p:sp>
      <p:pic>
        <p:nvPicPr>
          <p:cNvPr id="20" name="Image 2" descr="preencoded.png">
            <a:extLst>
              <a:ext uri="{FF2B5EF4-FFF2-40B4-BE49-F238E27FC236}">
                <a16:creationId xmlns:a16="http://schemas.microsoft.com/office/drawing/2014/main" id="{0D212B52-7E1C-75A5-3CC7-C698886E26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7787" y="7970937"/>
            <a:ext cx="400883" cy="400883"/>
          </a:xfrm>
          <a:prstGeom prst="rect">
            <a:avLst/>
          </a:prstGeom>
        </p:spPr>
      </p:pic>
      <p:sp>
        <p:nvSpPr>
          <p:cNvPr id="21" name="Text 3">
            <a:extLst>
              <a:ext uri="{FF2B5EF4-FFF2-40B4-BE49-F238E27FC236}">
                <a16:creationId xmlns:a16="http://schemas.microsoft.com/office/drawing/2014/main" id="{22D3E341-BAB1-8FE3-EC7E-24A3433A911A}"/>
              </a:ext>
            </a:extLst>
          </p:cNvPr>
          <p:cNvSpPr/>
          <p:nvPr/>
        </p:nvSpPr>
        <p:spPr>
          <a:xfrm>
            <a:off x="1355387" y="8532197"/>
            <a:ext cx="2004893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Lush Green Spaces</a:t>
            </a:r>
            <a:endParaRPr lang="en-US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</a:endParaRPr>
          </a:p>
        </p:txBody>
      </p:sp>
      <p:sp>
        <p:nvSpPr>
          <p:cNvPr id="22" name="Text 4">
            <a:extLst>
              <a:ext uri="{FF2B5EF4-FFF2-40B4-BE49-F238E27FC236}">
                <a16:creationId xmlns:a16="http://schemas.microsoft.com/office/drawing/2014/main" id="{58463B34-5A3D-D9B6-106D-3A8F8D3E23F9}"/>
              </a:ext>
            </a:extLst>
          </p:cNvPr>
          <p:cNvSpPr/>
          <p:nvPr/>
        </p:nvSpPr>
        <p:spPr>
          <a:xfrm>
            <a:off x="1355387" y="8879026"/>
            <a:ext cx="8021241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2.2 million sq. meters of parks. Serene natural oasis.</a:t>
            </a:r>
            <a:endParaRPr lang="en-US" sz="1600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</a:endParaRPr>
          </a:p>
        </p:txBody>
      </p:sp>
      <p:pic>
        <p:nvPicPr>
          <p:cNvPr id="23" name="Image 3" descr="preencoded.png">
            <a:extLst>
              <a:ext uri="{FF2B5EF4-FFF2-40B4-BE49-F238E27FC236}">
                <a16:creationId xmlns:a16="http://schemas.microsoft.com/office/drawing/2014/main" id="{60E357C5-38B8-4D62-8331-5A47FF884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2546" y="6301323"/>
            <a:ext cx="400883" cy="400883"/>
          </a:xfrm>
          <a:prstGeom prst="rect">
            <a:avLst/>
          </a:prstGeom>
        </p:spPr>
      </p:pic>
      <p:sp>
        <p:nvSpPr>
          <p:cNvPr id="24" name="Text 5">
            <a:extLst>
              <a:ext uri="{FF2B5EF4-FFF2-40B4-BE49-F238E27FC236}">
                <a16:creationId xmlns:a16="http://schemas.microsoft.com/office/drawing/2014/main" id="{3659ED92-9876-9C0C-BC37-89FB64491101}"/>
              </a:ext>
            </a:extLst>
          </p:cNvPr>
          <p:cNvSpPr/>
          <p:nvPr/>
        </p:nvSpPr>
        <p:spPr>
          <a:xfrm>
            <a:off x="7050146" y="6862583"/>
            <a:ext cx="2004893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Retail Paradise</a:t>
            </a:r>
            <a:endParaRPr lang="en-US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</a:endParaRPr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3DBC75EC-DFFE-67E3-841E-C544ABED0018}"/>
              </a:ext>
            </a:extLst>
          </p:cNvPr>
          <p:cNvSpPr/>
          <p:nvPr/>
        </p:nvSpPr>
        <p:spPr>
          <a:xfrm>
            <a:off x="7050146" y="7226848"/>
            <a:ext cx="8021241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Dubai Hills Mall. 650+ outlets for shopping and dining.</a:t>
            </a:r>
            <a:endParaRPr lang="en-US" sz="1600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</a:endParaRPr>
          </a:p>
        </p:txBody>
      </p:sp>
      <p:pic>
        <p:nvPicPr>
          <p:cNvPr id="26" name="Image 4" descr="preencoded.png">
            <a:extLst>
              <a:ext uri="{FF2B5EF4-FFF2-40B4-BE49-F238E27FC236}">
                <a16:creationId xmlns:a16="http://schemas.microsoft.com/office/drawing/2014/main" id="{B6E98B46-B6F1-ED05-3788-8BE08E563C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2787" y="7956053"/>
            <a:ext cx="400883" cy="400883"/>
          </a:xfrm>
          <a:prstGeom prst="rect">
            <a:avLst/>
          </a:prstGeom>
        </p:spPr>
      </p:pic>
      <p:sp>
        <p:nvSpPr>
          <p:cNvPr id="27" name="Text 7">
            <a:extLst>
              <a:ext uri="{FF2B5EF4-FFF2-40B4-BE49-F238E27FC236}">
                <a16:creationId xmlns:a16="http://schemas.microsoft.com/office/drawing/2014/main" id="{3D7B4838-DD34-E26F-F3C8-22F84D10F123}"/>
              </a:ext>
            </a:extLst>
          </p:cNvPr>
          <p:cNvSpPr/>
          <p:nvPr/>
        </p:nvSpPr>
        <p:spPr>
          <a:xfrm>
            <a:off x="7070387" y="8517314"/>
            <a:ext cx="2061686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Lucrative Investment</a:t>
            </a:r>
            <a:endParaRPr lang="en-US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</a:endParaRPr>
          </a:p>
        </p:txBody>
      </p:sp>
      <p:sp>
        <p:nvSpPr>
          <p:cNvPr id="28" name="Text 8">
            <a:extLst>
              <a:ext uri="{FF2B5EF4-FFF2-40B4-BE49-F238E27FC236}">
                <a16:creationId xmlns:a16="http://schemas.microsoft.com/office/drawing/2014/main" id="{C68EA800-0764-F956-F602-1A6DF071C887}"/>
              </a:ext>
            </a:extLst>
          </p:cNvPr>
          <p:cNvSpPr/>
          <p:nvPr/>
        </p:nvSpPr>
        <p:spPr>
          <a:xfrm>
            <a:off x="6994187" y="8892123"/>
            <a:ext cx="8021241" cy="256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chemeClr val="bg2">
                    <a:lumMod val="90000"/>
                  </a:schemeClr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70% appreciation from 2018 to 2024. Strong market growth.</a:t>
            </a:r>
            <a:endParaRPr lang="en-US" sz="1600" dirty="0">
              <a:solidFill>
                <a:schemeClr val="bg2">
                  <a:lumMod val="90000"/>
                </a:schemeClr>
              </a:solidFill>
              <a:latin typeface="Product Sans" panose="020B0604020202020204" charset="0"/>
            </a:endParaRPr>
          </a:p>
        </p:txBody>
      </p:sp>
      <p:pic>
        <p:nvPicPr>
          <p:cNvPr id="29" name="Image 0" descr="preencoded.png">
            <a:extLst>
              <a:ext uri="{FF2B5EF4-FFF2-40B4-BE49-F238E27FC236}">
                <a16:creationId xmlns:a16="http://schemas.microsoft.com/office/drawing/2014/main" id="{5CED498B-01A0-035B-66A3-1FC9CB8AF4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81712" y="3390424"/>
            <a:ext cx="5349406" cy="64012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488" y="0"/>
            <a:ext cx="18260511" cy="10287000"/>
            <a:chOff x="104471" y="75972"/>
            <a:chExt cx="13467201" cy="9119994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4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24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55880" y="5145904"/>
            <a:ext cx="232120" cy="5141096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19501" y="0"/>
            <a:ext cx="64973" cy="1739065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02089" y="3344276"/>
            <a:ext cx="64631" cy="6942724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234618" y="9808794"/>
            <a:ext cx="3657924" cy="290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213"/>
              </a:lnSpc>
              <a:spcBef>
                <a:spcPct val="0"/>
              </a:spcBef>
            </a:pPr>
            <a:r>
              <a:rPr lang="en-US" sz="1844" spc="-33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3328416" y="-2560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73C009B5-EF86-6ABC-6A42-862E7CB2AF06}"/>
              </a:ext>
            </a:extLst>
          </p:cNvPr>
          <p:cNvSpPr/>
          <p:nvPr/>
        </p:nvSpPr>
        <p:spPr>
          <a:xfrm>
            <a:off x="1066800" y="222492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5599" spc="-31" dirty="0">
                <a:solidFill>
                  <a:srgbClr val="D5B997"/>
                </a:solidFill>
                <a:latin typeface="Product Sans"/>
              </a:rPr>
              <a:t>Location and Connectivity</a:t>
            </a: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F2DBDFB8-9BF8-8BC5-3296-71C9B26E4537}"/>
              </a:ext>
            </a:extLst>
          </p:cNvPr>
          <p:cNvSpPr/>
          <p:nvPr/>
        </p:nvSpPr>
        <p:spPr>
          <a:xfrm>
            <a:off x="1447800" y="33357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Prime Location</a:t>
            </a:r>
            <a:endParaRPr lang="en-US" sz="24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10907202-9CE0-5EFF-AB15-AA8957BADA6E}"/>
              </a:ext>
            </a:extLst>
          </p:cNvPr>
          <p:cNvSpPr/>
          <p:nvPr/>
        </p:nvSpPr>
        <p:spPr>
          <a:xfrm>
            <a:off x="1447800" y="3826192"/>
            <a:ext cx="612887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Dubai Hills Estate is a sprawling development covering over 11 million square meters, located in the heart of Dubai’s new urban district, Mohammed Bin Rashid City.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DE258EB-AE14-6E75-F13F-AD39B8933E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7703" y="3390900"/>
            <a:ext cx="9641908" cy="6417894"/>
          </a:xfrm>
          <a:prstGeom prst="rect">
            <a:avLst/>
          </a:prstGeom>
        </p:spPr>
      </p:pic>
      <p:sp>
        <p:nvSpPr>
          <p:cNvPr id="43" name="Text 0">
            <a:extLst>
              <a:ext uri="{FF2B5EF4-FFF2-40B4-BE49-F238E27FC236}">
                <a16:creationId xmlns:a16="http://schemas.microsoft.com/office/drawing/2014/main" id="{C9CF9E15-0DA5-84F5-43B1-5D7AD3AAD2BB}"/>
              </a:ext>
            </a:extLst>
          </p:cNvPr>
          <p:cNvSpPr/>
          <p:nvPr/>
        </p:nvSpPr>
        <p:spPr>
          <a:xfrm>
            <a:off x="1447800" y="5057775"/>
            <a:ext cx="7990523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Access to Major Highways</a:t>
            </a:r>
            <a:endParaRPr lang="en-US" sz="24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44" name="Image 1" descr="preencoded.png">
            <a:extLst>
              <a:ext uri="{FF2B5EF4-FFF2-40B4-BE49-F238E27FC236}">
                <a16:creationId xmlns:a16="http://schemas.microsoft.com/office/drawing/2014/main" id="{3176CAA3-5C48-2C00-1908-B31287AB1C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0" y="5843349"/>
            <a:ext cx="617220" cy="617220"/>
          </a:xfrm>
          <a:prstGeom prst="rect">
            <a:avLst/>
          </a:prstGeom>
        </p:spPr>
      </p:pic>
      <p:sp>
        <p:nvSpPr>
          <p:cNvPr id="45" name="Text 1">
            <a:extLst>
              <a:ext uri="{FF2B5EF4-FFF2-40B4-BE49-F238E27FC236}">
                <a16:creationId xmlns:a16="http://schemas.microsoft.com/office/drawing/2014/main" id="{4CA25EBF-154A-66C2-79C8-466495A9A7BC}"/>
              </a:ext>
            </a:extLst>
          </p:cNvPr>
          <p:cNvSpPr/>
          <p:nvPr/>
        </p:nvSpPr>
        <p:spPr>
          <a:xfrm>
            <a:off x="3581400" y="650259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Sheikh Zayed Road</a:t>
            </a:r>
            <a:endParaRPr lang="en-US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46" name="Text 2">
            <a:extLst>
              <a:ext uri="{FF2B5EF4-FFF2-40B4-BE49-F238E27FC236}">
                <a16:creationId xmlns:a16="http://schemas.microsoft.com/office/drawing/2014/main" id="{FCAB8FAF-6657-2A50-0CCE-CFD1D751BCE1}"/>
              </a:ext>
            </a:extLst>
          </p:cNvPr>
          <p:cNvSpPr/>
          <p:nvPr/>
        </p:nvSpPr>
        <p:spPr>
          <a:xfrm>
            <a:off x="3429000" y="6964561"/>
            <a:ext cx="213775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E11 highway, just 5 km</a:t>
            </a:r>
            <a:b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</a:b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 away, connects to key</a:t>
            </a:r>
            <a:b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</a:b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 business districts.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47" name="Image 2" descr="preencoded.png">
            <a:extLst>
              <a:ext uri="{FF2B5EF4-FFF2-40B4-BE49-F238E27FC236}">
                <a16:creationId xmlns:a16="http://schemas.microsoft.com/office/drawing/2014/main" id="{15EEE86C-25DF-E8AB-B224-DCE13B999F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9800" y="5753100"/>
            <a:ext cx="617220" cy="617220"/>
          </a:xfrm>
          <a:prstGeom prst="rect">
            <a:avLst/>
          </a:prstGeom>
        </p:spPr>
      </p:pic>
      <p:sp>
        <p:nvSpPr>
          <p:cNvPr id="48" name="Text 3">
            <a:extLst>
              <a:ext uri="{FF2B5EF4-FFF2-40B4-BE49-F238E27FC236}">
                <a16:creationId xmlns:a16="http://schemas.microsoft.com/office/drawing/2014/main" id="{632DEA68-EB37-F74A-1255-3855E5687D4C}"/>
              </a:ext>
            </a:extLst>
          </p:cNvPr>
          <p:cNvSpPr/>
          <p:nvPr/>
        </p:nvSpPr>
        <p:spPr>
          <a:xfrm>
            <a:off x="6019800" y="646473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Al Khail Road</a:t>
            </a:r>
            <a:endParaRPr lang="en-US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49" name="Text 4">
            <a:extLst>
              <a:ext uri="{FF2B5EF4-FFF2-40B4-BE49-F238E27FC236}">
                <a16:creationId xmlns:a16="http://schemas.microsoft.com/office/drawing/2014/main" id="{B3976EE2-90C5-51A9-C82A-3914566B3E4A}"/>
              </a:ext>
            </a:extLst>
          </p:cNvPr>
          <p:cNvSpPr/>
          <p:nvPr/>
        </p:nvSpPr>
        <p:spPr>
          <a:xfrm>
            <a:off x="5715000" y="6950512"/>
            <a:ext cx="2137757" cy="903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E44 route, 3 km from</a:t>
            </a:r>
            <a:b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</a:b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estate, offers quick </a:t>
            </a:r>
            <a:b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</a:br>
            <a:r>
              <a:rPr lang="en-US" sz="1600" dirty="0" err="1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acess</a:t>
            </a: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 to Dubai's heart.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50" name="Image 3" descr="preencoded.png">
            <a:extLst>
              <a:ext uri="{FF2B5EF4-FFF2-40B4-BE49-F238E27FC236}">
                <a16:creationId xmlns:a16="http://schemas.microsoft.com/office/drawing/2014/main" id="{82F18E0E-D5C1-F4B8-0B82-BA4E4A613C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4980" y="5813941"/>
            <a:ext cx="617220" cy="617220"/>
          </a:xfrm>
          <a:prstGeom prst="rect">
            <a:avLst/>
          </a:prstGeom>
        </p:spPr>
      </p:pic>
      <p:sp>
        <p:nvSpPr>
          <p:cNvPr id="51" name="Text 5">
            <a:extLst>
              <a:ext uri="{FF2B5EF4-FFF2-40B4-BE49-F238E27FC236}">
                <a16:creationId xmlns:a16="http://schemas.microsoft.com/office/drawing/2014/main" id="{39C8D1E0-4341-48FC-5275-4A42C32BBCE8}"/>
              </a:ext>
            </a:extLst>
          </p:cNvPr>
          <p:cNvSpPr/>
          <p:nvPr/>
        </p:nvSpPr>
        <p:spPr>
          <a:xfrm>
            <a:off x="1447800" y="647878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Emirates Road</a:t>
            </a:r>
            <a:endParaRPr lang="en-US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52" name="Text 6">
            <a:extLst>
              <a:ext uri="{FF2B5EF4-FFF2-40B4-BE49-F238E27FC236}">
                <a16:creationId xmlns:a16="http://schemas.microsoft.com/office/drawing/2014/main" id="{B41E5F61-80BD-E746-6602-8FD849617D9F}"/>
              </a:ext>
            </a:extLst>
          </p:cNvPr>
          <p:cNvSpPr/>
          <p:nvPr/>
        </p:nvSpPr>
        <p:spPr>
          <a:xfrm>
            <a:off x="1295400" y="6888361"/>
            <a:ext cx="191294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E611 highway, 8 km</a:t>
            </a:r>
            <a:b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</a:b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distant, links to outer</a:t>
            </a:r>
            <a:b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</a:b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Dubai and beyond.</a:t>
            </a:r>
            <a:endParaRPr lang="en-US" sz="16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53" name="Text 0">
            <a:extLst>
              <a:ext uri="{FF2B5EF4-FFF2-40B4-BE49-F238E27FC236}">
                <a16:creationId xmlns:a16="http://schemas.microsoft.com/office/drawing/2014/main" id="{B8BF2C5F-C877-DD8E-F178-80E2ED2722A1}"/>
              </a:ext>
            </a:extLst>
          </p:cNvPr>
          <p:cNvSpPr/>
          <p:nvPr/>
        </p:nvSpPr>
        <p:spPr>
          <a:xfrm>
            <a:off x="1524000" y="7877175"/>
            <a:ext cx="7990523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Inter Bold" pitchFamily="34" charset="0"/>
                <a:ea typeface="Inter Bold" pitchFamily="34" charset="-122"/>
              </a:rPr>
              <a:t>Proximity to Key Landmarks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7" name="Graphic 56" descr="Airplane outline">
            <a:extLst>
              <a:ext uri="{FF2B5EF4-FFF2-40B4-BE49-F238E27FC236}">
                <a16:creationId xmlns:a16="http://schemas.microsoft.com/office/drawing/2014/main" id="{F5EE7031-CB7A-1B69-412C-FEEA58A221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00200" y="8715300"/>
            <a:ext cx="619200" cy="619200"/>
          </a:xfrm>
          <a:prstGeom prst="rect">
            <a:avLst/>
          </a:prstGeom>
        </p:spPr>
      </p:pic>
      <p:sp>
        <p:nvSpPr>
          <p:cNvPr id="58" name="Text 6">
            <a:extLst>
              <a:ext uri="{FF2B5EF4-FFF2-40B4-BE49-F238E27FC236}">
                <a16:creationId xmlns:a16="http://schemas.microsoft.com/office/drawing/2014/main" id="{67DA896E-9531-565E-6E9B-A265BD84F23F}"/>
              </a:ext>
            </a:extLst>
          </p:cNvPr>
          <p:cNvSpPr/>
          <p:nvPr/>
        </p:nvSpPr>
        <p:spPr>
          <a:xfrm>
            <a:off x="1219200" y="9410700"/>
            <a:ext cx="1447800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Dubai </a:t>
            </a:r>
            <a:b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</a:b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International Airport, 22 Kms</a:t>
            </a:r>
          </a:p>
        </p:txBody>
      </p:sp>
      <p:pic>
        <p:nvPicPr>
          <p:cNvPr id="64" name="Graphic 63" descr="City outline">
            <a:extLst>
              <a:ext uri="{FF2B5EF4-FFF2-40B4-BE49-F238E27FC236}">
                <a16:creationId xmlns:a16="http://schemas.microsoft.com/office/drawing/2014/main" id="{E116F18E-F8F6-FB5B-2653-3E5FC8A271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529396" y="8791500"/>
            <a:ext cx="619200" cy="619200"/>
          </a:xfrm>
          <a:prstGeom prst="rect">
            <a:avLst/>
          </a:prstGeom>
        </p:spPr>
      </p:pic>
      <p:sp>
        <p:nvSpPr>
          <p:cNvPr id="65" name="Text 6">
            <a:extLst>
              <a:ext uri="{FF2B5EF4-FFF2-40B4-BE49-F238E27FC236}">
                <a16:creationId xmlns:a16="http://schemas.microsoft.com/office/drawing/2014/main" id="{B139F017-00A5-AF81-1FE9-8B403D60ABC7}"/>
              </a:ext>
            </a:extLst>
          </p:cNvPr>
          <p:cNvSpPr/>
          <p:nvPr/>
        </p:nvSpPr>
        <p:spPr>
          <a:xfrm>
            <a:off x="3200400" y="9410700"/>
            <a:ext cx="126160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Downtown Dubai, </a:t>
            </a:r>
            <a:b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</a:br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15 Kms</a:t>
            </a:r>
          </a:p>
        </p:txBody>
      </p:sp>
      <p:pic>
        <p:nvPicPr>
          <p:cNvPr id="67" name="Graphic 66" descr="Juggler outline">
            <a:extLst>
              <a:ext uri="{FF2B5EF4-FFF2-40B4-BE49-F238E27FC236}">
                <a16:creationId xmlns:a16="http://schemas.microsoft.com/office/drawing/2014/main" id="{253BA9A1-C1A6-2869-23DA-3ACFD012072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139196" y="8763401"/>
            <a:ext cx="619200" cy="619200"/>
          </a:xfrm>
          <a:prstGeom prst="rect">
            <a:avLst/>
          </a:prstGeom>
        </p:spPr>
      </p:pic>
      <p:sp>
        <p:nvSpPr>
          <p:cNvPr id="68" name="Text 6">
            <a:extLst>
              <a:ext uri="{FF2B5EF4-FFF2-40B4-BE49-F238E27FC236}">
                <a16:creationId xmlns:a16="http://schemas.microsoft.com/office/drawing/2014/main" id="{4EDCDE99-FB83-6C61-61AF-71F7A3B9E88B}"/>
              </a:ext>
            </a:extLst>
          </p:cNvPr>
          <p:cNvSpPr/>
          <p:nvPr/>
        </p:nvSpPr>
        <p:spPr>
          <a:xfrm>
            <a:off x="4910596" y="9458801"/>
            <a:ext cx="126160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Dubai Marina, 20 Kms</a:t>
            </a:r>
          </a:p>
        </p:txBody>
      </p:sp>
      <p:pic>
        <p:nvPicPr>
          <p:cNvPr id="1026" name="Picture 2" descr="Premium Vector | Palm Jumeirah icon vector image Can be used for Dubai">
            <a:extLst>
              <a:ext uri="{FF2B5EF4-FFF2-40B4-BE49-F238E27FC236}">
                <a16:creationId xmlns:a16="http://schemas.microsoft.com/office/drawing/2014/main" id="{062FD65A-9653-2D50-87CD-81F2DF8CD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00" y="8791500"/>
            <a:ext cx="619200" cy="6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Text 6">
            <a:extLst>
              <a:ext uri="{FF2B5EF4-FFF2-40B4-BE49-F238E27FC236}">
                <a16:creationId xmlns:a16="http://schemas.microsoft.com/office/drawing/2014/main" id="{3867AB47-EADA-583F-156B-B6EB63776CD7}"/>
              </a:ext>
            </a:extLst>
          </p:cNvPr>
          <p:cNvSpPr/>
          <p:nvPr/>
        </p:nvSpPr>
        <p:spPr>
          <a:xfrm>
            <a:off x="6705600" y="9410700"/>
            <a:ext cx="126160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Dubai Marina, 25 Kms</a:t>
            </a:r>
          </a:p>
        </p:txBody>
      </p:sp>
    </p:spTree>
    <p:extLst>
      <p:ext uri="{BB962C8B-B14F-4D97-AF65-F5344CB8AC3E}">
        <p14:creationId xmlns:p14="http://schemas.microsoft.com/office/powerpoint/2010/main" val="3054282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488" y="0"/>
            <a:ext cx="18260511" cy="10287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24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55880" y="5145904"/>
            <a:ext cx="232120" cy="5141096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19501" y="0"/>
            <a:ext cx="64973" cy="1739065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02089" y="3344276"/>
            <a:ext cx="64631" cy="6942724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234618" y="9808794"/>
            <a:ext cx="3657924" cy="290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213"/>
              </a:lnSpc>
              <a:spcBef>
                <a:spcPct val="0"/>
              </a:spcBef>
            </a:pPr>
            <a:r>
              <a:rPr lang="en-US" sz="1844" spc="-33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3328416" y="-2560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1900238F-1D66-DE16-177C-13BF0E6D932C}"/>
              </a:ext>
            </a:extLst>
          </p:cNvPr>
          <p:cNvSpPr/>
          <p:nvPr/>
        </p:nvSpPr>
        <p:spPr>
          <a:xfrm>
            <a:off x="1066800" y="2247900"/>
            <a:ext cx="4863584" cy="607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750"/>
              </a:lnSpc>
              <a:buNone/>
            </a:pPr>
            <a:r>
              <a:rPr lang="en-US" sz="5599" spc="-31" dirty="0">
                <a:solidFill>
                  <a:srgbClr val="D5B997"/>
                </a:solidFill>
                <a:latin typeface="Product Sans" panose="020B0604020202020204" charset="0"/>
              </a:rPr>
              <a:t>Number of Units</a:t>
            </a:r>
          </a:p>
        </p:txBody>
      </p:sp>
      <p:pic>
        <p:nvPicPr>
          <p:cNvPr id="14" name="Image 0" descr="preencoded.png">
            <a:extLst>
              <a:ext uri="{FF2B5EF4-FFF2-40B4-BE49-F238E27FC236}">
                <a16:creationId xmlns:a16="http://schemas.microsoft.com/office/drawing/2014/main" id="{B70740B3-7BAE-7375-775A-4FDE15A2B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3238500"/>
            <a:ext cx="4228386" cy="2613303"/>
          </a:xfrm>
          <a:prstGeom prst="rect">
            <a:avLst/>
          </a:prstGeom>
        </p:spPr>
      </p:pic>
      <p:sp>
        <p:nvSpPr>
          <p:cNvPr id="15" name="Text 1">
            <a:extLst>
              <a:ext uri="{FF2B5EF4-FFF2-40B4-BE49-F238E27FC236}">
                <a16:creationId xmlns:a16="http://schemas.microsoft.com/office/drawing/2014/main" id="{D43930CD-574F-4BCA-F399-27E30ED44597}"/>
              </a:ext>
            </a:extLst>
          </p:cNvPr>
          <p:cNvSpPr/>
          <p:nvPr/>
        </p:nvSpPr>
        <p:spPr>
          <a:xfrm>
            <a:off x="1981200" y="6094929"/>
            <a:ext cx="2431733" cy="303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2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1000+ Apartments</a:t>
            </a:r>
            <a:endParaRPr lang="en-US" sz="22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4D0AF169-E3F2-CE5F-2622-D78A9F2B5F53}"/>
              </a:ext>
            </a:extLst>
          </p:cNvPr>
          <p:cNvSpPr/>
          <p:nvPr/>
        </p:nvSpPr>
        <p:spPr>
          <a:xfrm>
            <a:off x="1981200" y="6515457"/>
            <a:ext cx="4228386" cy="933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45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Dubai Hills Estate offers a diverse range of residential options catering to various lifestyles and preferences.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E3DF7E4A-A329-090A-B422-4D92695CEA4E}"/>
              </a:ext>
            </a:extLst>
          </p:cNvPr>
          <p:cNvSpPr/>
          <p:nvPr/>
        </p:nvSpPr>
        <p:spPr>
          <a:xfrm>
            <a:off x="1981200" y="7565827"/>
            <a:ext cx="4228386" cy="933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45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The development boasts a substantial number of units, ensuring ample choice for residents.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83A41423-0FC2-FB95-4238-998E293D2D7C}"/>
              </a:ext>
            </a:extLst>
          </p:cNvPr>
          <p:cNvSpPr/>
          <p:nvPr/>
        </p:nvSpPr>
        <p:spPr>
          <a:xfrm>
            <a:off x="1981200" y="8616196"/>
            <a:ext cx="4228386" cy="933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The exact number of units varies depending on the type of apartment and the specific phase of the development.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19" name="Image 1" descr="preencoded.png">
            <a:extLst>
              <a:ext uri="{FF2B5EF4-FFF2-40B4-BE49-F238E27FC236}">
                <a16:creationId xmlns:a16="http://schemas.microsoft.com/office/drawing/2014/main" id="{CC17CD63-F9E0-8697-64FC-EBD5F73FF8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7695" y="3238500"/>
            <a:ext cx="4228505" cy="2613303"/>
          </a:xfrm>
          <a:prstGeom prst="rect">
            <a:avLst/>
          </a:prstGeom>
        </p:spPr>
      </p:pic>
      <p:sp>
        <p:nvSpPr>
          <p:cNvPr id="20" name="Text 5">
            <a:extLst>
              <a:ext uri="{FF2B5EF4-FFF2-40B4-BE49-F238E27FC236}">
                <a16:creationId xmlns:a16="http://schemas.microsoft.com/office/drawing/2014/main" id="{EE5E5B9A-0674-CAFE-F6F3-FFC1FE78946F}"/>
              </a:ext>
            </a:extLst>
          </p:cNvPr>
          <p:cNvSpPr/>
          <p:nvPr/>
        </p:nvSpPr>
        <p:spPr>
          <a:xfrm>
            <a:off x="7277695" y="6094929"/>
            <a:ext cx="2431733" cy="303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2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100+ Townhouses</a:t>
            </a:r>
            <a:endParaRPr lang="en-US" sz="22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DEC32052-BDD9-9AB9-F73C-E847BCA23C8E}"/>
              </a:ext>
            </a:extLst>
          </p:cNvPr>
          <p:cNvSpPr/>
          <p:nvPr/>
        </p:nvSpPr>
        <p:spPr>
          <a:xfrm>
            <a:off x="7277695" y="6515457"/>
            <a:ext cx="4228505" cy="933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45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Offering spacious living, townhouses provide a more private and comfortable living experience.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85C68598-E00A-A39E-4726-B40D006228CC}"/>
              </a:ext>
            </a:extLst>
          </p:cNvPr>
          <p:cNvSpPr/>
          <p:nvPr/>
        </p:nvSpPr>
        <p:spPr>
          <a:xfrm>
            <a:off x="7277695" y="7565827"/>
            <a:ext cx="4228505" cy="933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45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The development features over 100 townhouses, each designed for modern living.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23" name="Image 2" descr="preencoded.png">
            <a:extLst>
              <a:ext uri="{FF2B5EF4-FFF2-40B4-BE49-F238E27FC236}">
                <a16:creationId xmlns:a16="http://schemas.microsoft.com/office/drawing/2014/main" id="{98FE4E2D-0DE9-F8BF-9C90-AFDAFEF73E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35614" y="3238500"/>
            <a:ext cx="4228386" cy="2613303"/>
          </a:xfrm>
          <a:prstGeom prst="rect">
            <a:avLst/>
          </a:prstGeom>
        </p:spPr>
      </p:pic>
      <p:sp>
        <p:nvSpPr>
          <p:cNvPr id="24" name="Text 8">
            <a:extLst>
              <a:ext uri="{FF2B5EF4-FFF2-40B4-BE49-F238E27FC236}">
                <a16:creationId xmlns:a16="http://schemas.microsoft.com/office/drawing/2014/main" id="{79C44E5D-F481-B6C8-36B9-99D336FF4BDE}"/>
              </a:ext>
            </a:extLst>
          </p:cNvPr>
          <p:cNvSpPr/>
          <p:nvPr/>
        </p:nvSpPr>
        <p:spPr>
          <a:xfrm>
            <a:off x="12535614" y="6094929"/>
            <a:ext cx="2431733" cy="303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2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50+ Villas</a:t>
            </a:r>
            <a:endParaRPr lang="en-US" sz="22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5" name="Text 9">
            <a:extLst>
              <a:ext uri="{FF2B5EF4-FFF2-40B4-BE49-F238E27FC236}">
                <a16:creationId xmlns:a16="http://schemas.microsoft.com/office/drawing/2014/main" id="{ACE06C54-86FD-D8A3-4E33-B1D1B8FA11CF}"/>
              </a:ext>
            </a:extLst>
          </p:cNvPr>
          <p:cNvSpPr/>
          <p:nvPr/>
        </p:nvSpPr>
        <p:spPr>
          <a:xfrm>
            <a:off x="12535614" y="6515457"/>
            <a:ext cx="4228386" cy="622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45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Luxurious and private residences, villas offer a secluded and prestigious living experience.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525B0734-F06F-13A2-E982-3E8525B76DA6}"/>
              </a:ext>
            </a:extLst>
          </p:cNvPr>
          <p:cNvSpPr/>
          <p:nvPr/>
        </p:nvSpPr>
        <p:spPr>
          <a:xfrm>
            <a:off x="12535614" y="7503972"/>
            <a:ext cx="4228386" cy="933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45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With over 50 villas, Dubai Hills Estate provides a wide range of options for discerning homeowners.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823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488" y="0"/>
            <a:ext cx="18260511" cy="10287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24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55880" y="5145904"/>
            <a:ext cx="232120" cy="5141096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19501" y="0"/>
            <a:ext cx="64973" cy="1739065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02089" y="3344276"/>
            <a:ext cx="64631" cy="6942724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234618" y="9808794"/>
            <a:ext cx="3657924" cy="290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213"/>
              </a:lnSpc>
              <a:spcBef>
                <a:spcPct val="0"/>
              </a:spcBef>
            </a:pPr>
            <a:r>
              <a:rPr lang="en-US" sz="1844" spc="-33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3328416" y="-2560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8080116F-932F-2FA1-2FF7-B437227D565C}"/>
              </a:ext>
            </a:extLst>
          </p:cNvPr>
          <p:cNvSpPr/>
          <p:nvPr/>
        </p:nvSpPr>
        <p:spPr>
          <a:xfrm>
            <a:off x="1073706" y="2128599"/>
            <a:ext cx="9975294" cy="696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50"/>
              </a:lnSpc>
              <a:buNone/>
            </a:pPr>
            <a:r>
              <a:rPr lang="en-US" sz="5599" spc="-31" dirty="0">
                <a:solidFill>
                  <a:srgbClr val="D5B997"/>
                </a:solidFill>
                <a:latin typeface="Product Sans" panose="020B0604020202020204" charset="0"/>
              </a:rPr>
              <a:t>Key Amenities in Dubai Hills Estate</a:t>
            </a: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7D68212E-4778-E281-3FD8-4540CDBA3C13}"/>
              </a:ext>
            </a:extLst>
          </p:cNvPr>
          <p:cNvSpPr/>
          <p:nvPr/>
        </p:nvSpPr>
        <p:spPr>
          <a:xfrm>
            <a:off x="1575138" y="5439727"/>
            <a:ext cx="2786301" cy="348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8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Dubai Hills Mall</a:t>
            </a:r>
            <a:endParaRPr lang="en-US" sz="28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3E9D8F2C-FA09-A769-69F5-39202415806D}"/>
              </a:ext>
            </a:extLst>
          </p:cNvPr>
          <p:cNvSpPr/>
          <p:nvPr/>
        </p:nvSpPr>
        <p:spPr>
          <a:xfrm>
            <a:off x="1572467" y="5959018"/>
            <a:ext cx="2859643" cy="2852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The Dubai Hills Mall offers a wide selection of stores, restaurants, and entertainment options. It includes a variety of luxury brands and international retailers, making it a shopper's paradise.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67E6210C-C550-F93E-B016-A620F48771F7}"/>
              </a:ext>
            </a:extLst>
          </p:cNvPr>
          <p:cNvSpPr/>
          <p:nvPr/>
        </p:nvSpPr>
        <p:spPr>
          <a:xfrm>
            <a:off x="5765449" y="5439727"/>
            <a:ext cx="2786301" cy="348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8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Dubai Hills Park</a:t>
            </a:r>
            <a:endParaRPr lang="en-US" sz="28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91E7376E-DB07-5CEC-7C5D-C11247B367EF}"/>
              </a:ext>
            </a:extLst>
          </p:cNvPr>
          <p:cNvSpPr/>
          <p:nvPr/>
        </p:nvSpPr>
        <p:spPr>
          <a:xfrm>
            <a:off x="5791200" y="6010870"/>
            <a:ext cx="2859643" cy="3209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Dubai Hills Park provides a tranquil escape for residents and visitors alike. It features lush green spaces, walking trails, and play areas, perfect for family gatherings and leisurely strolls.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9AA92866-30EB-F67D-BED0-15B2D00EC2B1}"/>
              </a:ext>
            </a:extLst>
          </p:cNvPr>
          <p:cNvSpPr/>
          <p:nvPr/>
        </p:nvSpPr>
        <p:spPr>
          <a:xfrm>
            <a:off x="10035507" y="5431844"/>
            <a:ext cx="3379979" cy="6965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8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Dubai Hills Golf Club</a:t>
            </a:r>
            <a:endParaRPr lang="en-US" sz="28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244FD444-B97B-7CED-CC5A-2CB64DEC7A92}"/>
              </a:ext>
            </a:extLst>
          </p:cNvPr>
          <p:cNvSpPr/>
          <p:nvPr/>
        </p:nvSpPr>
        <p:spPr>
          <a:xfrm>
            <a:off x="10210800" y="6010870"/>
            <a:ext cx="2859643" cy="3209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The Dubai Hills Golf Club is a championship-level course that offers a challenging yet enjoyable experience for golfers of all levels. It features 18 holes designed by renowned architect Ernie Els.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93E2AA52-E203-C7DE-9C2E-C1608E157CEA}"/>
              </a:ext>
            </a:extLst>
          </p:cNvPr>
          <p:cNvSpPr/>
          <p:nvPr/>
        </p:nvSpPr>
        <p:spPr>
          <a:xfrm>
            <a:off x="14467943" y="5439727"/>
            <a:ext cx="3058058" cy="10447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8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Schools, Healthcare, and Other Facilities</a:t>
            </a:r>
            <a:endParaRPr lang="en-US" sz="28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53534C26-310F-8EDD-C997-B4ED5FCBB0D1}"/>
              </a:ext>
            </a:extLst>
          </p:cNvPr>
          <p:cNvSpPr/>
          <p:nvPr/>
        </p:nvSpPr>
        <p:spPr>
          <a:xfrm>
            <a:off x="14666357" y="6707386"/>
            <a:ext cx="2859643" cy="3922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Dubai Hills Estate boasts a wide range of educational institutions, from pre-schools to international schools, ensuring quality education for residents. 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23" name="Image 0" descr="preencoded.png">
            <a:extLst>
              <a:ext uri="{FF2B5EF4-FFF2-40B4-BE49-F238E27FC236}">
                <a16:creationId xmlns:a16="http://schemas.microsoft.com/office/drawing/2014/main" id="{6102422E-748A-BFA3-3DE9-A9E16A302C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779" y="3247787"/>
            <a:ext cx="3055021" cy="1888093"/>
          </a:xfrm>
          <a:prstGeom prst="rect">
            <a:avLst/>
          </a:prstGeom>
        </p:spPr>
      </p:pic>
      <p:pic>
        <p:nvPicPr>
          <p:cNvPr id="24" name="Image 0" descr="preencoded.png">
            <a:extLst>
              <a:ext uri="{FF2B5EF4-FFF2-40B4-BE49-F238E27FC236}">
                <a16:creationId xmlns:a16="http://schemas.microsoft.com/office/drawing/2014/main" id="{6AF3A64C-0074-CC44-6345-A1A1B7F65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0400" y="3238500"/>
            <a:ext cx="3056400" cy="1888946"/>
          </a:xfrm>
          <a:prstGeom prst="rect">
            <a:avLst/>
          </a:prstGeom>
        </p:spPr>
      </p:pic>
      <p:pic>
        <p:nvPicPr>
          <p:cNvPr id="25" name="Image 1" descr="preencoded.png">
            <a:extLst>
              <a:ext uri="{FF2B5EF4-FFF2-40B4-BE49-F238E27FC236}">
                <a16:creationId xmlns:a16="http://schemas.microsoft.com/office/drawing/2014/main" id="{47CFD5BC-3A8C-869D-193E-1F1842DA7D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2400" y="3254521"/>
            <a:ext cx="3056400" cy="1888979"/>
          </a:xfrm>
          <a:prstGeom prst="rect">
            <a:avLst/>
          </a:prstGeom>
        </p:spPr>
      </p:pic>
      <p:pic>
        <p:nvPicPr>
          <p:cNvPr id="26" name="Image 2" descr="preencoded.png">
            <a:extLst>
              <a:ext uri="{FF2B5EF4-FFF2-40B4-BE49-F238E27FC236}">
                <a16:creationId xmlns:a16="http://schemas.microsoft.com/office/drawing/2014/main" id="{3B5FA1CB-201C-FDBB-25EB-24CE19D510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67942" y="3253500"/>
            <a:ext cx="3058058" cy="18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155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404"/>
            <a:ext cx="18260511" cy="10287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24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55880" y="5145904"/>
            <a:ext cx="232120" cy="5141096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19501" y="0"/>
            <a:ext cx="64973" cy="1739065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02089" y="3344276"/>
            <a:ext cx="64631" cy="6942724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234618" y="9808794"/>
            <a:ext cx="3657924" cy="290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213"/>
              </a:lnSpc>
              <a:spcBef>
                <a:spcPct val="0"/>
              </a:spcBef>
            </a:pPr>
            <a:r>
              <a:rPr lang="en-US" sz="1844" spc="-33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3328416" y="-2560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dirty="0"/>
          </a:p>
        </p:txBody>
      </p:sp>
      <p:sp>
        <p:nvSpPr>
          <p:cNvPr id="14" name="Text 0">
            <a:extLst>
              <a:ext uri="{FF2B5EF4-FFF2-40B4-BE49-F238E27FC236}">
                <a16:creationId xmlns:a16="http://schemas.microsoft.com/office/drawing/2014/main" id="{5D6B3EB0-715B-C7EE-95CE-FC1091F2B0A5}"/>
              </a:ext>
            </a:extLst>
          </p:cNvPr>
          <p:cNvSpPr/>
          <p:nvPr/>
        </p:nvSpPr>
        <p:spPr>
          <a:xfrm>
            <a:off x="1066800" y="2163604"/>
            <a:ext cx="16825742" cy="61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50"/>
              </a:lnSpc>
              <a:buNone/>
            </a:pPr>
            <a:r>
              <a:rPr lang="en-US" sz="6000" spc="-31" dirty="0">
                <a:solidFill>
                  <a:srgbClr val="D5B997"/>
                </a:solidFill>
                <a:latin typeface="Product Sans" panose="020B0604020202020204" charset="0"/>
              </a:rPr>
              <a:t>Dubai Hills Estate: </a:t>
            </a:r>
            <a:r>
              <a:rPr lang="en-US" sz="6000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Market Resilience and Growth</a:t>
            </a:r>
            <a:endParaRPr lang="en-US" sz="6000" dirty="0">
              <a:solidFill>
                <a:schemeClr val="bg1"/>
              </a:solidFill>
              <a:latin typeface="Product Sans" panose="020B0604020202020204" charset="0"/>
            </a:endParaRPr>
          </a:p>
          <a:p>
            <a:pPr marL="0" indent="0">
              <a:lnSpc>
                <a:spcPts val="4850"/>
              </a:lnSpc>
              <a:buNone/>
            </a:pPr>
            <a:r>
              <a:rPr lang="en-US" sz="6000" spc="-31" dirty="0">
                <a:solidFill>
                  <a:srgbClr val="D5B997"/>
                </a:solidFill>
                <a:latin typeface="Product Sans" panose="020B0604020202020204" charset="0"/>
              </a:rPr>
              <a:t> 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9EAA338F-2C93-9C8A-93DC-75A0EC8D59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862703"/>
              </p:ext>
            </p:extLst>
          </p:nvPr>
        </p:nvGraphicFramePr>
        <p:xfrm>
          <a:off x="8677871" y="3192169"/>
          <a:ext cx="8688128" cy="5989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 0">
            <a:extLst>
              <a:ext uri="{FF2B5EF4-FFF2-40B4-BE49-F238E27FC236}">
                <a16:creationId xmlns:a16="http://schemas.microsoft.com/office/drawing/2014/main" id="{BE0AF4A3-838C-DCCF-067F-44298265D394}"/>
              </a:ext>
            </a:extLst>
          </p:cNvPr>
          <p:cNvSpPr/>
          <p:nvPr/>
        </p:nvSpPr>
        <p:spPr>
          <a:xfrm>
            <a:off x="1535430" y="3247311"/>
            <a:ext cx="7532370" cy="143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50"/>
              </a:lnSpc>
              <a:buNone/>
            </a:pPr>
            <a:endParaRPr lang="en-US" sz="4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0097D8E4-5699-05E3-E20D-E0CD28E818A5}"/>
              </a:ext>
            </a:extLst>
          </p:cNvPr>
          <p:cNvSpPr/>
          <p:nvPr/>
        </p:nvSpPr>
        <p:spPr>
          <a:xfrm>
            <a:off x="1625441" y="4305300"/>
            <a:ext cx="30480" cy="4036111"/>
          </a:xfrm>
          <a:prstGeom prst="roundRect">
            <a:avLst>
              <a:gd name="adj" fmla="val 317286"/>
            </a:avLst>
          </a:prstGeom>
          <a:solidFill>
            <a:srgbClr val="D5B997"/>
          </a:solidFill>
          <a:ln/>
        </p:spPr>
        <p:txBody>
          <a:bodyPr/>
          <a:lstStyle/>
          <a:p>
            <a:endParaRPr lang="en-IN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2" name="Shape 2">
            <a:extLst>
              <a:ext uri="{FF2B5EF4-FFF2-40B4-BE49-F238E27FC236}">
                <a16:creationId xmlns:a16="http://schemas.microsoft.com/office/drawing/2014/main" id="{E934226F-48B5-5FBA-8811-8B055E75769E}"/>
              </a:ext>
            </a:extLst>
          </p:cNvPr>
          <p:cNvSpPr/>
          <p:nvPr/>
        </p:nvSpPr>
        <p:spPr>
          <a:xfrm>
            <a:off x="1869222" y="4701421"/>
            <a:ext cx="805815" cy="30480"/>
          </a:xfrm>
          <a:prstGeom prst="roundRect">
            <a:avLst>
              <a:gd name="adj" fmla="val 317286"/>
            </a:avLst>
          </a:prstGeom>
          <a:solidFill>
            <a:srgbClr val="D5B997"/>
          </a:solidFill>
          <a:ln/>
        </p:spPr>
        <p:txBody>
          <a:bodyPr/>
          <a:lstStyle/>
          <a:p>
            <a:endParaRPr lang="en-IN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499D36F1-6525-75E1-2BDB-52A04417B41B}"/>
              </a:ext>
            </a:extLst>
          </p:cNvPr>
          <p:cNvSpPr/>
          <p:nvPr/>
        </p:nvSpPr>
        <p:spPr>
          <a:xfrm>
            <a:off x="1381661" y="4457700"/>
            <a:ext cx="518041" cy="518041"/>
          </a:xfrm>
          <a:prstGeom prst="roundRect">
            <a:avLst>
              <a:gd name="adj" fmla="val 18668"/>
            </a:avLst>
          </a:prstGeom>
          <a:solidFill>
            <a:srgbClr val="D5B997"/>
          </a:solidFill>
          <a:ln w="7620">
            <a:solidFill>
              <a:srgbClr val="6F5A42"/>
            </a:solidFill>
            <a:prstDash val="solid"/>
          </a:ln>
        </p:spPr>
        <p:txBody>
          <a:bodyPr/>
          <a:lstStyle/>
          <a:p>
            <a:endParaRPr lang="en-IN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3272C824-F1E7-3298-FD04-C7E46B96FFA7}"/>
              </a:ext>
            </a:extLst>
          </p:cNvPr>
          <p:cNvSpPr/>
          <p:nvPr/>
        </p:nvSpPr>
        <p:spPr>
          <a:xfrm>
            <a:off x="1524000" y="4544020"/>
            <a:ext cx="148947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7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5" name="Text 5">
            <a:extLst>
              <a:ext uri="{FF2B5EF4-FFF2-40B4-BE49-F238E27FC236}">
                <a16:creationId xmlns:a16="http://schemas.microsoft.com/office/drawing/2014/main" id="{4153E8C1-ABF3-F816-135B-870B60654D2D}"/>
              </a:ext>
            </a:extLst>
          </p:cNvPr>
          <p:cNvSpPr/>
          <p:nvPr/>
        </p:nvSpPr>
        <p:spPr>
          <a:xfrm>
            <a:off x="2907030" y="4548068"/>
            <a:ext cx="4306372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2018-2019: Steady Foundation</a:t>
            </a:r>
            <a:endParaRPr lang="en-US" sz="225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6" name="Text 6">
            <a:extLst>
              <a:ext uri="{FF2B5EF4-FFF2-40B4-BE49-F238E27FC236}">
                <a16:creationId xmlns:a16="http://schemas.microsoft.com/office/drawing/2014/main" id="{1F12E06F-9BAE-47FC-748F-8990AC99146E}"/>
              </a:ext>
            </a:extLst>
          </p:cNvPr>
          <p:cNvSpPr/>
          <p:nvPr/>
        </p:nvSpPr>
        <p:spPr>
          <a:xfrm>
            <a:off x="2907030" y="4986693"/>
            <a:ext cx="5920740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Consistent appreciation, establishing market </a:t>
            </a:r>
          </a:p>
          <a:p>
            <a:pPr marL="0" indent="0" algn="l">
              <a:lnSpc>
                <a:spcPts val="29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stability.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7" name="Shape 7">
            <a:extLst>
              <a:ext uri="{FF2B5EF4-FFF2-40B4-BE49-F238E27FC236}">
                <a16:creationId xmlns:a16="http://schemas.microsoft.com/office/drawing/2014/main" id="{C53531D0-ACCA-84F0-1A43-11937B41FA17}"/>
              </a:ext>
            </a:extLst>
          </p:cNvPr>
          <p:cNvSpPr/>
          <p:nvPr/>
        </p:nvSpPr>
        <p:spPr>
          <a:xfrm>
            <a:off x="1869222" y="6258044"/>
            <a:ext cx="805815" cy="30480"/>
          </a:xfrm>
          <a:prstGeom prst="roundRect">
            <a:avLst>
              <a:gd name="adj" fmla="val 317286"/>
            </a:avLst>
          </a:prstGeom>
          <a:solidFill>
            <a:srgbClr val="D5B997"/>
          </a:solidFill>
          <a:ln/>
        </p:spPr>
        <p:txBody>
          <a:bodyPr/>
          <a:lstStyle/>
          <a:p>
            <a:endParaRPr lang="en-IN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8" name="Shape 8">
            <a:extLst>
              <a:ext uri="{FF2B5EF4-FFF2-40B4-BE49-F238E27FC236}">
                <a16:creationId xmlns:a16="http://schemas.microsoft.com/office/drawing/2014/main" id="{DA4CB474-B894-B092-87B1-31CF371682B1}"/>
              </a:ext>
            </a:extLst>
          </p:cNvPr>
          <p:cNvSpPr/>
          <p:nvPr/>
        </p:nvSpPr>
        <p:spPr>
          <a:xfrm>
            <a:off x="1381661" y="6014323"/>
            <a:ext cx="518041" cy="518041"/>
          </a:xfrm>
          <a:prstGeom prst="roundRect">
            <a:avLst>
              <a:gd name="adj" fmla="val 18668"/>
            </a:avLst>
          </a:prstGeom>
          <a:solidFill>
            <a:srgbClr val="D5B997"/>
          </a:solidFill>
          <a:ln w="7620">
            <a:solidFill>
              <a:srgbClr val="6F5A42"/>
            </a:solidFill>
            <a:prstDash val="solid"/>
          </a:ln>
        </p:spPr>
        <p:txBody>
          <a:bodyPr/>
          <a:lstStyle/>
          <a:p>
            <a:endParaRPr lang="en-IN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9" name="Text 9">
            <a:extLst>
              <a:ext uri="{FF2B5EF4-FFF2-40B4-BE49-F238E27FC236}">
                <a16:creationId xmlns:a16="http://schemas.microsoft.com/office/drawing/2014/main" id="{416F6D9F-C56B-7BEB-F331-61D11FF15D68}"/>
              </a:ext>
            </a:extLst>
          </p:cNvPr>
          <p:cNvSpPr/>
          <p:nvPr/>
        </p:nvSpPr>
        <p:spPr>
          <a:xfrm>
            <a:off x="1531918" y="6134100"/>
            <a:ext cx="217408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7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0" name="Text 10">
            <a:extLst>
              <a:ext uri="{FF2B5EF4-FFF2-40B4-BE49-F238E27FC236}">
                <a16:creationId xmlns:a16="http://schemas.microsoft.com/office/drawing/2014/main" id="{BB2658E6-A831-3CC0-4A9A-42376AEF1693}"/>
              </a:ext>
            </a:extLst>
          </p:cNvPr>
          <p:cNvSpPr/>
          <p:nvPr/>
        </p:nvSpPr>
        <p:spPr>
          <a:xfrm>
            <a:off x="2907030" y="6104691"/>
            <a:ext cx="3287554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2020: Brief Adjustment</a:t>
            </a:r>
            <a:endParaRPr lang="en-US" sz="225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DD5A3C8A-8BF5-0FA2-00DC-9FD906FB56E1}"/>
              </a:ext>
            </a:extLst>
          </p:cNvPr>
          <p:cNvSpPr/>
          <p:nvPr/>
        </p:nvSpPr>
        <p:spPr>
          <a:xfrm>
            <a:off x="2907030" y="6602491"/>
            <a:ext cx="5920740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Slight decline, showcasing market's adaptability.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2" name="Shape 12">
            <a:extLst>
              <a:ext uri="{FF2B5EF4-FFF2-40B4-BE49-F238E27FC236}">
                <a16:creationId xmlns:a16="http://schemas.microsoft.com/office/drawing/2014/main" id="{C5CBBD75-5FF4-B17D-E7E2-B9B6FF833136}"/>
              </a:ext>
            </a:extLst>
          </p:cNvPr>
          <p:cNvSpPr/>
          <p:nvPr/>
        </p:nvSpPr>
        <p:spPr>
          <a:xfrm>
            <a:off x="1869222" y="7814667"/>
            <a:ext cx="805815" cy="30480"/>
          </a:xfrm>
          <a:prstGeom prst="roundRect">
            <a:avLst>
              <a:gd name="adj" fmla="val 317286"/>
            </a:avLst>
          </a:prstGeom>
          <a:solidFill>
            <a:srgbClr val="D5B997"/>
          </a:solidFill>
          <a:ln/>
        </p:spPr>
        <p:txBody>
          <a:bodyPr/>
          <a:lstStyle/>
          <a:p>
            <a:endParaRPr lang="en-IN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3" name="Shape 13">
            <a:extLst>
              <a:ext uri="{FF2B5EF4-FFF2-40B4-BE49-F238E27FC236}">
                <a16:creationId xmlns:a16="http://schemas.microsoft.com/office/drawing/2014/main" id="{A15220A7-FF5F-7658-6161-B942117E1CB7}"/>
              </a:ext>
            </a:extLst>
          </p:cNvPr>
          <p:cNvSpPr/>
          <p:nvPr/>
        </p:nvSpPr>
        <p:spPr>
          <a:xfrm>
            <a:off x="1381661" y="7570946"/>
            <a:ext cx="518041" cy="518041"/>
          </a:xfrm>
          <a:prstGeom prst="roundRect">
            <a:avLst>
              <a:gd name="adj" fmla="val 18668"/>
            </a:avLst>
          </a:prstGeom>
          <a:solidFill>
            <a:srgbClr val="D5B997"/>
          </a:solidFill>
          <a:ln w="7620">
            <a:solidFill>
              <a:srgbClr val="6F5A42"/>
            </a:solidFill>
            <a:prstDash val="solid"/>
          </a:ln>
        </p:spPr>
        <p:txBody>
          <a:bodyPr/>
          <a:lstStyle/>
          <a:p>
            <a:endParaRPr lang="en-IN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4" name="Text 14">
            <a:extLst>
              <a:ext uri="{FF2B5EF4-FFF2-40B4-BE49-F238E27FC236}">
                <a16:creationId xmlns:a16="http://schemas.microsoft.com/office/drawing/2014/main" id="{9FB5F058-38CF-1420-5E6A-48641FFBDC3A}"/>
              </a:ext>
            </a:extLst>
          </p:cNvPr>
          <p:cNvSpPr/>
          <p:nvPr/>
        </p:nvSpPr>
        <p:spPr>
          <a:xfrm>
            <a:off x="1529179" y="7707868"/>
            <a:ext cx="222885" cy="345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7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5" name="Text 15">
            <a:extLst>
              <a:ext uri="{FF2B5EF4-FFF2-40B4-BE49-F238E27FC236}">
                <a16:creationId xmlns:a16="http://schemas.microsoft.com/office/drawing/2014/main" id="{DBDFBF0C-8AB6-E8CD-8243-90A240E4D09B}"/>
              </a:ext>
            </a:extLst>
          </p:cNvPr>
          <p:cNvSpPr/>
          <p:nvPr/>
        </p:nvSpPr>
        <p:spPr>
          <a:xfrm>
            <a:off x="2907030" y="7661314"/>
            <a:ext cx="4519732" cy="359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2021-2024: Accelerated Growth</a:t>
            </a:r>
            <a:endParaRPr lang="en-US" sz="225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6" name="Text 16">
            <a:extLst>
              <a:ext uri="{FF2B5EF4-FFF2-40B4-BE49-F238E27FC236}">
                <a16:creationId xmlns:a16="http://schemas.microsoft.com/office/drawing/2014/main" id="{2122EB72-2605-05E1-5D07-A511E5E41CD9}"/>
              </a:ext>
            </a:extLst>
          </p:cNvPr>
          <p:cNvSpPr/>
          <p:nvPr/>
        </p:nvSpPr>
        <p:spPr>
          <a:xfrm>
            <a:off x="2907030" y="8159114"/>
            <a:ext cx="5920740" cy="368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Impressive recovery, peaking at 14% appreciation</a:t>
            </a:r>
            <a:b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</a:b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 in 2024.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777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60511" cy="10287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24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55880" y="5145904"/>
            <a:ext cx="232120" cy="5141096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19501" y="0"/>
            <a:ext cx="64973" cy="1739065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02089" y="3344276"/>
            <a:ext cx="64631" cy="6942724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234618" y="9808794"/>
            <a:ext cx="3657924" cy="290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213"/>
              </a:lnSpc>
              <a:spcBef>
                <a:spcPct val="0"/>
              </a:spcBef>
            </a:pPr>
            <a:r>
              <a:rPr lang="en-US" sz="1844" spc="-33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3328416" y="-2560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dirty="0"/>
          </a:p>
        </p:txBody>
      </p:sp>
      <p:sp>
        <p:nvSpPr>
          <p:cNvPr id="14" name="Text 0">
            <a:extLst>
              <a:ext uri="{FF2B5EF4-FFF2-40B4-BE49-F238E27FC236}">
                <a16:creationId xmlns:a16="http://schemas.microsoft.com/office/drawing/2014/main" id="{5D6B3EB0-715B-C7EE-95CE-FC1091F2B0A5}"/>
              </a:ext>
            </a:extLst>
          </p:cNvPr>
          <p:cNvSpPr/>
          <p:nvPr/>
        </p:nvSpPr>
        <p:spPr>
          <a:xfrm>
            <a:off x="1066800" y="2095500"/>
            <a:ext cx="7073741" cy="61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850"/>
              </a:lnSpc>
            </a:pPr>
            <a:r>
              <a:rPr lang="en-US" sz="6000" spc="-31" dirty="0">
                <a:solidFill>
                  <a:srgbClr val="D5B997"/>
                </a:solidFill>
                <a:latin typeface="Product Sans" panose="020B0604020202020204" charset="0"/>
              </a:rPr>
              <a:t>Dubai Hills Estate: </a:t>
            </a:r>
            <a:r>
              <a:rPr lang="en-US" sz="6000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Remarkable ROI Growth</a:t>
            </a:r>
            <a:endParaRPr lang="en-US" sz="6000" dirty="0">
              <a:solidFill>
                <a:schemeClr val="bg1"/>
              </a:solidFill>
              <a:latin typeface="Product Sans" panose="020B0604020202020204" charset="0"/>
            </a:endParaRPr>
          </a:p>
          <a:p>
            <a:pPr marL="0" indent="0">
              <a:lnSpc>
                <a:spcPts val="4850"/>
              </a:lnSpc>
              <a:buNone/>
            </a:pPr>
            <a:endParaRPr lang="en-US" sz="6000" spc="-31" dirty="0">
              <a:solidFill>
                <a:srgbClr val="D5B997"/>
              </a:solidFill>
              <a:latin typeface="Product Sans" panose="020B0604020202020204" charset="0"/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5A0525C2-9C60-5180-89C9-D5E8AC1E6A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8726471"/>
              </p:ext>
            </p:extLst>
          </p:nvPr>
        </p:nvGraphicFramePr>
        <p:xfrm>
          <a:off x="1491343" y="3047875"/>
          <a:ext cx="8039628" cy="6286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 0">
            <a:extLst>
              <a:ext uri="{FF2B5EF4-FFF2-40B4-BE49-F238E27FC236}">
                <a16:creationId xmlns:a16="http://schemas.microsoft.com/office/drawing/2014/main" id="{F1BD8305-90BE-0275-06DF-D397363A843C}"/>
              </a:ext>
            </a:extLst>
          </p:cNvPr>
          <p:cNvSpPr/>
          <p:nvPr/>
        </p:nvSpPr>
        <p:spPr>
          <a:xfrm>
            <a:off x="10211514" y="2933700"/>
            <a:ext cx="6628686" cy="716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endParaRPr lang="en-US" sz="45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0" name="Shape 1">
            <a:extLst>
              <a:ext uri="{FF2B5EF4-FFF2-40B4-BE49-F238E27FC236}">
                <a16:creationId xmlns:a16="http://schemas.microsoft.com/office/drawing/2014/main" id="{2F9945E7-756B-3D38-3942-2577A9D10E56}"/>
              </a:ext>
            </a:extLst>
          </p:cNvPr>
          <p:cNvSpPr/>
          <p:nvPr/>
        </p:nvSpPr>
        <p:spPr>
          <a:xfrm>
            <a:off x="10314742" y="3771900"/>
            <a:ext cx="30480" cy="5520452"/>
          </a:xfrm>
          <a:prstGeom prst="roundRect">
            <a:avLst>
              <a:gd name="adj" fmla="val 315834"/>
            </a:avLst>
          </a:prstGeom>
          <a:solidFill>
            <a:srgbClr val="D5B997"/>
          </a:solidFill>
          <a:ln/>
        </p:spPr>
        <p:txBody>
          <a:bodyPr/>
          <a:lstStyle/>
          <a:p>
            <a:endParaRPr lang="en-IN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1" name="Shape 2">
            <a:extLst>
              <a:ext uri="{FF2B5EF4-FFF2-40B4-BE49-F238E27FC236}">
                <a16:creationId xmlns:a16="http://schemas.microsoft.com/office/drawing/2014/main" id="{7292FD95-B70B-DDF2-4CE2-BB5236B9F34F}"/>
              </a:ext>
            </a:extLst>
          </p:cNvPr>
          <p:cNvSpPr/>
          <p:nvPr/>
        </p:nvSpPr>
        <p:spPr>
          <a:xfrm>
            <a:off x="10557331" y="4542949"/>
            <a:ext cx="802124" cy="30480"/>
          </a:xfrm>
          <a:prstGeom prst="roundRect">
            <a:avLst>
              <a:gd name="adj" fmla="val 315834"/>
            </a:avLst>
          </a:prstGeom>
          <a:solidFill>
            <a:srgbClr val="D5B997"/>
          </a:solidFill>
          <a:ln/>
        </p:spPr>
        <p:txBody>
          <a:bodyPr/>
          <a:lstStyle/>
          <a:p>
            <a:endParaRPr lang="en-IN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2" name="Shape 3">
            <a:extLst>
              <a:ext uri="{FF2B5EF4-FFF2-40B4-BE49-F238E27FC236}">
                <a16:creationId xmlns:a16="http://schemas.microsoft.com/office/drawing/2014/main" id="{A2070A63-DDF3-8B0D-E6E8-26A61E910A0E}"/>
              </a:ext>
            </a:extLst>
          </p:cNvPr>
          <p:cNvSpPr/>
          <p:nvPr/>
        </p:nvSpPr>
        <p:spPr>
          <a:xfrm>
            <a:off x="10072152" y="4300419"/>
            <a:ext cx="515660" cy="515660"/>
          </a:xfrm>
          <a:prstGeom prst="roundRect">
            <a:avLst>
              <a:gd name="adj" fmla="val 18669"/>
            </a:avLst>
          </a:prstGeom>
          <a:solidFill>
            <a:srgbClr val="D5B997"/>
          </a:solidFill>
          <a:ln w="7620">
            <a:solidFill>
              <a:srgbClr val="6F5A42"/>
            </a:solidFill>
            <a:prstDash val="solid"/>
          </a:ln>
        </p:spPr>
        <p:txBody>
          <a:bodyPr/>
          <a:lstStyle/>
          <a:p>
            <a:endParaRPr lang="en-IN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F9FCE100-7FA7-42F7-E0AB-3161C10EC347}"/>
              </a:ext>
            </a:extLst>
          </p:cNvPr>
          <p:cNvSpPr/>
          <p:nvPr/>
        </p:nvSpPr>
        <p:spPr>
          <a:xfrm>
            <a:off x="10255865" y="4386263"/>
            <a:ext cx="148233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7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28AE0559-0D27-2DA8-A640-5B1FDA016185}"/>
              </a:ext>
            </a:extLst>
          </p:cNvPr>
          <p:cNvSpPr/>
          <p:nvPr/>
        </p:nvSpPr>
        <p:spPr>
          <a:xfrm>
            <a:off x="11590496" y="4381500"/>
            <a:ext cx="3368397" cy="35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Initial Investment (2018)</a:t>
            </a:r>
            <a:endParaRPr lang="en-US" sz="225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340C88CC-8FD3-D564-A439-E39CBD4BCE26}"/>
              </a:ext>
            </a:extLst>
          </p:cNvPr>
          <p:cNvSpPr/>
          <p:nvPr/>
        </p:nvSpPr>
        <p:spPr>
          <a:xfrm>
            <a:off x="11590496" y="4877038"/>
            <a:ext cx="5935504" cy="733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Property value starts at 1.5M AED. The foundation for future growth is laid.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6" name="Shape 7">
            <a:extLst>
              <a:ext uri="{FF2B5EF4-FFF2-40B4-BE49-F238E27FC236}">
                <a16:creationId xmlns:a16="http://schemas.microsoft.com/office/drawing/2014/main" id="{D5DA4869-B2B0-49E9-0DBD-D07D566672E9}"/>
              </a:ext>
            </a:extLst>
          </p:cNvPr>
          <p:cNvSpPr/>
          <p:nvPr/>
        </p:nvSpPr>
        <p:spPr>
          <a:xfrm>
            <a:off x="10557331" y="6459498"/>
            <a:ext cx="802124" cy="30480"/>
          </a:xfrm>
          <a:prstGeom prst="roundRect">
            <a:avLst>
              <a:gd name="adj" fmla="val 315834"/>
            </a:avLst>
          </a:prstGeom>
          <a:solidFill>
            <a:srgbClr val="D5B997"/>
          </a:solidFill>
          <a:ln/>
        </p:spPr>
        <p:txBody>
          <a:bodyPr/>
          <a:lstStyle/>
          <a:p>
            <a:endParaRPr lang="en-IN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7" name="Shape 8">
            <a:extLst>
              <a:ext uri="{FF2B5EF4-FFF2-40B4-BE49-F238E27FC236}">
                <a16:creationId xmlns:a16="http://schemas.microsoft.com/office/drawing/2014/main" id="{31E14328-4F8A-EA22-C35D-91A82F9B97F3}"/>
              </a:ext>
            </a:extLst>
          </p:cNvPr>
          <p:cNvSpPr/>
          <p:nvPr/>
        </p:nvSpPr>
        <p:spPr>
          <a:xfrm>
            <a:off x="10072152" y="6216968"/>
            <a:ext cx="515660" cy="515660"/>
          </a:xfrm>
          <a:prstGeom prst="roundRect">
            <a:avLst>
              <a:gd name="adj" fmla="val 18669"/>
            </a:avLst>
          </a:prstGeom>
          <a:solidFill>
            <a:srgbClr val="D5B997"/>
          </a:solidFill>
          <a:ln w="7620">
            <a:solidFill>
              <a:srgbClr val="6F5A42"/>
            </a:solidFill>
            <a:prstDash val="solid"/>
          </a:ln>
        </p:spPr>
        <p:txBody>
          <a:bodyPr/>
          <a:lstStyle/>
          <a:p>
            <a:endParaRPr lang="en-IN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BDF7CEE7-ECFE-6D80-F06C-AC309A333232}"/>
              </a:ext>
            </a:extLst>
          </p:cNvPr>
          <p:cNvSpPr/>
          <p:nvPr/>
        </p:nvSpPr>
        <p:spPr>
          <a:xfrm>
            <a:off x="10221694" y="6302812"/>
            <a:ext cx="216456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7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B5009341-E3E5-B67F-8F4A-61697F5D47D5}"/>
              </a:ext>
            </a:extLst>
          </p:cNvPr>
          <p:cNvSpPr/>
          <p:nvPr/>
        </p:nvSpPr>
        <p:spPr>
          <a:xfrm>
            <a:off x="11590496" y="6286500"/>
            <a:ext cx="4333518" cy="35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Market Resilience (2020-2021)</a:t>
            </a:r>
            <a:endParaRPr lang="en-US" sz="225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0" name="Text 11">
            <a:extLst>
              <a:ext uri="{FF2B5EF4-FFF2-40B4-BE49-F238E27FC236}">
                <a16:creationId xmlns:a16="http://schemas.microsoft.com/office/drawing/2014/main" id="{B8334E8D-28B4-4304-09E9-C3745B4A5D79}"/>
              </a:ext>
            </a:extLst>
          </p:cNvPr>
          <p:cNvSpPr/>
          <p:nvPr/>
        </p:nvSpPr>
        <p:spPr>
          <a:xfrm>
            <a:off x="11590496" y="6782038"/>
            <a:ext cx="5935504" cy="733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Despite a slight dip, the market quickly recovers. ROI jumps to 38%.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1" name="Shape 12">
            <a:extLst>
              <a:ext uri="{FF2B5EF4-FFF2-40B4-BE49-F238E27FC236}">
                <a16:creationId xmlns:a16="http://schemas.microsoft.com/office/drawing/2014/main" id="{CEA09C94-ECBA-8E96-6965-47EE44614557}"/>
              </a:ext>
            </a:extLst>
          </p:cNvPr>
          <p:cNvSpPr/>
          <p:nvPr/>
        </p:nvSpPr>
        <p:spPr>
          <a:xfrm>
            <a:off x="10557331" y="8376047"/>
            <a:ext cx="802124" cy="30480"/>
          </a:xfrm>
          <a:prstGeom prst="roundRect">
            <a:avLst>
              <a:gd name="adj" fmla="val 315834"/>
            </a:avLst>
          </a:prstGeom>
          <a:solidFill>
            <a:srgbClr val="D5B997"/>
          </a:solidFill>
          <a:ln/>
        </p:spPr>
        <p:txBody>
          <a:bodyPr/>
          <a:lstStyle/>
          <a:p>
            <a:endParaRPr lang="en-IN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2" name="Shape 13">
            <a:extLst>
              <a:ext uri="{FF2B5EF4-FFF2-40B4-BE49-F238E27FC236}">
                <a16:creationId xmlns:a16="http://schemas.microsoft.com/office/drawing/2014/main" id="{073DEFBA-4011-96D3-ED2A-A7B53390DD9B}"/>
              </a:ext>
            </a:extLst>
          </p:cNvPr>
          <p:cNvSpPr/>
          <p:nvPr/>
        </p:nvSpPr>
        <p:spPr>
          <a:xfrm>
            <a:off x="10072152" y="8133517"/>
            <a:ext cx="515660" cy="515660"/>
          </a:xfrm>
          <a:prstGeom prst="roundRect">
            <a:avLst>
              <a:gd name="adj" fmla="val 18669"/>
            </a:avLst>
          </a:prstGeom>
          <a:solidFill>
            <a:srgbClr val="D5B997"/>
          </a:solidFill>
          <a:ln w="7620">
            <a:solidFill>
              <a:srgbClr val="6F5A42"/>
            </a:solidFill>
            <a:prstDash val="solid"/>
          </a:ln>
        </p:spPr>
        <p:txBody>
          <a:bodyPr/>
          <a:lstStyle/>
          <a:p>
            <a:endParaRPr lang="en-IN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AC7F2C70-F107-393A-D385-42A60C8E748D}"/>
              </a:ext>
            </a:extLst>
          </p:cNvPr>
          <p:cNvSpPr/>
          <p:nvPr/>
        </p:nvSpPr>
        <p:spPr>
          <a:xfrm>
            <a:off x="10218956" y="8219361"/>
            <a:ext cx="221933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7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7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4" name="Text 15">
            <a:extLst>
              <a:ext uri="{FF2B5EF4-FFF2-40B4-BE49-F238E27FC236}">
                <a16:creationId xmlns:a16="http://schemas.microsoft.com/office/drawing/2014/main" id="{25768E76-D977-267F-517F-FFCCABB55A5C}"/>
              </a:ext>
            </a:extLst>
          </p:cNvPr>
          <p:cNvSpPr/>
          <p:nvPr/>
        </p:nvSpPr>
        <p:spPr>
          <a:xfrm>
            <a:off x="11590496" y="8191500"/>
            <a:ext cx="4674275" cy="35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Accelerated Growth (2022-2024)</a:t>
            </a:r>
            <a:endParaRPr lang="en-US" sz="225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1BB522FF-0011-0B5E-CB13-E776F46A81C3}"/>
              </a:ext>
            </a:extLst>
          </p:cNvPr>
          <p:cNvSpPr/>
          <p:nvPr/>
        </p:nvSpPr>
        <p:spPr>
          <a:xfrm>
            <a:off x="11590496" y="8687038"/>
            <a:ext cx="5935504" cy="733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ROI skyrockets to 325%. Property value reaches 2.48M AED, surpassing initial investment.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892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488" y="0"/>
            <a:ext cx="18260511" cy="10287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24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55880" y="5145904"/>
            <a:ext cx="232120" cy="5141096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19501" y="0"/>
            <a:ext cx="64973" cy="1739065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02089" y="3344276"/>
            <a:ext cx="64631" cy="6942724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234618" y="9808794"/>
            <a:ext cx="3657924" cy="290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213"/>
              </a:lnSpc>
              <a:spcBef>
                <a:spcPct val="0"/>
              </a:spcBef>
            </a:pPr>
            <a:r>
              <a:rPr lang="en-US" sz="1844" spc="-33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3328416" y="-2560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F60544E1-5D66-459D-20B9-0677A1E98DA9}"/>
              </a:ext>
            </a:extLst>
          </p:cNvPr>
          <p:cNvSpPr/>
          <p:nvPr/>
        </p:nvSpPr>
        <p:spPr>
          <a:xfrm>
            <a:off x="1511261" y="2095500"/>
            <a:ext cx="957429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5599" spc="-31" dirty="0">
                <a:solidFill>
                  <a:srgbClr val="D5B997"/>
                </a:solidFill>
                <a:latin typeface="Product Sans" panose="020B0604020202020204" charset="0"/>
              </a:rPr>
              <a:t>Why Invest in Dubai Hills Estate?</a:t>
            </a:r>
          </a:p>
        </p:txBody>
      </p:sp>
      <p:sp>
        <p:nvSpPr>
          <p:cNvPr id="14" name="Shape 1">
            <a:extLst>
              <a:ext uri="{FF2B5EF4-FFF2-40B4-BE49-F238E27FC236}">
                <a16:creationId xmlns:a16="http://schemas.microsoft.com/office/drawing/2014/main" id="{6C1076EB-DC46-23E4-ABAE-3F92BC32BE92}"/>
              </a:ext>
            </a:extLst>
          </p:cNvPr>
          <p:cNvSpPr/>
          <p:nvPr/>
        </p:nvSpPr>
        <p:spPr>
          <a:xfrm>
            <a:off x="1511261" y="3513059"/>
            <a:ext cx="396835" cy="396835"/>
          </a:xfrm>
          <a:prstGeom prst="roundRect">
            <a:avLst>
              <a:gd name="adj" fmla="val 51443"/>
            </a:avLst>
          </a:prstGeom>
          <a:solidFill>
            <a:srgbClr val="D5B997"/>
          </a:solidFill>
          <a:ln/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3947B9BF-EF8D-C6DA-9C15-36A8A79D1D26}"/>
              </a:ext>
            </a:extLst>
          </p:cNvPr>
          <p:cNvSpPr/>
          <p:nvPr/>
        </p:nvSpPr>
        <p:spPr>
          <a:xfrm>
            <a:off x="2134910" y="351305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Strategic Location</a:t>
            </a:r>
            <a:endParaRPr lang="en-US" sz="28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2796B2B7-6B1B-BB3C-568F-50827C0E62C7}"/>
              </a:ext>
            </a:extLst>
          </p:cNvPr>
          <p:cNvSpPr/>
          <p:nvPr/>
        </p:nvSpPr>
        <p:spPr>
          <a:xfrm>
            <a:off x="2134910" y="4003477"/>
            <a:ext cx="578441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Dubai Hills Estate benefits from a prime location within Dubai. It offers easy access to major highways, public transport, and key attractions.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7" name="Shape 4">
            <a:extLst>
              <a:ext uri="{FF2B5EF4-FFF2-40B4-BE49-F238E27FC236}">
                <a16:creationId xmlns:a16="http://schemas.microsoft.com/office/drawing/2014/main" id="{CAA3000C-AD31-047F-1E20-63CD29B14C2C}"/>
              </a:ext>
            </a:extLst>
          </p:cNvPr>
          <p:cNvSpPr/>
          <p:nvPr/>
        </p:nvSpPr>
        <p:spPr>
          <a:xfrm>
            <a:off x="8146138" y="3513059"/>
            <a:ext cx="396835" cy="396835"/>
          </a:xfrm>
          <a:prstGeom prst="roundRect">
            <a:avLst>
              <a:gd name="adj" fmla="val 51443"/>
            </a:avLst>
          </a:prstGeom>
          <a:solidFill>
            <a:srgbClr val="D5B997"/>
          </a:solidFill>
          <a:ln/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08EAD7F2-8626-C722-E4AC-E00AFA6F423C}"/>
              </a:ext>
            </a:extLst>
          </p:cNvPr>
          <p:cNvSpPr/>
          <p:nvPr/>
        </p:nvSpPr>
        <p:spPr>
          <a:xfrm>
            <a:off x="8769787" y="3513059"/>
            <a:ext cx="551330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Quality of Construction and Amenities</a:t>
            </a:r>
            <a:endParaRPr lang="en-US" sz="28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3A43BBFB-9CFD-884E-E952-416D859E9649}"/>
              </a:ext>
            </a:extLst>
          </p:cNvPr>
          <p:cNvSpPr/>
          <p:nvPr/>
        </p:nvSpPr>
        <p:spPr>
          <a:xfrm>
            <a:off x="8769787" y="4003477"/>
            <a:ext cx="578441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EMAAR, the developer, is known for its high-quality construction and luxurious amenities, ensuring a comfortable and enjoyable living experience.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70570D01-F8A7-5EFD-E570-C18500B1FF46}"/>
              </a:ext>
            </a:extLst>
          </p:cNvPr>
          <p:cNvSpPr/>
          <p:nvPr/>
        </p:nvSpPr>
        <p:spPr>
          <a:xfrm>
            <a:off x="1511261" y="5574150"/>
            <a:ext cx="396835" cy="396835"/>
          </a:xfrm>
          <a:prstGeom prst="roundRect">
            <a:avLst>
              <a:gd name="adj" fmla="val 51443"/>
            </a:avLst>
          </a:prstGeom>
          <a:solidFill>
            <a:srgbClr val="D5B997"/>
          </a:solidFill>
          <a:ln/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922BBF91-DCD6-8BD4-C048-3C2341EA0540}"/>
              </a:ext>
            </a:extLst>
          </p:cNvPr>
          <p:cNvSpPr/>
          <p:nvPr/>
        </p:nvSpPr>
        <p:spPr>
          <a:xfrm>
            <a:off x="2134910" y="5574150"/>
            <a:ext cx="335684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EMAAR's Track Record</a:t>
            </a:r>
            <a:endParaRPr lang="en-US" sz="28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E6C250A1-877B-495F-F997-757D61D0B24D}"/>
              </a:ext>
            </a:extLst>
          </p:cNvPr>
          <p:cNvSpPr/>
          <p:nvPr/>
        </p:nvSpPr>
        <p:spPr>
          <a:xfrm>
            <a:off x="2134910" y="6064568"/>
            <a:ext cx="578441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EMAAR has a proven track record of delivering successful and innovative projects, instilling confidence in investors.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6B7AA4B9-AE96-3DFC-966E-87BA22EB86DB}"/>
              </a:ext>
            </a:extLst>
          </p:cNvPr>
          <p:cNvSpPr/>
          <p:nvPr/>
        </p:nvSpPr>
        <p:spPr>
          <a:xfrm>
            <a:off x="8146138" y="5574150"/>
            <a:ext cx="396835" cy="396835"/>
          </a:xfrm>
          <a:prstGeom prst="roundRect">
            <a:avLst>
              <a:gd name="adj" fmla="val 51443"/>
            </a:avLst>
          </a:prstGeom>
          <a:solidFill>
            <a:srgbClr val="D5B997"/>
          </a:solidFill>
          <a:ln/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B10A1EAD-986E-794A-601E-4BC652FACFB8}"/>
              </a:ext>
            </a:extLst>
          </p:cNvPr>
          <p:cNvSpPr/>
          <p:nvPr/>
        </p:nvSpPr>
        <p:spPr>
          <a:xfrm>
            <a:off x="8769787" y="5574150"/>
            <a:ext cx="464641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8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Potential for Value Appreciation</a:t>
            </a:r>
            <a:endParaRPr lang="en-US" sz="28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11C6FF96-DE8B-5A69-BBD6-CBCE1E714CBE}"/>
              </a:ext>
            </a:extLst>
          </p:cNvPr>
          <p:cNvSpPr/>
          <p:nvPr/>
        </p:nvSpPr>
        <p:spPr>
          <a:xfrm>
            <a:off x="8769787" y="6064568"/>
            <a:ext cx="578441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Dubai Hills Estate is expected to see strong capital appreciation over time due to its desirability and strong demand.</a:t>
            </a:r>
            <a:endParaRPr lang="en-US" sz="20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751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488" y="0"/>
            <a:ext cx="18260511" cy="10287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24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55880" y="5145904"/>
            <a:ext cx="232120" cy="5141096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19501" y="0"/>
            <a:ext cx="64973" cy="1739065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02089" y="3344276"/>
            <a:ext cx="64631" cy="6942724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234618" y="9808794"/>
            <a:ext cx="3657924" cy="290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213"/>
              </a:lnSpc>
              <a:spcBef>
                <a:spcPct val="0"/>
              </a:spcBef>
            </a:pPr>
            <a:r>
              <a:rPr lang="en-US" sz="1844" spc="-33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3328416" y="-2560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dirty="0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BCE926AA-8844-DAD0-BB4D-CA83982AD1F7}"/>
              </a:ext>
            </a:extLst>
          </p:cNvPr>
          <p:cNvSpPr/>
          <p:nvPr/>
        </p:nvSpPr>
        <p:spPr>
          <a:xfrm>
            <a:off x="2037160" y="168259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6000" spc="-31" dirty="0">
                <a:solidFill>
                  <a:srgbClr val="D5B997"/>
                </a:solidFill>
                <a:latin typeface="Product Sans" panose="020B0604020202020204" charset="0"/>
              </a:rPr>
              <a:t>Who is EMAAR?</a:t>
            </a: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C952999B-1A6A-5BC8-88A6-1994F690C6CA}"/>
              </a:ext>
            </a:extLst>
          </p:cNvPr>
          <p:cNvSpPr/>
          <p:nvPr/>
        </p:nvSpPr>
        <p:spPr>
          <a:xfrm>
            <a:off x="2037160" y="2653546"/>
            <a:ext cx="320349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Company Background</a:t>
            </a:r>
            <a:endParaRPr lang="en-US" sz="24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1731E389-236A-2857-FA7C-6B2D4A0DF94B}"/>
              </a:ext>
            </a:extLst>
          </p:cNvPr>
          <p:cNvSpPr/>
          <p:nvPr/>
        </p:nvSpPr>
        <p:spPr>
          <a:xfrm>
            <a:off x="2037160" y="3234690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EMAAR Properties is a leading real estate developer in Dubai, United Arab Emirates. Founded in 1997, EMAAR has grown to become a global player in the real estate industry.</a:t>
            </a:r>
            <a:endParaRPr lang="en-US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A98EBBBA-5C08-F3F1-2D39-4258A4FBA7FD}"/>
              </a:ext>
            </a:extLst>
          </p:cNvPr>
          <p:cNvSpPr/>
          <p:nvPr/>
        </p:nvSpPr>
        <p:spPr>
          <a:xfrm>
            <a:off x="8842891" y="265354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Key Highlights</a:t>
            </a:r>
            <a:endParaRPr lang="en-US" sz="24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59E7FE2F-AA1F-864A-B90D-89F4B70D77D7}"/>
              </a:ext>
            </a:extLst>
          </p:cNvPr>
          <p:cNvSpPr/>
          <p:nvPr/>
        </p:nvSpPr>
        <p:spPr>
          <a:xfrm>
            <a:off x="8842891" y="3234690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EMAAR has a strong track record of delivering iconic projects, including Burj Khalifa, Dubai Mall, and Dubai Opera. The company is known for its innovative designs and commitment to sustainable development.</a:t>
            </a:r>
            <a:endParaRPr lang="en-US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18" name="Text 0">
            <a:extLst>
              <a:ext uri="{FF2B5EF4-FFF2-40B4-BE49-F238E27FC236}">
                <a16:creationId xmlns:a16="http://schemas.microsoft.com/office/drawing/2014/main" id="{A3B7F586-B180-C466-D5A5-A85EFD425967}"/>
              </a:ext>
            </a:extLst>
          </p:cNvPr>
          <p:cNvSpPr/>
          <p:nvPr/>
        </p:nvSpPr>
        <p:spPr>
          <a:xfrm>
            <a:off x="2057400" y="4838700"/>
            <a:ext cx="756999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Product Sans" panose="020B0604020202020204" charset="0"/>
              </a:rPr>
              <a:t>EMAAR's Notable Projects</a:t>
            </a:r>
          </a:p>
        </p:txBody>
      </p:sp>
      <p:pic>
        <p:nvPicPr>
          <p:cNvPr id="19" name="Image 0" descr="preencoded.png">
            <a:extLst>
              <a:ext uri="{FF2B5EF4-FFF2-40B4-BE49-F238E27FC236}">
                <a16:creationId xmlns:a16="http://schemas.microsoft.com/office/drawing/2014/main" id="{00691B06-DC86-4769-3780-752B6FC0F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5712023"/>
            <a:ext cx="566976" cy="566976"/>
          </a:xfrm>
          <a:prstGeom prst="rect">
            <a:avLst/>
          </a:prstGeom>
        </p:spPr>
      </p:pic>
      <p:sp>
        <p:nvSpPr>
          <p:cNvPr id="20" name="Text 1">
            <a:extLst>
              <a:ext uri="{FF2B5EF4-FFF2-40B4-BE49-F238E27FC236}">
                <a16:creationId xmlns:a16="http://schemas.microsoft.com/office/drawing/2014/main" id="{A3839C34-E809-67B4-9A22-D59033693289}"/>
              </a:ext>
            </a:extLst>
          </p:cNvPr>
          <p:cNvSpPr/>
          <p:nvPr/>
        </p:nvSpPr>
        <p:spPr>
          <a:xfrm>
            <a:off x="2057400" y="65058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Burj Khalifa</a:t>
            </a:r>
            <a:endParaRPr lang="en-US" sz="22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8D12776C-0129-02EC-FBAF-138E3273F7DF}"/>
              </a:ext>
            </a:extLst>
          </p:cNvPr>
          <p:cNvSpPr/>
          <p:nvPr/>
        </p:nvSpPr>
        <p:spPr>
          <a:xfrm>
            <a:off x="2057400" y="6996231"/>
            <a:ext cx="30054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Standing tall at 828 meters, it's the tallest building in the world. Its design is a symbol of Dubai's ambition and progress.</a:t>
            </a:r>
            <a:endParaRPr lang="en-US" sz="175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22" name="Image 1" descr="preencoded.png">
            <a:extLst>
              <a:ext uri="{FF2B5EF4-FFF2-40B4-BE49-F238E27FC236}">
                <a16:creationId xmlns:a16="http://schemas.microsoft.com/office/drawing/2014/main" id="{49C8904A-F161-50D3-346A-D06AEA0ED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3056" y="5712023"/>
            <a:ext cx="566976" cy="566976"/>
          </a:xfrm>
          <a:prstGeom prst="rect">
            <a:avLst/>
          </a:prstGeom>
        </p:spPr>
      </p:pic>
      <p:sp>
        <p:nvSpPr>
          <p:cNvPr id="23" name="Text 3">
            <a:extLst>
              <a:ext uri="{FF2B5EF4-FFF2-40B4-BE49-F238E27FC236}">
                <a16:creationId xmlns:a16="http://schemas.microsoft.com/office/drawing/2014/main" id="{CF439AC7-E8B6-33A3-DCD2-F87181A0C59C}"/>
              </a:ext>
            </a:extLst>
          </p:cNvPr>
          <p:cNvSpPr/>
          <p:nvPr/>
        </p:nvSpPr>
        <p:spPr>
          <a:xfrm>
            <a:off x="5403056" y="65058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Dubai Mall</a:t>
            </a:r>
            <a:endParaRPr lang="en-US" sz="22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241950F7-8C40-0D0F-3BA4-4EDB127642B8}"/>
              </a:ext>
            </a:extLst>
          </p:cNvPr>
          <p:cNvSpPr/>
          <p:nvPr/>
        </p:nvSpPr>
        <p:spPr>
          <a:xfrm>
            <a:off x="5403056" y="6996231"/>
            <a:ext cx="3005614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It is one of the world's largest shopping malls, offering a diverse range of retail, entertainment, and dining options.</a:t>
            </a:r>
            <a:endParaRPr lang="en-US" sz="175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25" name="Image 2" descr="preencoded.png">
            <a:extLst>
              <a:ext uri="{FF2B5EF4-FFF2-40B4-BE49-F238E27FC236}">
                <a16:creationId xmlns:a16="http://schemas.microsoft.com/office/drawing/2014/main" id="{82F8397B-DEB7-E3B8-CCEC-15D616896C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8831" y="5712023"/>
            <a:ext cx="566976" cy="566976"/>
          </a:xfrm>
          <a:prstGeom prst="rect">
            <a:avLst/>
          </a:prstGeom>
        </p:spPr>
      </p:pic>
      <p:sp>
        <p:nvSpPr>
          <p:cNvPr id="26" name="Text 5">
            <a:extLst>
              <a:ext uri="{FF2B5EF4-FFF2-40B4-BE49-F238E27FC236}">
                <a16:creationId xmlns:a16="http://schemas.microsoft.com/office/drawing/2014/main" id="{B5FC681F-AF55-0489-C138-123133EE8E1A}"/>
              </a:ext>
            </a:extLst>
          </p:cNvPr>
          <p:cNvSpPr/>
          <p:nvPr/>
        </p:nvSpPr>
        <p:spPr>
          <a:xfrm>
            <a:off x="8748831" y="65058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Emirates Hills</a:t>
            </a:r>
            <a:endParaRPr lang="en-US" sz="22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9DAF7450-BFC2-86F8-EE70-A02FE02580D8}"/>
              </a:ext>
            </a:extLst>
          </p:cNvPr>
          <p:cNvSpPr/>
          <p:nvPr/>
        </p:nvSpPr>
        <p:spPr>
          <a:xfrm>
            <a:off x="8748831" y="6996231"/>
            <a:ext cx="3005614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This prestigious residential community features luxurious villas and townhouses designed to provide a serene and exclusive lifestyle.</a:t>
            </a:r>
            <a:endParaRPr lang="en-US" sz="175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28" name="Image 3" descr="preencoded.png">
            <a:extLst>
              <a:ext uri="{FF2B5EF4-FFF2-40B4-BE49-F238E27FC236}">
                <a16:creationId xmlns:a16="http://schemas.microsoft.com/office/drawing/2014/main" id="{01C881DF-3AC6-062F-7B80-C67FF304E4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94607" y="5712023"/>
            <a:ext cx="566976" cy="566976"/>
          </a:xfrm>
          <a:prstGeom prst="rect">
            <a:avLst/>
          </a:prstGeom>
        </p:spPr>
      </p:pic>
      <p:sp>
        <p:nvSpPr>
          <p:cNvPr id="29" name="Text 7">
            <a:extLst>
              <a:ext uri="{FF2B5EF4-FFF2-40B4-BE49-F238E27FC236}">
                <a16:creationId xmlns:a16="http://schemas.microsoft.com/office/drawing/2014/main" id="{79469CE0-694B-2C12-2B8E-496EA5FBC089}"/>
              </a:ext>
            </a:extLst>
          </p:cNvPr>
          <p:cNvSpPr/>
          <p:nvPr/>
        </p:nvSpPr>
        <p:spPr>
          <a:xfrm>
            <a:off x="12094607" y="6505813"/>
            <a:ext cx="300561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chemeClr val="bg1"/>
                </a:solidFill>
                <a:latin typeface="Product Sans" panose="020B0604020202020204" charset="0"/>
                <a:ea typeface="Fraunces Extra Bold" pitchFamily="34" charset="-122"/>
                <a:cs typeface="Fraunces Extra Bold" pitchFamily="34" charset="-120"/>
              </a:rPr>
              <a:t>Other Significant Developments</a:t>
            </a:r>
            <a:endParaRPr lang="en-US" sz="22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F0CD2F99-15D9-749E-CCC2-543A4270F84D}"/>
              </a:ext>
            </a:extLst>
          </p:cNvPr>
          <p:cNvSpPr/>
          <p:nvPr/>
        </p:nvSpPr>
        <p:spPr>
          <a:xfrm>
            <a:off x="12094607" y="7350561"/>
            <a:ext cx="3005614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chemeClr val="bg1"/>
                </a:solidFill>
                <a:latin typeface="Product Sans" panose="020B0604020202020204" charset="0"/>
                <a:ea typeface="Nobile" pitchFamily="34" charset="-122"/>
                <a:cs typeface="Nobile" pitchFamily="34" charset="-120"/>
              </a:rPr>
              <a:t>EMAAR has played a pivotal role in shaping Dubai's skyline. Its portfolio includes various other prominent projects, showcasing their expertise in urban development.</a:t>
            </a:r>
            <a:endParaRPr lang="en-US" sz="175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448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488" y="0"/>
            <a:ext cx="18260511" cy="10287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sz="2400" dirty="0">
                <a:latin typeface="Product Sans" panose="020B060402020202020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55880" y="5145904"/>
            <a:ext cx="232120" cy="5141096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19501" y="0"/>
            <a:ext cx="64973" cy="1739065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02089" y="3344276"/>
            <a:ext cx="64631" cy="6942724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234618" y="9808794"/>
            <a:ext cx="3657924" cy="290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213"/>
              </a:lnSpc>
              <a:spcBef>
                <a:spcPct val="0"/>
              </a:spcBef>
            </a:pPr>
            <a:r>
              <a:rPr lang="en-US" sz="1844" spc="-33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3328416" y="-2560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dirty="0"/>
          </a:p>
        </p:txBody>
      </p:sp>
      <p:sp>
        <p:nvSpPr>
          <p:cNvPr id="16" name="Text 0">
            <a:extLst>
              <a:ext uri="{FF2B5EF4-FFF2-40B4-BE49-F238E27FC236}">
                <a16:creationId xmlns:a16="http://schemas.microsoft.com/office/drawing/2014/main" id="{24A3A569-D753-2AE2-6FE3-CD08C6E105DE}"/>
              </a:ext>
            </a:extLst>
          </p:cNvPr>
          <p:cNvSpPr/>
          <p:nvPr/>
        </p:nvSpPr>
        <p:spPr>
          <a:xfrm>
            <a:off x="2667000" y="6276975"/>
            <a:ext cx="4855504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Our Distinctive Approach</a:t>
            </a:r>
            <a:endParaRPr lang="en-US" sz="32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17" name="Image 1" descr="preencoded.png">
            <a:extLst>
              <a:ext uri="{FF2B5EF4-FFF2-40B4-BE49-F238E27FC236}">
                <a16:creationId xmlns:a16="http://schemas.microsoft.com/office/drawing/2014/main" id="{CC3EF381-1665-55EB-5A6E-A8C0F1F86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7193280"/>
            <a:ext cx="617220" cy="617220"/>
          </a:xfrm>
          <a:prstGeom prst="rect">
            <a:avLst/>
          </a:prstGeom>
        </p:spPr>
      </p:pic>
      <p:sp>
        <p:nvSpPr>
          <p:cNvPr id="20" name="Text 1">
            <a:extLst>
              <a:ext uri="{FF2B5EF4-FFF2-40B4-BE49-F238E27FC236}">
                <a16:creationId xmlns:a16="http://schemas.microsoft.com/office/drawing/2014/main" id="{F553789B-8790-D038-65FF-ABBB2566B1C7}"/>
              </a:ext>
            </a:extLst>
          </p:cNvPr>
          <p:cNvSpPr/>
          <p:nvPr/>
        </p:nvSpPr>
        <p:spPr>
          <a:xfrm>
            <a:off x="2871074" y="8029575"/>
            <a:ext cx="294786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Curated Collection</a:t>
            </a:r>
            <a:endParaRPr lang="en-US" sz="24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4" name="Text 2">
            <a:extLst>
              <a:ext uri="{FF2B5EF4-FFF2-40B4-BE49-F238E27FC236}">
                <a16:creationId xmlns:a16="http://schemas.microsoft.com/office/drawing/2014/main" id="{C55359F4-5260-9EDC-FBC3-BC7953091516}"/>
              </a:ext>
            </a:extLst>
          </p:cNvPr>
          <p:cNvSpPr/>
          <p:nvPr/>
        </p:nvSpPr>
        <p:spPr>
          <a:xfrm>
            <a:off x="2642474" y="8530352"/>
            <a:ext cx="294786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Handpicked properties meeting exacting standards.</a:t>
            </a:r>
            <a:endParaRPr lang="en-US" sz="19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25" name="Image 2" descr="preencoded.png">
            <a:extLst>
              <a:ext uri="{FF2B5EF4-FFF2-40B4-BE49-F238E27FC236}">
                <a16:creationId xmlns:a16="http://schemas.microsoft.com/office/drawing/2014/main" id="{789387FA-0528-2BCA-F377-F265854384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5752" y="7193280"/>
            <a:ext cx="617220" cy="617220"/>
          </a:xfrm>
          <a:prstGeom prst="rect">
            <a:avLst/>
          </a:prstGeom>
        </p:spPr>
      </p:pic>
      <p:sp>
        <p:nvSpPr>
          <p:cNvPr id="26" name="Text 3">
            <a:extLst>
              <a:ext uri="{FF2B5EF4-FFF2-40B4-BE49-F238E27FC236}">
                <a16:creationId xmlns:a16="http://schemas.microsoft.com/office/drawing/2014/main" id="{C2F0EED4-11A9-50DE-C176-8B614265590A}"/>
              </a:ext>
            </a:extLst>
          </p:cNvPr>
          <p:cNvSpPr/>
          <p:nvPr/>
        </p:nvSpPr>
        <p:spPr>
          <a:xfrm>
            <a:off x="6189226" y="8029575"/>
            <a:ext cx="2947868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Personalized Service</a:t>
            </a:r>
            <a:endParaRPr lang="en-US" sz="24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27" name="Text 4">
            <a:extLst>
              <a:ext uri="{FF2B5EF4-FFF2-40B4-BE49-F238E27FC236}">
                <a16:creationId xmlns:a16="http://schemas.microsoft.com/office/drawing/2014/main" id="{CC3EE878-6474-049C-46D5-461DE9B0AC01}"/>
              </a:ext>
            </a:extLst>
          </p:cNvPr>
          <p:cNvSpPr/>
          <p:nvPr/>
        </p:nvSpPr>
        <p:spPr>
          <a:xfrm>
            <a:off x="5960626" y="8581429"/>
            <a:ext cx="294786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Tailored solutions for discerning investors.</a:t>
            </a:r>
            <a:endParaRPr lang="en-US" sz="19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28" name="Image 3" descr="preencoded.png">
            <a:extLst>
              <a:ext uri="{FF2B5EF4-FFF2-40B4-BE49-F238E27FC236}">
                <a16:creationId xmlns:a16="http://schemas.microsoft.com/office/drawing/2014/main" id="{BD3B5EB3-F5FE-62E8-7534-EC0B839970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3905" y="7193280"/>
            <a:ext cx="617220" cy="617220"/>
          </a:xfrm>
          <a:prstGeom prst="rect">
            <a:avLst/>
          </a:prstGeom>
        </p:spPr>
      </p:pic>
      <p:sp>
        <p:nvSpPr>
          <p:cNvPr id="29" name="Text 5">
            <a:extLst>
              <a:ext uri="{FF2B5EF4-FFF2-40B4-BE49-F238E27FC236}">
                <a16:creationId xmlns:a16="http://schemas.microsoft.com/office/drawing/2014/main" id="{A8EDD891-C54F-8696-1BD3-AEF587E74FA5}"/>
              </a:ext>
            </a:extLst>
          </p:cNvPr>
          <p:cNvSpPr/>
          <p:nvPr/>
        </p:nvSpPr>
        <p:spPr>
          <a:xfrm>
            <a:off x="9507379" y="8029575"/>
            <a:ext cx="294786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Investment Focus</a:t>
            </a:r>
            <a:endParaRPr lang="en-US" sz="24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688A1C6B-06C1-F923-611B-3CFCAE9E5670}"/>
              </a:ext>
            </a:extLst>
          </p:cNvPr>
          <p:cNvSpPr/>
          <p:nvPr/>
        </p:nvSpPr>
        <p:spPr>
          <a:xfrm>
            <a:off x="9278779" y="8530352"/>
            <a:ext cx="294786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Maximizing returns in prime real estate markets.</a:t>
            </a:r>
            <a:endParaRPr lang="en-US" sz="19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pic>
        <p:nvPicPr>
          <p:cNvPr id="31" name="Image 4" descr="preencoded.png">
            <a:extLst>
              <a:ext uri="{FF2B5EF4-FFF2-40B4-BE49-F238E27FC236}">
                <a16:creationId xmlns:a16="http://schemas.microsoft.com/office/drawing/2014/main" id="{37C0AEC4-4BD7-428D-998E-E1B2132672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93058" y="7193280"/>
            <a:ext cx="617220" cy="617220"/>
          </a:xfrm>
          <a:prstGeom prst="rect">
            <a:avLst/>
          </a:prstGeom>
        </p:spPr>
      </p:pic>
      <p:sp>
        <p:nvSpPr>
          <p:cNvPr id="32" name="Text 7">
            <a:extLst>
              <a:ext uri="{FF2B5EF4-FFF2-40B4-BE49-F238E27FC236}">
                <a16:creationId xmlns:a16="http://schemas.microsoft.com/office/drawing/2014/main" id="{C83123DA-3445-8CFB-48A8-6D1B1C71411B}"/>
              </a:ext>
            </a:extLst>
          </p:cNvPr>
          <p:cNvSpPr/>
          <p:nvPr/>
        </p:nvSpPr>
        <p:spPr>
          <a:xfrm>
            <a:off x="13206532" y="8029575"/>
            <a:ext cx="294786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Product Sans" panose="020B0604020202020204" charset="0"/>
                <a:ea typeface="Inter Bold" pitchFamily="34" charset="-122"/>
                <a:cs typeface="Inter Bold" pitchFamily="34" charset="-120"/>
              </a:rPr>
              <a:t>Global Excellence</a:t>
            </a:r>
            <a:endParaRPr lang="en-US" sz="24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3" name="Text 8">
            <a:extLst>
              <a:ext uri="{FF2B5EF4-FFF2-40B4-BE49-F238E27FC236}">
                <a16:creationId xmlns:a16="http://schemas.microsoft.com/office/drawing/2014/main" id="{A52694AB-4A4C-FD57-3DE7-4D643DFA5325}"/>
              </a:ext>
            </a:extLst>
          </p:cNvPr>
          <p:cNvSpPr/>
          <p:nvPr/>
        </p:nvSpPr>
        <p:spPr>
          <a:xfrm>
            <a:off x="12977932" y="8530352"/>
            <a:ext cx="294786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Setting benchmarks in international luxury property standards.</a:t>
            </a:r>
            <a:endParaRPr lang="en-US" sz="1900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CB33EAB-0B65-A4C0-2D31-50FD0BDC1A5A}"/>
              </a:ext>
            </a:extLst>
          </p:cNvPr>
          <p:cNvSpPr txBox="1"/>
          <p:nvPr/>
        </p:nvSpPr>
        <p:spPr>
          <a:xfrm>
            <a:off x="2506653" y="3417600"/>
            <a:ext cx="1684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roduct Sans" panose="020B0604020202020204" charset="0"/>
              </a:rPr>
              <a:t>Vision</a:t>
            </a:r>
            <a:endParaRPr lang="en-IN" sz="3200" b="1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5" name="Text 2">
            <a:extLst>
              <a:ext uri="{FF2B5EF4-FFF2-40B4-BE49-F238E27FC236}">
                <a16:creationId xmlns:a16="http://schemas.microsoft.com/office/drawing/2014/main" id="{E336718B-B78C-BF9E-9D1B-5A5CBAEE87BD}"/>
              </a:ext>
            </a:extLst>
          </p:cNvPr>
          <p:cNvSpPr/>
          <p:nvPr/>
        </p:nvSpPr>
        <p:spPr>
          <a:xfrm>
            <a:off x="1700332" y="3951000"/>
            <a:ext cx="294786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Transforming desires into tangible luxury, connecting clients with aspirational properties</a:t>
            </a:r>
          </a:p>
          <a:p>
            <a:pPr marL="0" indent="0" algn="ctr">
              <a:lnSpc>
                <a:spcPts val="3100"/>
              </a:lnSpc>
              <a:buNone/>
            </a:pPr>
            <a:endParaRPr lang="en-US" sz="1900" dirty="0">
              <a:solidFill>
                <a:schemeClr val="bg1"/>
              </a:solidFill>
              <a:latin typeface="Product Sans" panose="020B060402020202020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7871E9-0823-0A03-1E37-22F5144B8345}"/>
              </a:ext>
            </a:extLst>
          </p:cNvPr>
          <p:cNvSpPr txBox="1"/>
          <p:nvPr/>
        </p:nvSpPr>
        <p:spPr>
          <a:xfrm>
            <a:off x="5630853" y="3417600"/>
            <a:ext cx="1684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roduct Sans" panose="020B0604020202020204" charset="0"/>
              </a:rPr>
              <a:t>Mission</a:t>
            </a:r>
            <a:endParaRPr lang="en-IN" sz="3200" b="1" dirty="0">
              <a:solidFill>
                <a:schemeClr val="bg1"/>
              </a:solidFill>
              <a:latin typeface="Product Sans" panose="020B0604020202020204" charset="0"/>
            </a:endParaRPr>
          </a:p>
        </p:txBody>
      </p:sp>
      <p:sp>
        <p:nvSpPr>
          <p:cNvPr id="37" name="Text 2">
            <a:extLst>
              <a:ext uri="{FF2B5EF4-FFF2-40B4-BE49-F238E27FC236}">
                <a16:creationId xmlns:a16="http://schemas.microsoft.com/office/drawing/2014/main" id="{B8BE4EDB-3261-7E83-A97B-BDD6E23CEBBC}"/>
              </a:ext>
            </a:extLst>
          </p:cNvPr>
          <p:cNvSpPr/>
          <p:nvPr/>
        </p:nvSpPr>
        <p:spPr>
          <a:xfrm>
            <a:off x="4824532" y="3951000"/>
            <a:ext cx="294786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chemeClr val="bg1"/>
                </a:solidFill>
                <a:latin typeface="Product Sans" panose="020B0604020202020204" charset="0"/>
                <a:ea typeface="Inter" pitchFamily="34" charset="-122"/>
                <a:cs typeface="Inter" pitchFamily="34" charset="-120"/>
              </a:rPr>
              <a:t>To give every client the clearest possible read on a Dubai property decision before they commit</a:t>
            </a:r>
          </a:p>
          <a:p>
            <a:pPr marL="0" indent="0" algn="ctr">
              <a:lnSpc>
                <a:spcPts val="3100"/>
              </a:lnSpc>
              <a:buNone/>
            </a:pPr>
            <a:endParaRPr lang="en-US" sz="1900" dirty="0">
              <a:solidFill>
                <a:schemeClr val="bg1"/>
              </a:solidFill>
              <a:latin typeface="Product Sans" panose="020B0604020202020204" charset="0"/>
              <a:ea typeface="Inter" pitchFamily="34" charset="-122"/>
              <a:cs typeface="Inter" pitchFamily="34" charset="-120"/>
            </a:endParaRPr>
          </a:p>
          <a:p>
            <a:pPr marL="0" indent="0" algn="ctr">
              <a:lnSpc>
                <a:spcPts val="3100"/>
              </a:lnSpc>
              <a:buNone/>
            </a:pPr>
            <a:endParaRPr lang="en-US" sz="1900" dirty="0">
              <a:solidFill>
                <a:schemeClr val="bg1"/>
              </a:solidFill>
              <a:latin typeface="Product Sans" panose="020B060402020202020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38" name="Text 0">
            <a:extLst>
              <a:ext uri="{FF2B5EF4-FFF2-40B4-BE49-F238E27FC236}">
                <a16:creationId xmlns:a16="http://schemas.microsoft.com/office/drawing/2014/main" id="{5ED89E96-9E23-3196-0F58-5D2858AC6593}"/>
              </a:ext>
            </a:extLst>
          </p:cNvPr>
          <p:cNvSpPr/>
          <p:nvPr/>
        </p:nvSpPr>
        <p:spPr>
          <a:xfrm>
            <a:off x="1111210" y="224790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6000" spc="-31" dirty="0">
                <a:solidFill>
                  <a:srgbClr val="D5B997"/>
                </a:solidFill>
                <a:latin typeface="Product Sans" panose="020B0604020202020204" charset="0"/>
              </a:rPr>
              <a:t>About Us</a:t>
            </a:r>
          </a:p>
        </p:txBody>
      </p:sp>
      <p:sp>
        <p:nvSpPr>
          <p:cNvPr id="39" name="Text 0">
            <a:extLst>
              <a:ext uri="{FF2B5EF4-FFF2-40B4-BE49-F238E27FC236}">
                <a16:creationId xmlns:a16="http://schemas.microsoft.com/office/drawing/2014/main" id="{B9217A79-86C7-B73F-D701-FDDF88A2CBDB}"/>
              </a:ext>
            </a:extLst>
          </p:cNvPr>
          <p:cNvSpPr/>
          <p:nvPr/>
        </p:nvSpPr>
        <p:spPr>
          <a:xfrm>
            <a:off x="10058400" y="3238500"/>
            <a:ext cx="222680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3200" b="1" spc="-31" dirty="0">
                <a:solidFill>
                  <a:schemeClr val="bg1"/>
                </a:solidFill>
                <a:latin typeface="Product Sans" panose="020B0604020202020204" charset="0"/>
              </a:rPr>
              <a:t>Why Us ?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A8E4F2C-A10B-88D7-019F-64DDFBE4FC7B}"/>
              </a:ext>
            </a:extLst>
          </p:cNvPr>
          <p:cNvCxnSpPr>
            <a:cxnSpLocks/>
          </p:cNvCxnSpPr>
          <p:nvPr/>
        </p:nvCxnSpPr>
        <p:spPr>
          <a:xfrm>
            <a:off x="8229600" y="3467100"/>
            <a:ext cx="0" cy="2809875"/>
          </a:xfrm>
          <a:prstGeom prst="line">
            <a:avLst/>
          </a:prstGeom>
          <a:ln>
            <a:solidFill>
              <a:srgbClr val="D5B9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F48EE3A-387F-B191-48CC-CDB586C97412}"/>
              </a:ext>
            </a:extLst>
          </p:cNvPr>
          <p:cNvSpPr txBox="1"/>
          <p:nvPr/>
        </p:nvSpPr>
        <p:spPr>
          <a:xfrm>
            <a:off x="8991600" y="4152900"/>
            <a:ext cx="812605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solidFill>
                  <a:schemeClr val="bg1"/>
                </a:solidFill>
                <a:latin typeface="Product Sans" panose="020B0604020202020204" charset="0"/>
              </a:rPr>
              <a:t>Unparalleled expertise in Dubai's luxury market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F4E9BD-F155-1C8F-AEEC-111B4B8DCAAF}"/>
              </a:ext>
            </a:extLst>
          </p:cNvPr>
          <p:cNvSpPr txBox="1"/>
          <p:nvPr/>
        </p:nvSpPr>
        <p:spPr>
          <a:xfrm>
            <a:off x="8999548" y="4676120"/>
            <a:ext cx="96773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solidFill>
                  <a:schemeClr val="bg1"/>
                </a:solidFill>
                <a:latin typeface="Product Sans" panose="020B0604020202020204" charset="0"/>
              </a:rPr>
              <a:t>Commitment to transforming luxury desires into reality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CC5810-14C6-421A-467A-8AA000B5BB2C}"/>
              </a:ext>
            </a:extLst>
          </p:cNvPr>
          <p:cNvSpPr txBox="1"/>
          <p:nvPr/>
        </p:nvSpPr>
        <p:spPr>
          <a:xfrm>
            <a:off x="8999547" y="5133320"/>
            <a:ext cx="812605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solidFill>
                  <a:schemeClr val="bg1"/>
                </a:solidFill>
                <a:latin typeface="Product Sans" panose="020B0604020202020204" charset="0"/>
              </a:rPr>
              <a:t>Focus on both lifestyle enhancement and investment potential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93E1D64-21A6-B41C-356A-6B19D4FC821F}"/>
              </a:ext>
            </a:extLst>
          </p:cNvPr>
          <p:cNvSpPr txBox="1"/>
          <p:nvPr/>
        </p:nvSpPr>
        <p:spPr>
          <a:xfrm>
            <a:off x="8999547" y="5666720"/>
            <a:ext cx="812605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solidFill>
                  <a:schemeClr val="bg1"/>
                </a:solidFill>
                <a:latin typeface="Product Sans" panose="020B0604020202020204" charset="0"/>
              </a:rPr>
              <a:t>An advisory-first approach, not a sales pitch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7E69472-A398-623E-927A-0452A749DADC}"/>
              </a:ext>
            </a:extLst>
          </p:cNvPr>
          <p:cNvSpPr txBox="1"/>
          <p:nvPr/>
        </p:nvSpPr>
        <p:spPr>
          <a:xfrm>
            <a:off x="8610600" y="4086880"/>
            <a:ext cx="4136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srgbClr val="D5B997"/>
                </a:solidFill>
              </a:rPr>
              <a:t>●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33BB34B-E4C9-C95F-CCF2-2C25A9B17479}"/>
              </a:ext>
            </a:extLst>
          </p:cNvPr>
          <p:cNvSpPr txBox="1"/>
          <p:nvPr/>
        </p:nvSpPr>
        <p:spPr>
          <a:xfrm>
            <a:off x="8610600" y="4620280"/>
            <a:ext cx="4136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srgbClr val="D5B997"/>
                </a:solidFill>
              </a:rPr>
              <a:t>●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C391AC-AA9B-713F-DEDA-6D00ADE5C1F8}"/>
              </a:ext>
            </a:extLst>
          </p:cNvPr>
          <p:cNvSpPr txBox="1"/>
          <p:nvPr/>
        </p:nvSpPr>
        <p:spPr>
          <a:xfrm>
            <a:off x="8610600" y="5077480"/>
            <a:ext cx="4136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srgbClr val="D5B997"/>
                </a:solidFill>
              </a:rPr>
              <a:t>●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DF5F9EE-DC92-E2D7-FCDC-501CAC064717}"/>
              </a:ext>
            </a:extLst>
          </p:cNvPr>
          <p:cNvSpPr txBox="1"/>
          <p:nvPr/>
        </p:nvSpPr>
        <p:spPr>
          <a:xfrm>
            <a:off x="8610600" y="5610880"/>
            <a:ext cx="4136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dirty="0">
                <a:solidFill>
                  <a:srgbClr val="D5B997"/>
                </a:solidFill>
              </a:rPr>
              <a:t>●</a:t>
            </a:r>
          </a:p>
        </p:txBody>
      </p:sp>
    </p:spTree>
    <p:extLst>
      <p:ext uri="{BB962C8B-B14F-4D97-AF65-F5344CB8AC3E}">
        <p14:creationId xmlns:p14="http://schemas.microsoft.com/office/powerpoint/2010/main" val="4047309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488" y="0"/>
            <a:ext cx="18260511" cy="10287000"/>
            <a:chOff x="104471" y="75972"/>
            <a:chExt cx="13467201" cy="9119997"/>
          </a:xfrm>
        </p:grpSpPr>
        <p:sp>
          <p:nvSpPr>
            <p:cNvPr id="3" name="Freeform 3"/>
            <p:cNvSpPr/>
            <p:nvPr/>
          </p:nvSpPr>
          <p:spPr>
            <a:xfrm>
              <a:off x="104471" y="75972"/>
              <a:ext cx="13467201" cy="9119997"/>
            </a:xfrm>
            <a:custGeom>
              <a:avLst/>
              <a:gdLst/>
              <a:ahLst/>
              <a:cxnLst/>
              <a:rect l="l" t="t" r="r" b="b"/>
              <a:pathLst>
                <a:path w="13296012" h="9119997">
                  <a:moveTo>
                    <a:pt x="13296012" y="0"/>
                  </a:moveTo>
                  <a:lnTo>
                    <a:pt x="0" y="0"/>
                  </a:lnTo>
                  <a:lnTo>
                    <a:pt x="0" y="9119997"/>
                  </a:lnTo>
                  <a:lnTo>
                    <a:pt x="13296012" y="9119997"/>
                  </a:lnTo>
                  <a:lnTo>
                    <a:pt x="13296012" y="0"/>
                  </a:lnTo>
                  <a:close/>
                </a:path>
              </a:pathLst>
            </a:custGeom>
            <a:solidFill>
              <a:srgbClr val="02594C"/>
            </a:solidFill>
          </p:spPr>
          <p:txBody>
            <a:bodyPr/>
            <a:lstStyle/>
            <a:p>
              <a:endParaRPr lang="en-AE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8055880" y="5145904"/>
            <a:ext cx="232120" cy="5141096"/>
            <a:chOff x="0" y="0"/>
            <a:chExt cx="864447" cy="51841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3981" cy="5184013"/>
            </a:xfrm>
            <a:custGeom>
              <a:avLst/>
              <a:gdLst/>
              <a:ahLst/>
              <a:cxnLst/>
              <a:rect l="l" t="t" r="r" b="b"/>
              <a:pathLst>
                <a:path w="863981" h="5184013">
                  <a:moveTo>
                    <a:pt x="863981" y="0"/>
                  </a:moveTo>
                  <a:lnTo>
                    <a:pt x="0" y="0"/>
                  </a:lnTo>
                  <a:lnTo>
                    <a:pt x="0" y="5184013"/>
                  </a:lnTo>
                  <a:lnTo>
                    <a:pt x="863981" y="5184013"/>
                  </a:lnTo>
                  <a:lnTo>
                    <a:pt x="863981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19501" y="0"/>
            <a:ext cx="82043" cy="5140971"/>
            <a:chOff x="0" y="0"/>
            <a:chExt cx="48260" cy="2160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8006" cy="2160016"/>
            </a:xfrm>
            <a:custGeom>
              <a:avLst/>
              <a:gdLst/>
              <a:ahLst/>
              <a:cxnLst/>
              <a:rect l="l" t="t" r="r" b="b"/>
              <a:pathLst>
                <a:path w="48006" h="2160016">
                  <a:moveTo>
                    <a:pt x="48006" y="0"/>
                  </a:moveTo>
                  <a:lnTo>
                    <a:pt x="0" y="0"/>
                  </a:lnTo>
                  <a:lnTo>
                    <a:pt x="0" y="2160016"/>
                  </a:lnTo>
                  <a:lnTo>
                    <a:pt x="48006" y="216001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02089" y="9478374"/>
            <a:ext cx="82043" cy="808626"/>
            <a:chOff x="0" y="0"/>
            <a:chExt cx="47753" cy="5129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753" cy="5129674"/>
            </a:xfrm>
            <a:custGeom>
              <a:avLst/>
              <a:gdLst/>
              <a:ahLst/>
              <a:cxnLst/>
              <a:rect l="l" t="t" r="r" b="b"/>
              <a:pathLst>
                <a:path w="48006" h="5227828">
                  <a:moveTo>
                    <a:pt x="48006" y="0"/>
                  </a:moveTo>
                  <a:lnTo>
                    <a:pt x="0" y="0"/>
                  </a:lnTo>
                  <a:lnTo>
                    <a:pt x="0" y="5227828"/>
                  </a:lnTo>
                  <a:lnTo>
                    <a:pt x="48006" y="5227828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D5B997"/>
            </a:solidFill>
          </p:spPr>
          <p:txBody>
            <a:bodyPr/>
            <a:lstStyle/>
            <a:p>
              <a:endParaRPr lang="en-AE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26A06F2-7D71-4AC6-1F8A-7F6BD3815304}"/>
              </a:ext>
            </a:extLst>
          </p:cNvPr>
          <p:cNvSpPr txBox="1"/>
          <p:nvPr/>
        </p:nvSpPr>
        <p:spPr>
          <a:xfrm>
            <a:off x="3328416" y="-2560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E" dirty="0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B2F09BED-D6A0-6F7D-1285-FC8B0375D096}"/>
              </a:ext>
            </a:extLst>
          </p:cNvPr>
          <p:cNvSpPr/>
          <p:nvPr/>
        </p:nvSpPr>
        <p:spPr>
          <a:xfrm>
            <a:off x="666079" y="6562698"/>
            <a:ext cx="415399" cy="484431"/>
          </a:xfrm>
          <a:custGeom>
            <a:avLst/>
            <a:gdLst/>
            <a:ahLst/>
            <a:cxnLst/>
            <a:rect l="l" t="t" r="r" b="b"/>
            <a:pathLst>
              <a:path w="415399" h="484431">
                <a:moveTo>
                  <a:pt x="0" y="0"/>
                </a:moveTo>
                <a:lnTo>
                  <a:pt x="415400" y="0"/>
                </a:lnTo>
                <a:lnTo>
                  <a:pt x="415400" y="484431"/>
                </a:lnTo>
                <a:lnTo>
                  <a:pt x="0" y="4844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8EDE46AD-DB6E-3769-676F-9704445CDF22}"/>
              </a:ext>
            </a:extLst>
          </p:cNvPr>
          <p:cNvSpPr/>
          <p:nvPr/>
        </p:nvSpPr>
        <p:spPr>
          <a:xfrm>
            <a:off x="687625" y="7275729"/>
            <a:ext cx="393853" cy="281113"/>
          </a:xfrm>
          <a:custGeom>
            <a:avLst/>
            <a:gdLst/>
            <a:ahLst/>
            <a:cxnLst/>
            <a:rect l="l" t="t" r="r" b="b"/>
            <a:pathLst>
              <a:path w="393853" h="281113">
                <a:moveTo>
                  <a:pt x="0" y="0"/>
                </a:moveTo>
                <a:lnTo>
                  <a:pt x="393854" y="0"/>
                </a:lnTo>
                <a:lnTo>
                  <a:pt x="393854" y="281113"/>
                </a:lnTo>
                <a:lnTo>
                  <a:pt x="0" y="2811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AE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E2E96E0B-4CE9-7EF1-D462-59A32A8DFA57}"/>
              </a:ext>
            </a:extLst>
          </p:cNvPr>
          <p:cNvSpPr/>
          <p:nvPr/>
        </p:nvSpPr>
        <p:spPr>
          <a:xfrm>
            <a:off x="657469" y="7835080"/>
            <a:ext cx="432620" cy="432620"/>
          </a:xfrm>
          <a:custGeom>
            <a:avLst/>
            <a:gdLst/>
            <a:ahLst/>
            <a:cxnLst/>
            <a:rect l="l" t="t" r="r" b="b"/>
            <a:pathLst>
              <a:path w="432620" h="432620">
                <a:moveTo>
                  <a:pt x="0" y="0"/>
                </a:moveTo>
                <a:lnTo>
                  <a:pt x="432620" y="0"/>
                </a:lnTo>
                <a:lnTo>
                  <a:pt x="432620" y="432621"/>
                </a:lnTo>
                <a:lnTo>
                  <a:pt x="0" y="4326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E"/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ED1601DB-5D97-BE33-58B8-BC462F93ABB0}"/>
              </a:ext>
            </a:extLst>
          </p:cNvPr>
          <p:cNvSpPr txBox="1"/>
          <p:nvPr/>
        </p:nvSpPr>
        <p:spPr>
          <a:xfrm>
            <a:off x="666079" y="5869366"/>
            <a:ext cx="6059020" cy="463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74"/>
              </a:lnSpc>
            </a:pPr>
            <a:r>
              <a:rPr lang="en-US" sz="3061" spc="-17" dirty="0">
                <a:solidFill>
                  <a:srgbClr val="D5B997"/>
                </a:solidFill>
                <a:latin typeface="Product Sans"/>
              </a:rPr>
              <a:t>CONTACT US</a:t>
            </a: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845A9E75-850F-280D-D113-B74452800DC5}"/>
              </a:ext>
            </a:extLst>
          </p:cNvPr>
          <p:cNvSpPr txBox="1"/>
          <p:nvPr/>
        </p:nvSpPr>
        <p:spPr>
          <a:xfrm>
            <a:off x="1333500" y="6515073"/>
            <a:ext cx="6059020" cy="463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667"/>
              </a:lnSpc>
              <a:spcBef>
                <a:spcPct val="0"/>
              </a:spcBef>
            </a:pPr>
            <a:r>
              <a:rPr lang="en-US" sz="3055" spc="-55">
                <a:solidFill>
                  <a:srgbClr val="D9D9D9"/>
                </a:solidFill>
                <a:latin typeface="Product Sans"/>
              </a:rPr>
              <a:t>+971 58 557 0911</a:t>
            </a: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35CACCBB-4CDF-6E4C-294E-6176DD97F8F6}"/>
              </a:ext>
            </a:extLst>
          </p:cNvPr>
          <p:cNvSpPr txBox="1"/>
          <p:nvPr/>
        </p:nvSpPr>
        <p:spPr>
          <a:xfrm>
            <a:off x="1333500" y="7159607"/>
            <a:ext cx="6059020" cy="463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667"/>
              </a:lnSpc>
              <a:spcBef>
                <a:spcPct val="0"/>
              </a:spcBef>
            </a:pPr>
            <a:r>
              <a:rPr lang="en-US" sz="3055" spc="-55" dirty="0">
                <a:solidFill>
                  <a:srgbClr val="D9D9D9"/>
                </a:solidFill>
                <a:latin typeface="Product Sans"/>
              </a:rPr>
              <a:t>hello@jamalakim.com</a:t>
            </a: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9CEB2001-9B0A-D758-E31F-FDC4E8816A37}"/>
              </a:ext>
            </a:extLst>
          </p:cNvPr>
          <p:cNvSpPr txBox="1"/>
          <p:nvPr/>
        </p:nvSpPr>
        <p:spPr>
          <a:xfrm>
            <a:off x="1333500" y="7804141"/>
            <a:ext cx="6059020" cy="463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667"/>
              </a:lnSpc>
              <a:spcBef>
                <a:spcPct val="0"/>
              </a:spcBef>
            </a:pPr>
            <a:r>
              <a:rPr lang="en-US" sz="3055" spc="-55">
                <a:solidFill>
                  <a:srgbClr val="D9D9D9"/>
                </a:solidFill>
                <a:latin typeface="Product Sans"/>
              </a:rPr>
              <a:t>www.jamalakim.com</a:t>
            </a:r>
          </a:p>
        </p:txBody>
      </p:sp>
    </p:spTree>
    <p:extLst>
      <p:ext uri="{BB962C8B-B14F-4D97-AF65-F5344CB8AC3E}">
        <p14:creationId xmlns:p14="http://schemas.microsoft.com/office/powerpoint/2010/main" val="1627821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5149</TotalTime>
  <Words>1227</Words>
  <Application>Microsoft Office PowerPoint</Application>
  <PresentationFormat>Custom</PresentationFormat>
  <Paragraphs>166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Inter Bold</vt:lpstr>
      <vt:lpstr>Open Sauce</vt:lpstr>
      <vt:lpstr>Product Sans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Luxury PPT</dc:title>
  <dc:creator>piyush</dc:creator>
  <cp:lastModifiedBy>anxo694</cp:lastModifiedBy>
  <cp:revision>22</cp:revision>
  <dcterms:created xsi:type="dcterms:W3CDTF">2006-08-16T00:00:00Z</dcterms:created>
  <dcterms:modified xsi:type="dcterms:W3CDTF">2024-10-04T13:35:19Z</dcterms:modified>
  <dc:identifier>DAGH0EGXyAs</dc:identifier>
</cp:coreProperties>
</file>