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7" r:id="rId2"/>
    <p:sldId id="258" r:id="rId3"/>
    <p:sldId id="283" r:id="rId4"/>
    <p:sldId id="265" r:id="rId5"/>
    <p:sldId id="267" r:id="rId6"/>
    <p:sldId id="284" r:id="rId7"/>
    <p:sldId id="285" r:id="rId8"/>
    <p:sldId id="278" r:id="rId9"/>
    <p:sldId id="282" r:id="rId10"/>
    <p:sldId id="259"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1BEAF"/>
    <a:srgbClr val="B9B9B9"/>
    <a:srgbClr val="D5B997"/>
    <a:srgbClr val="196A4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61" d="100"/>
          <a:sy n="61" d="100"/>
        </p:scale>
        <p:origin x="109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HP\Desktop\EMAAR\Dubai%20Creek%20Harbour_Data%20Mapping.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HP\Desktop\EMAAR\Dubai%20Creek%20Harbour_Data%20Mapping.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title>
      <c:tx>
        <c:rich>
          <a:bodyPr rot="0" spcFirstLastPara="1" vertOverflow="ellipsis" vert="horz" wrap="square" anchor="ctr" anchorCtr="1"/>
          <a:lstStyle/>
          <a:p>
            <a:pPr>
              <a:defRPr sz="2000" b="0" i="0" u="none" strike="noStrike" kern="1200" cap="all" spc="0" baseline="0">
                <a:gradFill>
                  <a:gsLst>
                    <a:gs pos="0">
                      <a:schemeClr val="dk1">
                        <a:lumMod val="50000"/>
                        <a:lumOff val="50000"/>
                      </a:schemeClr>
                    </a:gs>
                    <a:gs pos="100000">
                      <a:schemeClr val="dk1">
                        <a:lumMod val="85000"/>
                        <a:lumOff val="15000"/>
                      </a:schemeClr>
                    </a:gs>
                  </a:gsLst>
                  <a:lin ang="5400000" scaled="0"/>
                </a:gradFill>
                <a:latin typeface="+mn-lt"/>
                <a:ea typeface="+mn-ea"/>
                <a:cs typeface="+mn-cs"/>
              </a:defRPr>
            </a:pPr>
            <a:r>
              <a:rPr lang="en-US" sz="2000" dirty="0"/>
              <a:t>Appreciation</a:t>
            </a:r>
            <a:r>
              <a:rPr lang="en-US" sz="2000" baseline="0" dirty="0"/>
              <a:t> Rate</a:t>
            </a:r>
            <a:r>
              <a:rPr lang="en-US" sz="2000" dirty="0"/>
              <a:t> (%)</a:t>
            </a:r>
          </a:p>
        </c:rich>
      </c:tx>
      <c:overlay val="0"/>
      <c:spPr>
        <a:noFill/>
        <a:ln>
          <a:noFill/>
        </a:ln>
        <a:effectLst/>
      </c:spPr>
      <c:txPr>
        <a:bodyPr rot="0" spcFirstLastPara="1" vertOverflow="ellipsis" vert="horz" wrap="square" anchor="ctr" anchorCtr="1"/>
        <a:lstStyle/>
        <a:p>
          <a:pPr>
            <a:defRPr sz="2000" b="0" i="0" u="none" strike="noStrike" kern="1200" cap="all" spc="0" baseline="0">
              <a:gradFill>
                <a:gsLst>
                  <a:gs pos="0">
                    <a:schemeClr val="dk1">
                      <a:lumMod val="50000"/>
                      <a:lumOff val="50000"/>
                    </a:schemeClr>
                  </a:gs>
                  <a:gs pos="100000">
                    <a:schemeClr val="dk1">
                      <a:lumMod val="85000"/>
                      <a:lumOff val="15000"/>
                    </a:schemeClr>
                  </a:gs>
                </a:gsLst>
                <a:lin ang="5400000" scaled="0"/>
              </a:gradFill>
              <a:latin typeface="+mn-lt"/>
              <a:ea typeface="+mn-ea"/>
              <a:cs typeface="+mn-cs"/>
            </a:defRPr>
          </a:pPr>
          <a:endParaRPr lang="en-US"/>
        </a:p>
      </c:txPr>
    </c:title>
    <c:autoTitleDeleted val="0"/>
    <c:plotArea>
      <c:layout/>
      <c:lineChart>
        <c:grouping val="standard"/>
        <c:varyColors val="0"/>
        <c:ser>
          <c:idx val="0"/>
          <c:order val="0"/>
          <c:tx>
            <c:strRef>
              <c:f>Sheet1!$B$6</c:f>
              <c:strCache>
                <c:ptCount val="1"/>
                <c:pt idx="0">
                  <c:v>Rate (%)</c:v>
                </c:pt>
              </c:strCache>
            </c:strRef>
          </c:tx>
          <c:spPr>
            <a:ln w="19050" cap="rnd" cmpd="sng" algn="ctr">
              <a:solidFill>
                <a:schemeClr val="accent3">
                  <a:shade val="95000"/>
                  <a:satMod val="105000"/>
                </a:schemeClr>
              </a:solidFill>
              <a:round/>
            </a:ln>
            <a:effectLst/>
          </c:spPr>
          <c:marker>
            <c:symbol val="circle"/>
            <c:size val="17"/>
            <c:spPr>
              <a:solidFill>
                <a:schemeClr val="lt1"/>
              </a:solidFill>
              <a:ln>
                <a:noFill/>
              </a:ln>
              <a:effectLst/>
            </c:spPr>
          </c:marker>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accent3"/>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Sheet1!$D$4:$L$4</c:f>
              <c:numCache>
                <c:formatCode>General</c:formatCode>
                <c:ptCount val="9"/>
                <c:pt idx="0">
                  <c:v>2020</c:v>
                </c:pt>
                <c:pt idx="1">
                  <c:v>2021</c:v>
                </c:pt>
                <c:pt idx="2">
                  <c:v>2022</c:v>
                </c:pt>
                <c:pt idx="3">
                  <c:v>2023</c:v>
                </c:pt>
                <c:pt idx="4">
                  <c:v>2024</c:v>
                </c:pt>
                <c:pt idx="5">
                  <c:v>2025</c:v>
                </c:pt>
                <c:pt idx="6">
                  <c:v>2026</c:v>
                </c:pt>
                <c:pt idx="7">
                  <c:v>2027</c:v>
                </c:pt>
                <c:pt idx="8">
                  <c:v>2028</c:v>
                </c:pt>
              </c:numCache>
            </c:numRef>
          </c:cat>
          <c:val>
            <c:numRef>
              <c:f>Sheet1!$D$6:$L$6</c:f>
              <c:numCache>
                <c:formatCode>0%</c:formatCode>
                <c:ptCount val="9"/>
                <c:pt idx="0">
                  <c:v>6.7069081153587895E-3</c:v>
                </c:pt>
                <c:pt idx="1">
                  <c:v>7.6615589606928713E-2</c:v>
                </c:pt>
                <c:pt idx="2">
                  <c:v>8.6014851485148425E-2</c:v>
                </c:pt>
                <c:pt idx="3">
                  <c:v>0.14643874643874644</c:v>
                </c:pt>
                <c:pt idx="4">
                  <c:v>0.17544731610337982</c:v>
                </c:pt>
                <c:pt idx="5" formatCode="0.0%">
                  <c:v>0.185</c:v>
                </c:pt>
                <c:pt idx="6" formatCode="0.0%">
                  <c:v>0.19</c:v>
                </c:pt>
                <c:pt idx="7" formatCode="0.0%">
                  <c:v>0.19700000000000001</c:v>
                </c:pt>
                <c:pt idx="8" formatCode="0.0%">
                  <c:v>0.20399999999999999</c:v>
                </c:pt>
              </c:numCache>
            </c:numRef>
          </c:val>
          <c:smooth val="0"/>
          <c:extLst>
            <c:ext xmlns:c16="http://schemas.microsoft.com/office/drawing/2014/chart" uri="{C3380CC4-5D6E-409C-BE32-E72D297353CC}">
              <c16:uniqueId val="{00000000-CA07-4542-8FF4-FCCAB5E595FA}"/>
            </c:ext>
          </c:extLst>
        </c:ser>
        <c:dLbls>
          <c:dLblPos val="ctr"/>
          <c:showLegendKey val="0"/>
          <c:showVal val="1"/>
          <c:showCatName val="0"/>
          <c:showSerName val="0"/>
          <c:showPercent val="0"/>
          <c:showBubbleSize val="0"/>
        </c:dLbls>
        <c:marker val="1"/>
        <c:smooth val="0"/>
        <c:axId val="1645016080"/>
        <c:axId val="1645021360"/>
      </c:lineChart>
      <c:catAx>
        <c:axId val="1645016080"/>
        <c:scaling>
          <c:orientation val="minMax"/>
        </c:scaling>
        <c:delete val="0"/>
        <c:axPos val="b"/>
        <c:title>
          <c:tx>
            <c:rich>
              <a:bodyPr rot="0" spcFirstLastPara="1" vertOverflow="ellipsis" vert="horz" wrap="square" anchor="ctr" anchorCtr="1"/>
              <a:lstStyle/>
              <a:p>
                <a:pPr>
                  <a:defRPr sz="1200" b="0" i="0" u="none" strike="noStrike" kern="1200" baseline="0">
                    <a:solidFill>
                      <a:schemeClr val="dk1">
                        <a:lumMod val="65000"/>
                        <a:lumOff val="35000"/>
                      </a:schemeClr>
                    </a:solidFill>
                    <a:latin typeface="+mn-lt"/>
                    <a:ea typeface="+mn-ea"/>
                    <a:cs typeface="+mn-cs"/>
                  </a:defRPr>
                </a:pPr>
                <a:r>
                  <a:rPr lang="en-US" sz="1200" dirty="0"/>
                  <a:t>Years</a:t>
                </a:r>
                <a:endParaRPr lang="en-IN" sz="1200" dirty="0"/>
              </a:p>
            </c:rich>
          </c:tx>
          <c:overlay val="0"/>
          <c:spPr>
            <a:noFill/>
            <a:ln>
              <a:noFill/>
            </a:ln>
            <a:effectLst/>
          </c:spPr>
          <c:txPr>
            <a:bodyPr rot="0" spcFirstLastPara="1" vertOverflow="ellipsis" vert="horz" wrap="square" anchor="ctr" anchorCtr="1"/>
            <a:lstStyle/>
            <a:p>
              <a:pPr>
                <a:defRPr sz="1200" b="0" i="0" u="none" strike="noStrike" kern="1200" baseline="0">
                  <a:solidFill>
                    <a:schemeClr val="dk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dk1">
                    <a:lumMod val="65000"/>
                    <a:lumOff val="35000"/>
                  </a:schemeClr>
                </a:solidFill>
                <a:latin typeface="+mn-lt"/>
                <a:ea typeface="+mn-ea"/>
                <a:cs typeface="+mn-cs"/>
              </a:defRPr>
            </a:pPr>
            <a:endParaRPr lang="en-US"/>
          </a:p>
        </c:txPr>
        <c:crossAx val="1645021360"/>
        <c:crosses val="autoZero"/>
        <c:auto val="1"/>
        <c:lblAlgn val="ctr"/>
        <c:lblOffset val="100"/>
        <c:noMultiLvlLbl val="0"/>
      </c:catAx>
      <c:valAx>
        <c:axId val="1645021360"/>
        <c:scaling>
          <c:orientation val="minMax"/>
        </c:scaling>
        <c:delete val="1"/>
        <c:axPos val="l"/>
        <c:title>
          <c:tx>
            <c:rich>
              <a:bodyPr rot="-5400000" spcFirstLastPara="1" vertOverflow="ellipsis" vert="horz" wrap="square" anchor="ctr" anchorCtr="1"/>
              <a:lstStyle/>
              <a:p>
                <a:pPr>
                  <a:defRPr sz="1200" b="0" i="0" u="none" strike="noStrike" kern="1200" baseline="0">
                    <a:solidFill>
                      <a:schemeClr val="dk1">
                        <a:lumMod val="65000"/>
                        <a:lumOff val="35000"/>
                      </a:schemeClr>
                    </a:solidFill>
                    <a:latin typeface="+mn-lt"/>
                    <a:ea typeface="+mn-ea"/>
                    <a:cs typeface="+mn-cs"/>
                  </a:defRPr>
                </a:pPr>
                <a:r>
                  <a:rPr lang="en-IN" sz="1200" dirty="0"/>
                  <a:t>Rate %</a:t>
                </a: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dk1">
                      <a:lumMod val="65000"/>
                      <a:lumOff val="35000"/>
                    </a:schemeClr>
                  </a:solidFill>
                  <a:latin typeface="+mn-lt"/>
                  <a:ea typeface="+mn-ea"/>
                  <a:cs typeface="+mn-cs"/>
                </a:defRPr>
              </a:pPr>
              <a:endParaRPr lang="en-US"/>
            </a:p>
          </c:txPr>
        </c:title>
        <c:numFmt formatCode="0%" sourceLinked="1"/>
        <c:majorTickMark val="none"/>
        <c:minorTickMark val="none"/>
        <c:tickLblPos val="nextTo"/>
        <c:crossAx val="16450160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cap="all" spc="0" baseline="0">
                <a:gradFill>
                  <a:gsLst>
                    <a:gs pos="0">
                      <a:schemeClr val="dk1">
                        <a:lumMod val="50000"/>
                        <a:lumOff val="50000"/>
                      </a:schemeClr>
                    </a:gs>
                    <a:gs pos="100000">
                      <a:schemeClr val="dk1">
                        <a:lumMod val="85000"/>
                        <a:lumOff val="15000"/>
                      </a:schemeClr>
                    </a:gs>
                  </a:gsLst>
                  <a:lin ang="5400000" scaled="0"/>
                </a:gradFill>
                <a:latin typeface="+mn-lt"/>
                <a:ea typeface="+mn-ea"/>
                <a:cs typeface="+mn-cs"/>
              </a:defRPr>
            </a:pPr>
            <a:r>
              <a:rPr lang="en-US" sz="2000"/>
              <a:t>Return</a:t>
            </a:r>
            <a:r>
              <a:rPr lang="en-US" sz="2000" baseline="0"/>
              <a:t> on investment</a:t>
            </a:r>
            <a:r>
              <a:rPr lang="en-US" sz="2000"/>
              <a:t> (%)</a:t>
            </a:r>
          </a:p>
        </c:rich>
      </c:tx>
      <c:overlay val="0"/>
      <c:spPr>
        <a:noFill/>
        <a:ln>
          <a:noFill/>
        </a:ln>
        <a:effectLst/>
      </c:spPr>
      <c:txPr>
        <a:bodyPr rot="0" spcFirstLastPara="1" vertOverflow="ellipsis" vert="horz" wrap="square" anchor="ctr" anchorCtr="1"/>
        <a:lstStyle/>
        <a:p>
          <a:pPr>
            <a:defRPr sz="2000" b="0" i="0" u="none" strike="noStrike" kern="1200" cap="all" spc="0" baseline="0">
              <a:gradFill>
                <a:gsLst>
                  <a:gs pos="0">
                    <a:schemeClr val="dk1">
                      <a:lumMod val="50000"/>
                      <a:lumOff val="50000"/>
                    </a:schemeClr>
                  </a:gs>
                  <a:gs pos="100000">
                    <a:schemeClr val="dk1">
                      <a:lumMod val="85000"/>
                      <a:lumOff val="15000"/>
                    </a:schemeClr>
                  </a:gs>
                </a:gsLst>
                <a:lin ang="5400000" scaled="0"/>
              </a:gradFill>
              <a:latin typeface="+mn-lt"/>
              <a:ea typeface="+mn-ea"/>
              <a:cs typeface="+mn-cs"/>
            </a:defRPr>
          </a:pPr>
          <a:endParaRPr lang="en-US"/>
        </a:p>
      </c:txPr>
    </c:title>
    <c:autoTitleDeleted val="0"/>
    <c:plotArea>
      <c:layout/>
      <c:lineChart>
        <c:grouping val="standard"/>
        <c:varyColors val="0"/>
        <c:ser>
          <c:idx val="0"/>
          <c:order val="0"/>
          <c:tx>
            <c:strRef>
              <c:f>Sheet1!$D$26</c:f>
              <c:strCache>
                <c:ptCount val="1"/>
                <c:pt idx="0">
                  <c:v>ROI (%)</c:v>
                </c:pt>
              </c:strCache>
            </c:strRef>
          </c:tx>
          <c:spPr>
            <a:ln w="19050" cap="rnd" cmpd="sng" algn="ctr">
              <a:solidFill>
                <a:schemeClr val="accent1">
                  <a:shade val="95000"/>
                  <a:satMod val="105000"/>
                </a:schemeClr>
              </a:solidFill>
              <a:round/>
            </a:ln>
            <a:effectLst/>
          </c:spPr>
          <c:marker>
            <c:symbol val="circle"/>
            <c:size val="17"/>
            <c:spPr>
              <a:solidFill>
                <a:schemeClr val="lt1"/>
              </a:solidFill>
              <a:ln>
                <a:noFill/>
              </a:ln>
              <a:effectLst/>
            </c:spPr>
          </c:marker>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accen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Sheet1!$B$27:$B$30</c:f>
              <c:numCache>
                <c:formatCode>General</c:formatCode>
                <c:ptCount val="4"/>
                <c:pt idx="0">
                  <c:v>2025</c:v>
                </c:pt>
                <c:pt idx="1">
                  <c:v>2026</c:v>
                </c:pt>
                <c:pt idx="2">
                  <c:v>2027</c:v>
                </c:pt>
                <c:pt idx="3">
                  <c:v>2028</c:v>
                </c:pt>
              </c:numCache>
            </c:numRef>
          </c:cat>
          <c:val>
            <c:numRef>
              <c:f>Sheet1!$D$27:$D$30</c:f>
              <c:numCache>
                <c:formatCode>0%</c:formatCode>
                <c:ptCount val="4"/>
                <c:pt idx="0">
                  <c:v>1.1850000000000001</c:v>
                </c:pt>
                <c:pt idx="1">
                  <c:v>3.7850000000000001</c:v>
                </c:pt>
                <c:pt idx="2">
                  <c:v>9.5129999999999999</c:v>
                </c:pt>
                <c:pt idx="3">
                  <c:v>22.17</c:v>
                </c:pt>
              </c:numCache>
            </c:numRef>
          </c:val>
          <c:smooth val="0"/>
          <c:extLst>
            <c:ext xmlns:c16="http://schemas.microsoft.com/office/drawing/2014/chart" uri="{C3380CC4-5D6E-409C-BE32-E72D297353CC}">
              <c16:uniqueId val="{00000000-C3B9-435D-A02F-5AD3BD3D9CA1}"/>
            </c:ext>
          </c:extLst>
        </c:ser>
        <c:dLbls>
          <c:dLblPos val="ctr"/>
          <c:showLegendKey val="0"/>
          <c:showVal val="1"/>
          <c:showCatName val="0"/>
          <c:showSerName val="0"/>
          <c:showPercent val="0"/>
          <c:showBubbleSize val="0"/>
        </c:dLbls>
        <c:marker val="1"/>
        <c:smooth val="0"/>
        <c:axId val="1272151904"/>
        <c:axId val="1272150464"/>
      </c:lineChart>
      <c:catAx>
        <c:axId val="1272151904"/>
        <c:scaling>
          <c:orientation val="minMax"/>
        </c:scaling>
        <c:delete val="0"/>
        <c:axPos val="b"/>
        <c:title>
          <c:tx>
            <c:rich>
              <a:bodyPr rot="0" spcFirstLastPara="1" vertOverflow="ellipsis" vert="horz" wrap="square" anchor="ctr" anchorCtr="1"/>
              <a:lstStyle/>
              <a:p>
                <a:pPr>
                  <a:defRPr sz="1200" b="0" i="0" u="none" strike="noStrike" kern="1200" baseline="0">
                    <a:solidFill>
                      <a:schemeClr val="dk1">
                        <a:lumMod val="65000"/>
                        <a:lumOff val="35000"/>
                      </a:schemeClr>
                    </a:solidFill>
                    <a:latin typeface="+mn-lt"/>
                    <a:ea typeface="+mn-ea"/>
                    <a:cs typeface="+mn-cs"/>
                  </a:defRPr>
                </a:pPr>
                <a:r>
                  <a:rPr lang="en-IN" sz="1200"/>
                  <a:t>Years</a:t>
                </a:r>
              </a:p>
            </c:rich>
          </c:tx>
          <c:overlay val="0"/>
          <c:spPr>
            <a:noFill/>
            <a:ln>
              <a:noFill/>
            </a:ln>
            <a:effectLst/>
          </c:spPr>
          <c:txPr>
            <a:bodyPr rot="0" spcFirstLastPara="1" vertOverflow="ellipsis" vert="horz" wrap="square" anchor="ctr" anchorCtr="1"/>
            <a:lstStyle/>
            <a:p>
              <a:pPr>
                <a:defRPr sz="1200" b="0" i="0" u="none" strike="noStrike" kern="1200" baseline="0">
                  <a:solidFill>
                    <a:schemeClr val="dk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dk1">
                    <a:lumMod val="65000"/>
                    <a:lumOff val="35000"/>
                  </a:schemeClr>
                </a:solidFill>
                <a:latin typeface="+mn-lt"/>
                <a:ea typeface="+mn-ea"/>
                <a:cs typeface="+mn-cs"/>
              </a:defRPr>
            </a:pPr>
            <a:endParaRPr lang="en-US"/>
          </a:p>
        </c:txPr>
        <c:crossAx val="1272150464"/>
        <c:crosses val="autoZero"/>
        <c:auto val="1"/>
        <c:lblAlgn val="ctr"/>
        <c:lblOffset val="100"/>
        <c:noMultiLvlLbl val="0"/>
      </c:catAx>
      <c:valAx>
        <c:axId val="1272150464"/>
        <c:scaling>
          <c:orientation val="minMax"/>
          <c:max val="24"/>
          <c:min val="0"/>
        </c:scaling>
        <c:delete val="1"/>
        <c:axPos val="l"/>
        <c:title>
          <c:tx>
            <c:rich>
              <a:bodyPr rot="-5400000" spcFirstLastPara="1" vertOverflow="ellipsis" vert="horz" wrap="square" anchor="ctr" anchorCtr="1"/>
              <a:lstStyle/>
              <a:p>
                <a:pPr>
                  <a:defRPr sz="1200" b="0" i="0" u="none" strike="noStrike" kern="1200" baseline="0">
                    <a:solidFill>
                      <a:schemeClr val="dk1">
                        <a:lumMod val="65000"/>
                        <a:lumOff val="35000"/>
                      </a:schemeClr>
                    </a:solidFill>
                    <a:latin typeface="+mn-lt"/>
                    <a:ea typeface="+mn-ea"/>
                    <a:cs typeface="+mn-cs"/>
                  </a:defRPr>
                </a:pPr>
                <a:r>
                  <a:rPr lang="en-IN" sz="1200"/>
                  <a:t>ROI %</a:t>
                </a: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dk1">
                      <a:lumMod val="65000"/>
                      <a:lumOff val="35000"/>
                    </a:schemeClr>
                  </a:solidFill>
                  <a:latin typeface="+mn-lt"/>
                  <a:ea typeface="+mn-ea"/>
                  <a:cs typeface="+mn-cs"/>
                </a:defRPr>
              </a:pPr>
              <a:endParaRPr lang="en-US"/>
            </a:p>
          </c:txPr>
        </c:title>
        <c:numFmt formatCode="0%" sourceLinked="0"/>
        <c:majorTickMark val="none"/>
        <c:minorTickMark val="none"/>
        <c:tickLblPos val="nextTo"/>
        <c:crossAx val="1272151904"/>
        <c:crosses val="autoZero"/>
        <c:crossBetween val="between"/>
        <c:majorUnit val="3"/>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6">
  <a:schemeClr val="accent3"/>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34">
  <cs:axisTitle>
    <cs:lnRef idx="0"/>
    <cs:fillRef idx="0"/>
    <cs:effectRef idx="0"/>
    <cs:fontRef idx="minor">
      <a:schemeClr val="dk1">
        <a:lumMod val="65000"/>
        <a:lumOff val="35000"/>
      </a:schemeClr>
    </cs:fontRef>
    <cs:defRPr sz="900"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00" kern="120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cs:styleClr val="auto"/>
    </cs:fontRef>
    <cs:spPr/>
    <cs:defRPr sz="900" b="1" i="0" u="none" strike="noStrike" kern="1200" baseline="0"/>
  </cs:dataLabel>
  <cs:dataLabelCallout>
    <cs:lnRef idx="0"/>
    <cs:fillRef idx="0"/>
    <cs:effectRef idx="0"/>
    <cs:fontRef idx="minor">
      <a:schemeClr val="dk1">
        <a:lumMod val="65000"/>
        <a:lumOff val="35000"/>
      </a:schemeClr>
    </cs:fontRef>
    <cs:spPr>
      <a:solidFill>
        <a:schemeClr val="lt1"/>
      </a:solidFill>
      <a:ln w="9575">
        <a:solidFill>
          <a:schemeClr val="lt1">
            <a:lumMod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19050" cap="rnd" cmpd="sng" algn="ctr">
        <a:solidFill>
          <a:schemeClr val="phClr">
            <a:shade val="95000"/>
            <a:satMod val="105000"/>
          </a:schemeClr>
        </a:solidFill>
        <a:round/>
      </a:ln>
    </cs:spPr>
  </cs:dataPointLine>
  <cs:dataPointMarker>
    <cs:lnRef idx="0"/>
    <cs:fillRef idx="0"/>
    <cs:effectRef idx="0"/>
    <cs:fontRef idx="minor">
      <a:schemeClr val="dk1"/>
    </cs:fontRef>
    <cs:spPr>
      <a:solidFill>
        <a:schemeClr val="lt1"/>
      </a:solidFill>
    </cs:spPr>
  </cs:dataPointMarker>
  <cs:dataPointMarkerLayout symbol="circle" size="17"/>
  <cs:dataPointWireframe>
    <cs:lnRef idx="0">
      <cs:styleClr val="auto"/>
    </cs:lnRef>
    <cs:fillRef idx="1"/>
    <cs:effectRef idx="0"/>
    <cs:fontRef idx="minor">
      <a:schemeClr val="dk1"/>
    </cs:fontRef>
    <cs:spPr>
      <a:ln w="9525">
        <a:solidFill>
          <a:schemeClr val="phClr"/>
        </a:solidFill>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35000"/>
            <a:lumOff val="65000"/>
          </a:schemeClr>
        </a:solidFill>
      </a:ln>
    </cs:spPr>
  </cs:dropLine>
  <cs:errorBar>
    <cs:lnRef idx="0"/>
    <cs:fillRef idx="0"/>
    <cs:effectRef idx="0"/>
    <cs:fontRef idx="minor">
      <a:schemeClr val="dk1"/>
    </cs:fontRef>
    <cs:spPr>
      <a:ln w="9525">
        <a:solidFill>
          <a:schemeClr val="dk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ln>
    </cs:spPr>
  </cs:seriesLine>
  <cs:title>
    <cs:lnRef idx="0"/>
    <cs:fillRef idx="0"/>
    <cs:effectRef idx="0"/>
    <cs:fontRef idx="minor">
      <a:schemeClr val="dk1"/>
    </cs:fontRef>
    <cs:defRPr sz="1440" b="0" kern="1200" cap="all" spc="0" baseline="0">
      <a:gradFill>
        <a:gsLst>
          <a:gs pos="0">
            <a:schemeClr val="dk1">
              <a:lumMod val="50000"/>
              <a:lumOff val="50000"/>
            </a:schemeClr>
          </a:gs>
          <a:gs pos="100000">
            <a:schemeClr val="dk1">
              <a:lumMod val="85000"/>
              <a:lumOff val="15000"/>
            </a:schemeClr>
          </a:gs>
        </a:gsLst>
        <a:lin ang="5400000" scaled="0"/>
      </a:gradFill>
    </cs:defRPr>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50000"/>
            <a:lumOff val="50000"/>
          </a:schemeClr>
        </a:solidFill>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34">
  <cs:axisTitle>
    <cs:lnRef idx="0"/>
    <cs:fillRef idx="0"/>
    <cs:effectRef idx="0"/>
    <cs:fontRef idx="minor">
      <a:schemeClr val="dk1">
        <a:lumMod val="65000"/>
        <a:lumOff val="35000"/>
      </a:schemeClr>
    </cs:fontRef>
    <cs:defRPr sz="900"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00" kern="120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cs:styleClr val="auto"/>
    </cs:fontRef>
    <cs:spPr/>
    <cs:defRPr sz="900" b="1" i="0" u="none" strike="noStrike" kern="1200" baseline="0"/>
  </cs:dataLabel>
  <cs:dataLabelCallout>
    <cs:lnRef idx="0"/>
    <cs:fillRef idx="0"/>
    <cs:effectRef idx="0"/>
    <cs:fontRef idx="minor">
      <a:schemeClr val="dk1">
        <a:lumMod val="65000"/>
        <a:lumOff val="35000"/>
      </a:schemeClr>
    </cs:fontRef>
    <cs:spPr>
      <a:solidFill>
        <a:schemeClr val="lt1"/>
      </a:solidFill>
      <a:ln w="9575">
        <a:solidFill>
          <a:schemeClr val="lt1">
            <a:lumMod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19050" cap="rnd" cmpd="sng" algn="ctr">
        <a:solidFill>
          <a:schemeClr val="phClr">
            <a:shade val="95000"/>
            <a:satMod val="105000"/>
          </a:schemeClr>
        </a:solidFill>
        <a:round/>
      </a:ln>
    </cs:spPr>
  </cs:dataPointLine>
  <cs:dataPointMarker>
    <cs:lnRef idx="0"/>
    <cs:fillRef idx="0"/>
    <cs:effectRef idx="0"/>
    <cs:fontRef idx="minor">
      <a:schemeClr val="dk1"/>
    </cs:fontRef>
    <cs:spPr>
      <a:solidFill>
        <a:schemeClr val="lt1"/>
      </a:solidFill>
    </cs:spPr>
  </cs:dataPointMarker>
  <cs:dataPointMarkerLayout symbol="circle" size="17"/>
  <cs:dataPointWireframe>
    <cs:lnRef idx="0">
      <cs:styleClr val="auto"/>
    </cs:lnRef>
    <cs:fillRef idx="1"/>
    <cs:effectRef idx="0"/>
    <cs:fontRef idx="minor">
      <a:schemeClr val="dk1"/>
    </cs:fontRef>
    <cs:spPr>
      <a:ln w="9525">
        <a:solidFill>
          <a:schemeClr val="phClr"/>
        </a:solidFill>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35000"/>
            <a:lumOff val="65000"/>
          </a:schemeClr>
        </a:solidFill>
      </a:ln>
    </cs:spPr>
  </cs:dropLine>
  <cs:errorBar>
    <cs:lnRef idx="0"/>
    <cs:fillRef idx="0"/>
    <cs:effectRef idx="0"/>
    <cs:fontRef idx="minor">
      <a:schemeClr val="dk1"/>
    </cs:fontRef>
    <cs:spPr>
      <a:ln w="9525">
        <a:solidFill>
          <a:schemeClr val="dk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ln>
    </cs:spPr>
  </cs:seriesLine>
  <cs:title>
    <cs:lnRef idx="0"/>
    <cs:fillRef idx="0"/>
    <cs:effectRef idx="0"/>
    <cs:fontRef idx="minor">
      <a:schemeClr val="dk1"/>
    </cs:fontRef>
    <cs:defRPr sz="1440" b="0" kern="1200" cap="all" spc="0" baseline="0">
      <a:gradFill>
        <a:gsLst>
          <a:gs pos="0">
            <a:schemeClr val="dk1">
              <a:lumMod val="50000"/>
              <a:lumOff val="50000"/>
            </a:schemeClr>
          </a:gs>
          <a:gs pos="100000">
            <a:schemeClr val="dk1">
              <a:lumMod val="85000"/>
              <a:lumOff val="15000"/>
            </a:schemeClr>
          </a:gs>
        </a:gsLst>
        <a:lin ang="5400000" scaled="0"/>
      </a:gradFill>
    </cs:defRPr>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50000"/>
            <a:lumOff val="50000"/>
          </a:schemeClr>
        </a:solidFill>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26F7F0-4A67-4EB7-943F-146E58781CFF}" type="datetimeFigureOut">
              <a:rPr lang="en-IN" smtClean="0"/>
              <a:t>05-11-2024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DBEF5B-6017-4F29-B091-3809CEADE26E}" type="slidenum">
              <a:rPr lang="en-IN" smtClean="0"/>
              <a:t>‹#›</a:t>
            </a:fld>
            <a:endParaRPr lang="en-IN"/>
          </a:p>
        </p:txBody>
      </p:sp>
    </p:spTree>
    <p:extLst>
      <p:ext uri="{BB962C8B-B14F-4D97-AF65-F5344CB8AC3E}">
        <p14:creationId xmlns:p14="http://schemas.microsoft.com/office/powerpoint/2010/main" val="16906414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Ranked among top 20 brokerages for all real estate developers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Ranked among top 20 brokerages for all real estate developers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4667963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Ranked among top 20 brokerages for all real estate developers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040973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Ranked among top 20 brokerages for all real estate developers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267196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Ranked among top 20 brokerages for all real estate developers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0679529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Ranked among top 20 brokerages for all real estate developers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0427963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Ranked among top 20 brokerages for all real estate developers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3669741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Ranked among top 20 brokerages for all real estate developers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9315468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Ranked among top 20 brokerages for all real estate developers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8310173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94ED8-DFB3-CCD0-CF18-911F31559DB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CACAC52B-E93F-E24B-1CFE-5E26B8AF4B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FB30A07E-964F-F9DE-785B-90C4811C6A13}"/>
              </a:ext>
            </a:extLst>
          </p:cNvPr>
          <p:cNvSpPr>
            <a:spLocks noGrp="1"/>
          </p:cNvSpPr>
          <p:nvPr>
            <p:ph type="dt" sz="half" idx="10"/>
          </p:nvPr>
        </p:nvSpPr>
        <p:spPr/>
        <p:txBody>
          <a:bodyPr/>
          <a:lstStyle/>
          <a:p>
            <a:fld id="{A7C99FAF-48AA-43AB-8BDD-EF61C5F32513}" type="datetimeFigureOut">
              <a:rPr lang="en-IN" smtClean="0"/>
              <a:t>05-11-2024</a:t>
            </a:fld>
            <a:endParaRPr lang="en-IN"/>
          </a:p>
        </p:txBody>
      </p:sp>
      <p:sp>
        <p:nvSpPr>
          <p:cNvPr id="5" name="Footer Placeholder 4">
            <a:extLst>
              <a:ext uri="{FF2B5EF4-FFF2-40B4-BE49-F238E27FC236}">
                <a16:creationId xmlns:a16="http://schemas.microsoft.com/office/drawing/2014/main" id="{B4CC730C-545F-9881-ECD2-9F52FE2262B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51342AD-58DC-57F4-FABA-7921C658CA49}"/>
              </a:ext>
            </a:extLst>
          </p:cNvPr>
          <p:cNvSpPr>
            <a:spLocks noGrp="1"/>
          </p:cNvSpPr>
          <p:nvPr>
            <p:ph type="sldNum" sz="quarter" idx="12"/>
          </p:nvPr>
        </p:nvSpPr>
        <p:spPr/>
        <p:txBody>
          <a:bodyPr/>
          <a:lstStyle/>
          <a:p>
            <a:fld id="{68E13394-222F-4E16-86C1-BE042F85CAA1}" type="slidenum">
              <a:rPr lang="en-IN" smtClean="0"/>
              <a:t>‹#›</a:t>
            </a:fld>
            <a:endParaRPr lang="en-IN"/>
          </a:p>
        </p:txBody>
      </p:sp>
    </p:spTree>
    <p:extLst>
      <p:ext uri="{BB962C8B-B14F-4D97-AF65-F5344CB8AC3E}">
        <p14:creationId xmlns:p14="http://schemas.microsoft.com/office/powerpoint/2010/main" val="12977841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5FA63-4CCB-4F91-CBB9-EF021EB1CA29}"/>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99C3ADF9-E953-D5F3-26E4-F70B5A990B3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E5DB02F-BD9E-B5F9-F3A9-07AB01724FF3}"/>
              </a:ext>
            </a:extLst>
          </p:cNvPr>
          <p:cNvSpPr>
            <a:spLocks noGrp="1"/>
          </p:cNvSpPr>
          <p:nvPr>
            <p:ph type="dt" sz="half" idx="10"/>
          </p:nvPr>
        </p:nvSpPr>
        <p:spPr/>
        <p:txBody>
          <a:bodyPr/>
          <a:lstStyle/>
          <a:p>
            <a:fld id="{A7C99FAF-48AA-43AB-8BDD-EF61C5F32513}" type="datetimeFigureOut">
              <a:rPr lang="en-IN" smtClean="0"/>
              <a:t>05-11-2024</a:t>
            </a:fld>
            <a:endParaRPr lang="en-IN"/>
          </a:p>
        </p:txBody>
      </p:sp>
      <p:sp>
        <p:nvSpPr>
          <p:cNvPr id="5" name="Footer Placeholder 4">
            <a:extLst>
              <a:ext uri="{FF2B5EF4-FFF2-40B4-BE49-F238E27FC236}">
                <a16:creationId xmlns:a16="http://schemas.microsoft.com/office/drawing/2014/main" id="{697D5008-0F14-AC20-7C2C-A06ABA045F9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7C81F02-26A6-D4E3-10D4-A8395AE96AA7}"/>
              </a:ext>
            </a:extLst>
          </p:cNvPr>
          <p:cNvSpPr>
            <a:spLocks noGrp="1"/>
          </p:cNvSpPr>
          <p:nvPr>
            <p:ph type="sldNum" sz="quarter" idx="12"/>
          </p:nvPr>
        </p:nvSpPr>
        <p:spPr/>
        <p:txBody>
          <a:bodyPr/>
          <a:lstStyle/>
          <a:p>
            <a:fld id="{68E13394-222F-4E16-86C1-BE042F85CAA1}" type="slidenum">
              <a:rPr lang="en-IN" smtClean="0"/>
              <a:t>‹#›</a:t>
            </a:fld>
            <a:endParaRPr lang="en-IN"/>
          </a:p>
        </p:txBody>
      </p:sp>
    </p:spTree>
    <p:extLst>
      <p:ext uri="{BB962C8B-B14F-4D97-AF65-F5344CB8AC3E}">
        <p14:creationId xmlns:p14="http://schemas.microsoft.com/office/powerpoint/2010/main" val="25784536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32ED6-B14A-25C4-A670-D02F1F49917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A98B32CE-9D93-5BC1-85D8-19EAEF6946B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6BCE73C-603D-F733-1A58-B2A8FD507C0B}"/>
              </a:ext>
            </a:extLst>
          </p:cNvPr>
          <p:cNvSpPr>
            <a:spLocks noGrp="1"/>
          </p:cNvSpPr>
          <p:nvPr>
            <p:ph type="dt" sz="half" idx="10"/>
          </p:nvPr>
        </p:nvSpPr>
        <p:spPr/>
        <p:txBody>
          <a:bodyPr/>
          <a:lstStyle/>
          <a:p>
            <a:fld id="{A7C99FAF-48AA-43AB-8BDD-EF61C5F32513}" type="datetimeFigureOut">
              <a:rPr lang="en-IN" smtClean="0"/>
              <a:t>05-11-2024</a:t>
            </a:fld>
            <a:endParaRPr lang="en-IN"/>
          </a:p>
        </p:txBody>
      </p:sp>
      <p:sp>
        <p:nvSpPr>
          <p:cNvPr id="5" name="Footer Placeholder 4">
            <a:extLst>
              <a:ext uri="{FF2B5EF4-FFF2-40B4-BE49-F238E27FC236}">
                <a16:creationId xmlns:a16="http://schemas.microsoft.com/office/drawing/2014/main" id="{C6841C94-8DFD-238C-EFBC-5F97A3ABC19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31465A0-11A4-6151-4FD9-AB8FD40B0096}"/>
              </a:ext>
            </a:extLst>
          </p:cNvPr>
          <p:cNvSpPr>
            <a:spLocks noGrp="1"/>
          </p:cNvSpPr>
          <p:nvPr>
            <p:ph type="sldNum" sz="quarter" idx="12"/>
          </p:nvPr>
        </p:nvSpPr>
        <p:spPr/>
        <p:txBody>
          <a:bodyPr/>
          <a:lstStyle/>
          <a:p>
            <a:fld id="{68E13394-222F-4E16-86C1-BE042F85CAA1}" type="slidenum">
              <a:rPr lang="en-IN" smtClean="0"/>
              <a:t>‹#›</a:t>
            </a:fld>
            <a:endParaRPr lang="en-IN"/>
          </a:p>
        </p:txBody>
      </p:sp>
    </p:spTree>
    <p:extLst>
      <p:ext uri="{BB962C8B-B14F-4D97-AF65-F5344CB8AC3E}">
        <p14:creationId xmlns:p14="http://schemas.microsoft.com/office/powerpoint/2010/main" val="10235217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28BE0-CDD3-4314-598A-7834D015BED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F7E80018-B02C-9E8C-5755-6B03612E4C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457F4CC0-DCBC-1143-522B-865D02802D5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39568D3C-15D0-31B7-22D4-BA7BA03E3505}"/>
              </a:ext>
            </a:extLst>
          </p:cNvPr>
          <p:cNvSpPr>
            <a:spLocks noGrp="1"/>
          </p:cNvSpPr>
          <p:nvPr>
            <p:ph type="dt" sz="half" idx="10"/>
          </p:nvPr>
        </p:nvSpPr>
        <p:spPr/>
        <p:txBody>
          <a:bodyPr/>
          <a:lstStyle/>
          <a:p>
            <a:fld id="{A7C99FAF-48AA-43AB-8BDD-EF61C5F32513}" type="datetimeFigureOut">
              <a:rPr lang="en-IN" smtClean="0"/>
              <a:t>05-11-2024</a:t>
            </a:fld>
            <a:endParaRPr lang="en-IN"/>
          </a:p>
        </p:txBody>
      </p:sp>
      <p:sp>
        <p:nvSpPr>
          <p:cNvPr id="6" name="Footer Placeholder 5">
            <a:extLst>
              <a:ext uri="{FF2B5EF4-FFF2-40B4-BE49-F238E27FC236}">
                <a16:creationId xmlns:a16="http://schemas.microsoft.com/office/drawing/2014/main" id="{ABFCEC1A-CEC7-D35B-E57F-FCAA90A279B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FF4D6872-6B81-7B51-B754-BF0E52B1E8A4}"/>
              </a:ext>
            </a:extLst>
          </p:cNvPr>
          <p:cNvSpPr>
            <a:spLocks noGrp="1"/>
          </p:cNvSpPr>
          <p:nvPr>
            <p:ph type="sldNum" sz="quarter" idx="12"/>
          </p:nvPr>
        </p:nvSpPr>
        <p:spPr/>
        <p:txBody>
          <a:bodyPr/>
          <a:lstStyle/>
          <a:p>
            <a:fld id="{68E13394-222F-4E16-86C1-BE042F85CAA1}" type="slidenum">
              <a:rPr lang="en-IN" smtClean="0"/>
              <a:t>‹#›</a:t>
            </a:fld>
            <a:endParaRPr lang="en-IN"/>
          </a:p>
        </p:txBody>
      </p:sp>
    </p:spTree>
    <p:extLst>
      <p:ext uri="{BB962C8B-B14F-4D97-AF65-F5344CB8AC3E}">
        <p14:creationId xmlns:p14="http://schemas.microsoft.com/office/powerpoint/2010/main" val="2295388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6DE83-9F0B-046E-5EF1-52241354F12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26E932CF-5BC0-4185-1E12-1659E7EEBE0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C24AB88-8A19-6F4D-39DF-42CA354DCBE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B2785919-8583-2EFD-2471-8802966038E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9909B43-3A6E-63FC-20BC-2C2A5680B4D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F36B0A62-16B9-6642-8AF1-B337FFB4489D}"/>
              </a:ext>
            </a:extLst>
          </p:cNvPr>
          <p:cNvSpPr>
            <a:spLocks noGrp="1"/>
          </p:cNvSpPr>
          <p:nvPr>
            <p:ph type="dt" sz="half" idx="10"/>
          </p:nvPr>
        </p:nvSpPr>
        <p:spPr/>
        <p:txBody>
          <a:bodyPr/>
          <a:lstStyle/>
          <a:p>
            <a:fld id="{A7C99FAF-48AA-43AB-8BDD-EF61C5F32513}" type="datetimeFigureOut">
              <a:rPr lang="en-IN" smtClean="0"/>
              <a:t>05-11-2024</a:t>
            </a:fld>
            <a:endParaRPr lang="en-IN"/>
          </a:p>
        </p:txBody>
      </p:sp>
      <p:sp>
        <p:nvSpPr>
          <p:cNvPr id="8" name="Footer Placeholder 7">
            <a:extLst>
              <a:ext uri="{FF2B5EF4-FFF2-40B4-BE49-F238E27FC236}">
                <a16:creationId xmlns:a16="http://schemas.microsoft.com/office/drawing/2014/main" id="{3F045913-263A-644A-36BA-4F69529B5789}"/>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2078EF7E-070E-3BCC-9547-E05D595FA63A}"/>
              </a:ext>
            </a:extLst>
          </p:cNvPr>
          <p:cNvSpPr>
            <a:spLocks noGrp="1"/>
          </p:cNvSpPr>
          <p:nvPr>
            <p:ph type="sldNum" sz="quarter" idx="12"/>
          </p:nvPr>
        </p:nvSpPr>
        <p:spPr/>
        <p:txBody>
          <a:bodyPr/>
          <a:lstStyle/>
          <a:p>
            <a:fld id="{68E13394-222F-4E16-86C1-BE042F85CAA1}" type="slidenum">
              <a:rPr lang="en-IN" smtClean="0"/>
              <a:t>‹#›</a:t>
            </a:fld>
            <a:endParaRPr lang="en-IN"/>
          </a:p>
        </p:txBody>
      </p:sp>
    </p:spTree>
    <p:extLst>
      <p:ext uri="{BB962C8B-B14F-4D97-AF65-F5344CB8AC3E}">
        <p14:creationId xmlns:p14="http://schemas.microsoft.com/office/powerpoint/2010/main" val="38341790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1229E-1379-B82D-B5D3-BE65027DA65B}"/>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855BC682-1133-9614-98E4-E392DACBB2DC}"/>
              </a:ext>
            </a:extLst>
          </p:cNvPr>
          <p:cNvSpPr>
            <a:spLocks noGrp="1"/>
          </p:cNvSpPr>
          <p:nvPr>
            <p:ph type="dt" sz="half" idx="10"/>
          </p:nvPr>
        </p:nvSpPr>
        <p:spPr/>
        <p:txBody>
          <a:bodyPr/>
          <a:lstStyle/>
          <a:p>
            <a:fld id="{A7C99FAF-48AA-43AB-8BDD-EF61C5F32513}" type="datetimeFigureOut">
              <a:rPr lang="en-IN" smtClean="0"/>
              <a:t>05-11-2024</a:t>
            </a:fld>
            <a:endParaRPr lang="en-IN"/>
          </a:p>
        </p:txBody>
      </p:sp>
      <p:sp>
        <p:nvSpPr>
          <p:cNvPr id="4" name="Footer Placeholder 3">
            <a:extLst>
              <a:ext uri="{FF2B5EF4-FFF2-40B4-BE49-F238E27FC236}">
                <a16:creationId xmlns:a16="http://schemas.microsoft.com/office/drawing/2014/main" id="{CC645920-B47A-ACBD-5CD5-8B4E4456EA1F}"/>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214687F0-893F-C0A5-0226-B38DB5A0D125}"/>
              </a:ext>
            </a:extLst>
          </p:cNvPr>
          <p:cNvSpPr>
            <a:spLocks noGrp="1"/>
          </p:cNvSpPr>
          <p:nvPr>
            <p:ph type="sldNum" sz="quarter" idx="12"/>
          </p:nvPr>
        </p:nvSpPr>
        <p:spPr/>
        <p:txBody>
          <a:bodyPr/>
          <a:lstStyle/>
          <a:p>
            <a:fld id="{68E13394-222F-4E16-86C1-BE042F85CAA1}" type="slidenum">
              <a:rPr lang="en-IN" smtClean="0"/>
              <a:t>‹#›</a:t>
            </a:fld>
            <a:endParaRPr lang="en-IN"/>
          </a:p>
        </p:txBody>
      </p:sp>
    </p:spTree>
    <p:extLst>
      <p:ext uri="{BB962C8B-B14F-4D97-AF65-F5344CB8AC3E}">
        <p14:creationId xmlns:p14="http://schemas.microsoft.com/office/powerpoint/2010/main" val="7587448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E1578D4-3038-7839-0DD6-E2A682A557C8}"/>
              </a:ext>
            </a:extLst>
          </p:cNvPr>
          <p:cNvSpPr>
            <a:spLocks noGrp="1"/>
          </p:cNvSpPr>
          <p:nvPr>
            <p:ph type="dt" sz="half" idx="10"/>
          </p:nvPr>
        </p:nvSpPr>
        <p:spPr/>
        <p:txBody>
          <a:bodyPr/>
          <a:lstStyle/>
          <a:p>
            <a:fld id="{A7C99FAF-48AA-43AB-8BDD-EF61C5F32513}" type="datetimeFigureOut">
              <a:rPr lang="en-IN" smtClean="0"/>
              <a:t>05-11-2024</a:t>
            </a:fld>
            <a:endParaRPr lang="en-IN"/>
          </a:p>
        </p:txBody>
      </p:sp>
      <p:sp>
        <p:nvSpPr>
          <p:cNvPr id="3" name="Footer Placeholder 2">
            <a:extLst>
              <a:ext uri="{FF2B5EF4-FFF2-40B4-BE49-F238E27FC236}">
                <a16:creationId xmlns:a16="http://schemas.microsoft.com/office/drawing/2014/main" id="{230FE85C-5011-8598-19E8-CF2E5B75FB5E}"/>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2AF3E3F8-F952-29A1-33C2-79AAF76021D7}"/>
              </a:ext>
            </a:extLst>
          </p:cNvPr>
          <p:cNvSpPr>
            <a:spLocks noGrp="1"/>
          </p:cNvSpPr>
          <p:nvPr>
            <p:ph type="sldNum" sz="quarter" idx="12"/>
          </p:nvPr>
        </p:nvSpPr>
        <p:spPr/>
        <p:txBody>
          <a:bodyPr/>
          <a:lstStyle/>
          <a:p>
            <a:fld id="{68E13394-222F-4E16-86C1-BE042F85CAA1}" type="slidenum">
              <a:rPr lang="en-IN" smtClean="0"/>
              <a:t>‹#›</a:t>
            </a:fld>
            <a:endParaRPr lang="en-IN"/>
          </a:p>
        </p:txBody>
      </p:sp>
    </p:spTree>
    <p:extLst>
      <p:ext uri="{BB962C8B-B14F-4D97-AF65-F5344CB8AC3E}">
        <p14:creationId xmlns:p14="http://schemas.microsoft.com/office/powerpoint/2010/main" val="2473361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C7057-5D84-FE93-42BE-26773221DA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ABE63351-F2F1-8144-EA5B-81D803CB89D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98D072D6-4F68-D523-7DCF-1CF70693DE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E9D39C-C666-6BBA-B34B-FD167E64F928}"/>
              </a:ext>
            </a:extLst>
          </p:cNvPr>
          <p:cNvSpPr>
            <a:spLocks noGrp="1"/>
          </p:cNvSpPr>
          <p:nvPr>
            <p:ph type="dt" sz="half" idx="10"/>
          </p:nvPr>
        </p:nvSpPr>
        <p:spPr/>
        <p:txBody>
          <a:bodyPr/>
          <a:lstStyle/>
          <a:p>
            <a:fld id="{A7C99FAF-48AA-43AB-8BDD-EF61C5F32513}" type="datetimeFigureOut">
              <a:rPr lang="en-IN" smtClean="0"/>
              <a:t>05-11-2024</a:t>
            </a:fld>
            <a:endParaRPr lang="en-IN"/>
          </a:p>
        </p:txBody>
      </p:sp>
      <p:sp>
        <p:nvSpPr>
          <p:cNvPr id="6" name="Footer Placeholder 5">
            <a:extLst>
              <a:ext uri="{FF2B5EF4-FFF2-40B4-BE49-F238E27FC236}">
                <a16:creationId xmlns:a16="http://schemas.microsoft.com/office/drawing/2014/main" id="{CAF6B1AE-3F61-4EEF-6BAF-242BA15A9BD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D6AECA52-BAC4-F621-3A59-92FF03CDF1EF}"/>
              </a:ext>
            </a:extLst>
          </p:cNvPr>
          <p:cNvSpPr>
            <a:spLocks noGrp="1"/>
          </p:cNvSpPr>
          <p:nvPr>
            <p:ph type="sldNum" sz="quarter" idx="12"/>
          </p:nvPr>
        </p:nvSpPr>
        <p:spPr/>
        <p:txBody>
          <a:bodyPr/>
          <a:lstStyle/>
          <a:p>
            <a:fld id="{68E13394-222F-4E16-86C1-BE042F85CAA1}" type="slidenum">
              <a:rPr lang="en-IN" smtClean="0"/>
              <a:t>‹#›</a:t>
            </a:fld>
            <a:endParaRPr lang="en-IN"/>
          </a:p>
        </p:txBody>
      </p:sp>
    </p:spTree>
    <p:extLst>
      <p:ext uri="{BB962C8B-B14F-4D97-AF65-F5344CB8AC3E}">
        <p14:creationId xmlns:p14="http://schemas.microsoft.com/office/powerpoint/2010/main" val="3195246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81D7F-D5CC-CD59-469B-9D7354DFCF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356485B6-A8BC-E9C8-77B6-59CC43CDC02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DDC89983-8D00-0E38-A1AD-5986531BFC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3C3E7D6-9609-7B99-0C6F-CD9ED12DD2BE}"/>
              </a:ext>
            </a:extLst>
          </p:cNvPr>
          <p:cNvSpPr>
            <a:spLocks noGrp="1"/>
          </p:cNvSpPr>
          <p:nvPr>
            <p:ph type="dt" sz="half" idx="10"/>
          </p:nvPr>
        </p:nvSpPr>
        <p:spPr/>
        <p:txBody>
          <a:bodyPr/>
          <a:lstStyle/>
          <a:p>
            <a:fld id="{A7C99FAF-48AA-43AB-8BDD-EF61C5F32513}" type="datetimeFigureOut">
              <a:rPr lang="en-IN" smtClean="0"/>
              <a:t>05-11-2024</a:t>
            </a:fld>
            <a:endParaRPr lang="en-IN"/>
          </a:p>
        </p:txBody>
      </p:sp>
      <p:sp>
        <p:nvSpPr>
          <p:cNvPr id="6" name="Footer Placeholder 5">
            <a:extLst>
              <a:ext uri="{FF2B5EF4-FFF2-40B4-BE49-F238E27FC236}">
                <a16:creationId xmlns:a16="http://schemas.microsoft.com/office/drawing/2014/main" id="{76C5028F-99A2-C382-DD69-63E85E9D776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BEA02446-B901-11BD-963A-EB210CFA3094}"/>
              </a:ext>
            </a:extLst>
          </p:cNvPr>
          <p:cNvSpPr>
            <a:spLocks noGrp="1"/>
          </p:cNvSpPr>
          <p:nvPr>
            <p:ph type="sldNum" sz="quarter" idx="12"/>
          </p:nvPr>
        </p:nvSpPr>
        <p:spPr/>
        <p:txBody>
          <a:bodyPr/>
          <a:lstStyle/>
          <a:p>
            <a:fld id="{68E13394-222F-4E16-86C1-BE042F85CAA1}" type="slidenum">
              <a:rPr lang="en-IN" smtClean="0"/>
              <a:t>‹#›</a:t>
            </a:fld>
            <a:endParaRPr lang="en-IN"/>
          </a:p>
        </p:txBody>
      </p:sp>
    </p:spTree>
    <p:extLst>
      <p:ext uri="{BB962C8B-B14F-4D97-AF65-F5344CB8AC3E}">
        <p14:creationId xmlns:p14="http://schemas.microsoft.com/office/powerpoint/2010/main" val="4072854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D5060-003D-B1BF-D7C8-E737627FE0F5}"/>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98EF54DF-9A5B-7131-5519-C5847388A5A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A527D75-4A6A-49EF-C55E-357D0B8B67B6}"/>
              </a:ext>
            </a:extLst>
          </p:cNvPr>
          <p:cNvSpPr>
            <a:spLocks noGrp="1"/>
          </p:cNvSpPr>
          <p:nvPr>
            <p:ph type="dt" sz="half" idx="10"/>
          </p:nvPr>
        </p:nvSpPr>
        <p:spPr/>
        <p:txBody>
          <a:bodyPr/>
          <a:lstStyle/>
          <a:p>
            <a:fld id="{A7C99FAF-48AA-43AB-8BDD-EF61C5F32513}" type="datetimeFigureOut">
              <a:rPr lang="en-IN" smtClean="0"/>
              <a:t>05-11-2024</a:t>
            </a:fld>
            <a:endParaRPr lang="en-IN"/>
          </a:p>
        </p:txBody>
      </p:sp>
      <p:sp>
        <p:nvSpPr>
          <p:cNvPr id="5" name="Footer Placeholder 4">
            <a:extLst>
              <a:ext uri="{FF2B5EF4-FFF2-40B4-BE49-F238E27FC236}">
                <a16:creationId xmlns:a16="http://schemas.microsoft.com/office/drawing/2014/main" id="{66A27631-147C-32EF-21A4-A9B95EDA930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5414C18-2931-946C-C2AB-3F37E70BFC99}"/>
              </a:ext>
            </a:extLst>
          </p:cNvPr>
          <p:cNvSpPr>
            <a:spLocks noGrp="1"/>
          </p:cNvSpPr>
          <p:nvPr>
            <p:ph type="sldNum" sz="quarter" idx="12"/>
          </p:nvPr>
        </p:nvSpPr>
        <p:spPr/>
        <p:txBody>
          <a:bodyPr/>
          <a:lstStyle/>
          <a:p>
            <a:fld id="{68E13394-222F-4E16-86C1-BE042F85CAA1}" type="slidenum">
              <a:rPr lang="en-IN" smtClean="0"/>
              <a:t>‹#›</a:t>
            </a:fld>
            <a:endParaRPr lang="en-IN"/>
          </a:p>
        </p:txBody>
      </p:sp>
    </p:spTree>
    <p:extLst>
      <p:ext uri="{BB962C8B-B14F-4D97-AF65-F5344CB8AC3E}">
        <p14:creationId xmlns:p14="http://schemas.microsoft.com/office/powerpoint/2010/main" val="6491940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26F1EDE-0F2F-7C3D-3175-E114D31C4FE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97484A02-086B-4BAB-19E2-6664FD5065A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9831D37-7F05-914D-DB81-5CA9E6E97035}"/>
              </a:ext>
            </a:extLst>
          </p:cNvPr>
          <p:cNvSpPr>
            <a:spLocks noGrp="1"/>
          </p:cNvSpPr>
          <p:nvPr>
            <p:ph type="dt" sz="half" idx="10"/>
          </p:nvPr>
        </p:nvSpPr>
        <p:spPr/>
        <p:txBody>
          <a:bodyPr/>
          <a:lstStyle/>
          <a:p>
            <a:fld id="{A7C99FAF-48AA-43AB-8BDD-EF61C5F32513}" type="datetimeFigureOut">
              <a:rPr lang="en-IN" smtClean="0"/>
              <a:t>05-11-2024</a:t>
            </a:fld>
            <a:endParaRPr lang="en-IN"/>
          </a:p>
        </p:txBody>
      </p:sp>
      <p:sp>
        <p:nvSpPr>
          <p:cNvPr id="5" name="Footer Placeholder 4">
            <a:extLst>
              <a:ext uri="{FF2B5EF4-FFF2-40B4-BE49-F238E27FC236}">
                <a16:creationId xmlns:a16="http://schemas.microsoft.com/office/drawing/2014/main" id="{A5F6CB35-0269-0587-3489-E41D8D46BE5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D6D16AF-C88F-A47D-A15D-B0E625EA8967}"/>
              </a:ext>
            </a:extLst>
          </p:cNvPr>
          <p:cNvSpPr>
            <a:spLocks noGrp="1"/>
          </p:cNvSpPr>
          <p:nvPr>
            <p:ph type="sldNum" sz="quarter" idx="12"/>
          </p:nvPr>
        </p:nvSpPr>
        <p:spPr/>
        <p:txBody>
          <a:bodyPr/>
          <a:lstStyle/>
          <a:p>
            <a:fld id="{68E13394-222F-4E16-86C1-BE042F85CAA1}" type="slidenum">
              <a:rPr lang="en-IN" smtClean="0"/>
              <a:t>‹#›</a:t>
            </a:fld>
            <a:endParaRPr lang="en-IN"/>
          </a:p>
        </p:txBody>
      </p:sp>
    </p:spTree>
    <p:extLst>
      <p:ext uri="{BB962C8B-B14F-4D97-AF65-F5344CB8AC3E}">
        <p14:creationId xmlns:p14="http://schemas.microsoft.com/office/powerpoint/2010/main" val="36814377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3CE53D9-7943-6CFB-5559-B7B8029197C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837F11EF-5055-66BB-6A68-198CB47841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EB7CD57-8559-7885-5018-010BF021A2F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7C99FAF-48AA-43AB-8BDD-EF61C5F32513}" type="datetimeFigureOut">
              <a:rPr lang="en-IN" smtClean="0"/>
              <a:t>05-11-2024</a:t>
            </a:fld>
            <a:endParaRPr lang="en-IN"/>
          </a:p>
        </p:txBody>
      </p:sp>
      <p:sp>
        <p:nvSpPr>
          <p:cNvPr id="5" name="Footer Placeholder 4">
            <a:extLst>
              <a:ext uri="{FF2B5EF4-FFF2-40B4-BE49-F238E27FC236}">
                <a16:creationId xmlns:a16="http://schemas.microsoft.com/office/drawing/2014/main" id="{D146A46B-9DE6-6884-2CD2-574F3FCDE0C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N"/>
          </a:p>
        </p:txBody>
      </p:sp>
      <p:sp>
        <p:nvSpPr>
          <p:cNvPr id="6" name="Slide Number Placeholder 5">
            <a:extLst>
              <a:ext uri="{FF2B5EF4-FFF2-40B4-BE49-F238E27FC236}">
                <a16:creationId xmlns:a16="http://schemas.microsoft.com/office/drawing/2014/main" id="{33722466-7680-33D6-388E-08431F4656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8E13394-222F-4E16-86C1-BE042F85CAA1}" type="slidenum">
              <a:rPr lang="en-IN" smtClean="0"/>
              <a:t>‹#›</a:t>
            </a:fld>
            <a:endParaRPr lang="en-IN"/>
          </a:p>
        </p:txBody>
      </p:sp>
    </p:spTree>
    <p:extLst>
      <p:ext uri="{BB962C8B-B14F-4D97-AF65-F5344CB8AC3E}">
        <p14:creationId xmlns:p14="http://schemas.microsoft.com/office/powerpoint/2010/main" val="4734427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svg"/><Relationship Id="rId13" Type="http://schemas.openxmlformats.org/officeDocument/2006/relationships/image" Target="../media/image8.png"/><Relationship Id="rId18" Type="http://schemas.openxmlformats.org/officeDocument/2006/relationships/hyperlink" Target="https://jamalakim.com" TargetMode="External"/><Relationship Id="rId3" Type="http://schemas.openxmlformats.org/officeDocument/2006/relationships/hyperlink" Target="https://jamalakim.com" TargetMode="External"/><Relationship Id="rId7" Type="http://schemas.openxmlformats.org/officeDocument/2006/relationships/image" Target="../media/image4.png"/><Relationship Id="rId12" Type="http://schemas.openxmlformats.org/officeDocument/2006/relationships/hyperlink" Target="https://www.youtube.com/@JAMALAKIMJOSEPH" TargetMode="External"/><Relationship Id="rId17" Type="http://schemas.openxmlformats.org/officeDocument/2006/relationships/image" Target="../media/image11.svg"/><Relationship Id="rId2" Type="http://schemas.openxmlformats.org/officeDocument/2006/relationships/image" Target="../media/image1.png"/><Relationship Id="rId16" Type="http://schemas.openxmlformats.org/officeDocument/2006/relationships/image" Target="../media/image10.png"/><Relationship Id="rId20" Type="http://schemas.openxmlformats.org/officeDocument/2006/relationships/image" Target="../media/image13.svg"/><Relationship Id="rId1" Type="http://schemas.openxmlformats.org/officeDocument/2006/relationships/slideLayout" Target="../slideLayouts/slideLayout7.xml"/><Relationship Id="rId6" Type="http://schemas.openxmlformats.org/officeDocument/2006/relationships/hyperlink" Target="https://www.instagram.com/jamalindxb/%20%20https://jamalakim.com" TargetMode="External"/><Relationship Id="rId11" Type="http://schemas.openxmlformats.org/officeDocument/2006/relationships/image" Target="../media/image7.svg"/><Relationship Id="rId5" Type="http://schemas.openxmlformats.org/officeDocument/2006/relationships/image" Target="../media/image3.svg"/><Relationship Id="rId15" Type="http://schemas.openxmlformats.org/officeDocument/2006/relationships/hyperlink" Target="https://jamalakim.com" TargetMode="External"/><Relationship Id="rId10" Type="http://schemas.openxmlformats.org/officeDocument/2006/relationships/image" Target="../media/image6.png"/><Relationship Id="rId19" Type="http://schemas.openxmlformats.org/officeDocument/2006/relationships/image" Target="../media/image12.png"/><Relationship Id="rId4" Type="http://schemas.openxmlformats.org/officeDocument/2006/relationships/image" Target="../media/image2.png"/><Relationship Id="rId9" Type="http://schemas.openxmlformats.org/officeDocument/2006/relationships/hyperlink" Target="https://www.linkedin.com/in/jamal-akim-joseph-marla-a3089689/" TargetMode="External"/><Relationship Id="rId14" Type="http://schemas.openxmlformats.org/officeDocument/2006/relationships/image" Target="../media/image9.svg"/></Relationships>
</file>

<file path=ppt/slides/_rels/slide2.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3" Type="http://schemas.openxmlformats.org/officeDocument/2006/relationships/image" Target="../media/image14.png"/><Relationship Id="rId7" Type="http://schemas.openxmlformats.org/officeDocument/2006/relationships/image" Target="../media/image18.svg"/><Relationship Id="rId12" Type="http://schemas.openxmlformats.org/officeDocument/2006/relationships/image" Target="../media/image23.sv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svg"/><Relationship Id="rId10" Type="http://schemas.openxmlformats.org/officeDocument/2006/relationships/image" Target="../media/image21.svg"/><Relationship Id="rId4" Type="http://schemas.openxmlformats.org/officeDocument/2006/relationships/image" Target="../media/image15.png"/><Relationship Id="rId9" Type="http://schemas.openxmlformats.org/officeDocument/2006/relationships/image" Target="../media/image20.png"/><Relationship Id="rId14" Type="http://schemas.openxmlformats.org/officeDocument/2006/relationships/image" Target="../media/image25.svg"/></Relationships>
</file>

<file path=ppt/slides/_rels/slide3.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14.png"/><Relationship Id="rId7" Type="http://schemas.openxmlformats.org/officeDocument/2006/relationships/image" Target="../media/image29.sv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svg"/><Relationship Id="rId10" Type="http://schemas.openxmlformats.org/officeDocument/2006/relationships/image" Target="../media/image32.png"/><Relationship Id="rId4" Type="http://schemas.openxmlformats.org/officeDocument/2006/relationships/image" Target="../media/image26.png"/><Relationship Id="rId9" Type="http://schemas.openxmlformats.org/officeDocument/2006/relationships/image" Target="../media/image31.sv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chart" Target="../charts/chart1.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chart" Target="../charts/char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42.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46.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0.xml.rels><?xml version="1.0" encoding="UTF-8" standalone="yes"?>
<Relationships xmlns="http://schemas.openxmlformats.org/package/2006/relationships"><Relationship Id="rId8" Type="http://schemas.openxmlformats.org/officeDocument/2006/relationships/image" Target="../media/image52.sv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50.svg"/><Relationship Id="rId5" Type="http://schemas.openxmlformats.org/officeDocument/2006/relationships/image" Target="../media/image49.png"/><Relationship Id="rId4" Type="http://schemas.openxmlformats.org/officeDocument/2006/relationships/image" Target="../media/image48.svg"/><Relationship Id="rId9"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429889" y="7112"/>
            <a:ext cx="2057400" cy="6858000"/>
            <a:chOff x="0" y="0"/>
            <a:chExt cx="812800" cy="2976105"/>
          </a:xfrm>
        </p:grpSpPr>
        <p:sp>
          <p:nvSpPr>
            <p:cNvPr id="3" name="Freeform 3"/>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02594C"/>
            </a:solidFill>
          </p:spPr>
          <p:txBody>
            <a:bodyPr/>
            <a:lstStyle/>
            <a:p>
              <a:endParaRPr lang="en-AE" sz="1200"/>
            </a:p>
          </p:txBody>
        </p:sp>
        <p:sp>
          <p:nvSpPr>
            <p:cNvPr id="4" name="TextBox 4"/>
            <p:cNvSpPr txBox="1"/>
            <p:nvPr/>
          </p:nvSpPr>
          <p:spPr>
            <a:xfrm>
              <a:off x="0" y="-19050"/>
              <a:ext cx="812800" cy="2995155"/>
            </a:xfrm>
            <a:prstGeom prst="rect">
              <a:avLst/>
            </a:prstGeom>
          </p:spPr>
          <p:txBody>
            <a:bodyPr lIns="33867" tIns="33867" rIns="33867" bIns="33867" rtlCol="0" anchor="ctr"/>
            <a:lstStyle/>
            <a:p>
              <a:pPr algn="ctr">
                <a:lnSpc>
                  <a:spcPts val="1906"/>
                </a:lnSpc>
              </a:pPr>
              <a:endParaRPr sz="1200"/>
            </a:p>
          </p:txBody>
        </p:sp>
      </p:grpSp>
      <p:grpSp>
        <p:nvGrpSpPr>
          <p:cNvPr id="23" name="Group 22">
            <a:extLst>
              <a:ext uri="{FF2B5EF4-FFF2-40B4-BE49-F238E27FC236}">
                <a16:creationId xmlns:a16="http://schemas.microsoft.com/office/drawing/2014/main" id="{EFF8EBF2-4F03-1A61-BFF8-7E5021C75113}"/>
              </a:ext>
            </a:extLst>
          </p:cNvPr>
          <p:cNvGrpSpPr/>
          <p:nvPr/>
        </p:nvGrpSpPr>
        <p:grpSpPr>
          <a:xfrm>
            <a:off x="-17351" y="-43898"/>
            <a:ext cx="2057401" cy="6909009"/>
            <a:chOff x="-2362200" y="-65847"/>
            <a:chExt cx="3086101" cy="10363514"/>
          </a:xfrm>
        </p:grpSpPr>
        <p:grpSp>
          <p:nvGrpSpPr>
            <p:cNvPr id="5" name="Group 5"/>
            <p:cNvGrpSpPr/>
            <p:nvPr/>
          </p:nvGrpSpPr>
          <p:grpSpPr>
            <a:xfrm>
              <a:off x="-2362200" y="-65847"/>
              <a:ext cx="3086100" cy="10363514"/>
              <a:chOff x="0" y="-19050"/>
              <a:chExt cx="812800" cy="2998241"/>
            </a:xfrm>
          </p:grpSpPr>
          <p:sp>
            <p:nvSpPr>
              <p:cNvPr id="6" name="Freeform 6"/>
              <p:cNvSpPr/>
              <p:nvPr/>
            </p:nvSpPr>
            <p:spPr>
              <a:xfrm>
                <a:off x="0" y="3086"/>
                <a:ext cx="610310" cy="2976105"/>
              </a:xfrm>
              <a:custGeom>
                <a:avLst/>
                <a:gdLst/>
                <a:ahLst/>
                <a:cxnLst/>
                <a:rect l="l" t="t" r="r" b="b"/>
                <a:pathLst>
                  <a:path w="812800" h="2976105">
                    <a:moveTo>
                      <a:pt x="0" y="0"/>
                    </a:moveTo>
                    <a:lnTo>
                      <a:pt x="812800" y="0"/>
                    </a:lnTo>
                    <a:lnTo>
                      <a:pt x="812800" y="2976105"/>
                    </a:lnTo>
                    <a:lnTo>
                      <a:pt x="0" y="2976105"/>
                    </a:lnTo>
                    <a:close/>
                  </a:path>
                </a:pathLst>
              </a:custGeom>
              <a:solidFill>
                <a:srgbClr val="02594C"/>
              </a:solidFill>
            </p:spPr>
            <p:txBody>
              <a:bodyPr/>
              <a:lstStyle/>
              <a:p>
                <a:endParaRPr lang="en-AE" sz="1200"/>
              </a:p>
            </p:txBody>
          </p:sp>
          <p:sp>
            <p:nvSpPr>
              <p:cNvPr id="7" name="TextBox 7"/>
              <p:cNvSpPr txBox="1"/>
              <p:nvPr/>
            </p:nvSpPr>
            <p:spPr>
              <a:xfrm>
                <a:off x="0" y="-19050"/>
                <a:ext cx="812800" cy="2995155"/>
              </a:xfrm>
              <a:prstGeom prst="rect">
                <a:avLst/>
              </a:prstGeom>
            </p:spPr>
            <p:txBody>
              <a:bodyPr lIns="33867" tIns="33867" rIns="33867" bIns="33867" rtlCol="0" anchor="ctr"/>
              <a:lstStyle/>
              <a:p>
                <a:pPr algn="ctr">
                  <a:lnSpc>
                    <a:spcPts val="1906"/>
                  </a:lnSpc>
                </a:pPr>
                <a:endParaRPr sz="1200"/>
              </a:p>
            </p:txBody>
          </p:sp>
        </p:grpSp>
        <p:grpSp>
          <p:nvGrpSpPr>
            <p:cNvPr id="8" name="Group 8"/>
            <p:cNvGrpSpPr/>
            <p:nvPr/>
          </p:nvGrpSpPr>
          <p:grpSpPr>
            <a:xfrm>
              <a:off x="-84207" y="4083810"/>
              <a:ext cx="808108" cy="2909475"/>
              <a:chOff x="-166570" y="-19050"/>
              <a:chExt cx="192882" cy="694451"/>
            </a:xfrm>
          </p:grpSpPr>
          <p:sp>
            <p:nvSpPr>
              <p:cNvPr id="9" name="Freeform 9"/>
              <p:cNvSpPr/>
              <p:nvPr/>
            </p:nvSpPr>
            <p:spPr>
              <a:xfrm>
                <a:off x="-166570" y="2546"/>
                <a:ext cx="26311" cy="672855"/>
              </a:xfrm>
              <a:custGeom>
                <a:avLst/>
                <a:gdLst/>
                <a:ahLst/>
                <a:cxnLst/>
                <a:rect l="l" t="t" r="r" b="b"/>
                <a:pathLst>
                  <a:path w="26312" h="672855">
                    <a:moveTo>
                      <a:pt x="0" y="0"/>
                    </a:moveTo>
                    <a:lnTo>
                      <a:pt x="26312" y="0"/>
                    </a:lnTo>
                    <a:lnTo>
                      <a:pt x="26312" y="672855"/>
                    </a:lnTo>
                    <a:lnTo>
                      <a:pt x="0" y="672855"/>
                    </a:lnTo>
                    <a:close/>
                  </a:path>
                </a:pathLst>
              </a:custGeom>
              <a:solidFill>
                <a:srgbClr val="D5B997"/>
              </a:solidFill>
            </p:spPr>
            <p:txBody>
              <a:bodyPr/>
              <a:lstStyle/>
              <a:p>
                <a:endParaRPr lang="en-AE" sz="1200"/>
              </a:p>
            </p:txBody>
          </p:sp>
          <p:sp>
            <p:nvSpPr>
              <p:cNvPr id="10" name="TextBox 10"/>
              <p:cNvSpPr txBox="1"/>
              <p:nvPr/>
            </p:nvSpPr>
            <p:spPr>
              <a:xfrm>
                <a:off x="0" y="-19050"/>
                <a:ext cx="26312" cy="691905"/>
              </a:xfrm>
              <a:prstGeom prst="rect">
                <a:avLst/>
              </a:prstGeom>
            </p:spPr>
            <p:txBody>
              <a:bodyPr lIns="33867" tIns="33867" rIns="33867" bIns="33867" rtlCol="0" anchor="ctr"/>
              <a:lstStyle/>
              <a:p>
                <a:pPr algn="ctr">
                  <a:lnSpc>
                    <a:spcPts val="1906"/>
                  </a:lnSpc>
                </a:pPr>
                <a:endParaRPr sz="1200"/>
              </a:p>
            </p:txBody>
          </p:sp>
        </p:grpSp>
      </p:grpSp>
      <p:sp>
        <p:nvSpPr>
          <p:cNvPr id="12" name="Freeform 12">
            <a:hlinkClick r:id="rId3" tooltip="https://jamalakim.com"/>
          </p:cNvPr>
          <p:cNvSpPr/>
          <p:nvPr/>
        </p:nvSpPr>
        <p:spPr>
          <a:xfrm>
            <a:off x="1294569" y="6474450"/>
            <a:ext cx="89463" cy="189341"/>
          </a:xfrm>
          <a:custGeom>
            <a:avLst/>
            <a:gdLst/>
            <a:ahLst/>
            <a:cxnLst/>
            <a:rect l="l" t="t" r="r" b="b"/>
            <a:pathLst>
              <a:path w="134195" h="284011">
                <a:moveTo>
                  <a:pt x="0" y="0"/>
                </a:moveTo>
                <a:lnTo>
                  <a:pt x="134195" y="0"/>
                </a:lnTo>
                <a:lnTo>
                  <a:pt x="134195" y="284011"/>
                </a:lnTo>
                <a:lnTo>
                  <a:pt x="0" y="28401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AE" sz="1200"/>
          </a:p>
        </p:txBody>
      </p:sp>
      <p:grpSp>
        <p:nvGrpSpPr>
          <p:cNvPr id="24" name="Group 23">
            <a:extLst>
              <a:ext uri="{FF2B5EF4-FFF2-40B4-BE49-F238E27FC236}">
                <a16:creationId xmlns:a16="http://schemas.microsoft.com/office/drawing/2014/main" id="{D3E77537-61DD-88C5-2452-957D28DB4780}"/>
              </a:ext>
            </a:extLst>
          </p:cNvPr>
          <p:cNvGrpSpPr/>
          <p:nvPr/>
        </p:nvGrpSpPr>
        <p:grpSpPr>
          <a:xfrm>
            <a:off x="1867597" y="6062498"/>
            <a:ext cx="1778134" cy="262102"/>
            <a:chOff x="2316073" y="9664900"/>
            <a:chExt cx="2667201" cy="393153"/>
          </a:xfrm>
        </p:grpSpPr>
        <p:sp>
          <p:nvSpPr>
            <p:cNvPr id="13" name="Freeform 13">
              <a:hlinkClick r:id="rId6" tooltip="https://www.instagram.com/jamalindxb/%20%20https://jamalakim.com"/>
            </p:cNvPr>
            <p:cNvSpPr/>
            <p:nvPr/>
          </p:nvSpPr>
          <p:spPr>
            <a:xfrm>
              <a:off x="2316073" y="9711675"/>
              <a:ext cx="315195" cy="315195"/>
            </a:xfrm>
            <a:custGeom>
              <a:avLst/>
              <a:gdLst/>
              <a:ahLst/>
              <a:cxnLst/>
              <a:rect l="l" t="t" r="r" b="b"/>
              <a:pathLst>
                <a:path w="315195" h="315195">
                  <a:moveTo>
                    <a:pt x="0" y="0"/>
                  </a:moveTo>
                  <a:lnTo>
                    <a:pt x="315195" y="0"/>
                  </a:lnTo>
                  <a:lnTo>
                    <a:pt x="315195" y="315195"/>
                  </a:lnTo>
                  <a:lnTo>
                    <a:pt x="0" y="31519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AE" sz="1200"/>
            </a:p>
          </p:txBody>
        </p:sp>
        <p:sp>
          <p:nvSpPr>
            <p:cNvPr id="14" name="Freeform 14">
              <a:hlinkClick r:id="rId9" tooltip="https://www.linkedin.com/in/jamal-akim-joseph-marla-a3089689/"/>
            </p:cNvPr>
            <p:cNvSpPr/>
            <p:nvPr/>
          </p:nvSpPr>
          <p:spPr>
            <a:xfrm>
              <a:off x="2871293" y="9664900"/>
              <a:ext cx="377562" cy="377562"/>
            </a:xfrm>
            <a:custGeom>
              <a:avLst/>
              <a:gdLst/>
              <a:ahLst/>
              <a:cxnLst/>
              <a:rect l="l" t="t" r="r" b="b"/>
              <a:pathLst>
                <a:path w="377562" h="377562">
                  <a:moveTo>
                    <a:pt x="0" y="0"/>
                  </a:moveTo>
                  <a:lnTo>
                    <a:pt x="377562" y="0"/>
                  </a:lnTo>
                  <a:lnTo>
                    <a:pt x="377562" y="377561"/>
                  </a:lnTo>
                  <a:lnTo>
                    <a:pt x="0" y="37756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AE" sz="1200"/>
            </a:p>
          </p:txBody>
        </p:sp>
        <p:sp>
          <p:nvSpPr>
            <p:cNvPr id="15" name="Freeform 15">
              <a:hlinkClick r:id="rId12" tooltip="https://www.youtube.com/@JAMALAKIMJOSEPH"/>
            </p:cNvPr>
            <p:cNvSpPr/>
            <p:nvPr/>
          </p:nvSpPr>
          <p:spPr>
            <a:xfrm>
              <a:off x="3486980" y="9688177"/>
              <a:ext cx="354285" cy="354285"/>
            </a:xfrm>
            <a:custGeom>
              <a:avLst/>
              <a:gdLst/>
              <a:ahLst/>
              <a:cxnLst/>
              <a:rect l="l" t="t" r="r" b="b"/>
              <a:pathLst>
                <a:path w="354285" h="354285">
                  <a:moveTo>
                    <a:pt x="0" y="0"/>
                  </a:moveTo>
                  <a:lnTo>
                    <a:pt x="354284" y="0"/>
                  </a:lnTo>
                  <a:lnTo>
                    <a:pt x="354284" y="354284"/>
                  </a:lnTo>
                  <a:lnTo>
                    <a:pt x="0" y="354284"/>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AE" sz="1200"/>
            </a:p>
          </p:txBody>
        </p:sp>
        <p:sp>
          <p:nvSpPr>
            <p:cNvPr id="16" name="Freeform 16">
              <a:hlinkClick r:id="rId15" tooltip="https://jamalakim.com"/>
            </p:cNvPr>
            <p:cNvSpPr/>
            <p:nvPr/>
          </p:nvSpPr>
          <p:spPr>
            <a:xfrm>
              <a:off x="4079389" y="9711675"/>
              <a:ext cx="288198" cy="330786"/>
            </a:xfrm>
            <a:custGeom>
              <a:avLst/>
              <a:gdLst/>
              <a:ahLst/>
              <a:cxnLst/>
              <a:rect l="l" t="t" r="r" b="b"/>
              <a:pathLst>
                <a:path w="288198" h="330786">
                  <a:moveTo>
                    <a:pt x="0" y="0"/>
                  </a:moveTo>
                  <a:lnTo>
                    <a:pt x="288198" y="0"/>
                  </a:lnTo>
                  <a:lnTo>
                    <a:pt x="288198" y="330786"/>
                  </a:lnTo>
                  <a:lnTo>
                    <a:pt x="0" y="330786"/>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en-AE" sz="1200"/>
            </a:p>
          </p:txBody>
        </p:sp>
        <p:sp>
          <p:nvSpPr>
            <p:cNvPr id="17" name="Freeform 17">
              <a:hlinkClick r:id="rId18" tooltip="https://jamalakim.com"/>
            </p:cNvPr>
            <p:cNvSpPr/>
            <p:nvPr/>
          </p:nvSpPr>
          <p:spPr>
            <a:xfrm>
              <a:off x="4605712" y="9680491"/>
              <a:ext cx="377562" cy="377562"/>
            </a:xfrm>
            <a:custGeom>
              <a:avLst/>
              <a:gdLst/>
              <a:ahLst/>
              <a:cxnLst/>
              <a:rect l="l" t="t" r="r" b="b"/>
              <a:pathLst>
                <a:path w="377562" h="377562">
                  <a:moveTo>
                    <a:pt x="0" y="0"/>
                  </a:moveTo>
                  <a:lnTo>
                    <a:pt x="377562" y="0"/>
                  </a:lnTo>
                  <a:lnTo>
                    <a:pt x="377562" y="377562"/>
                  </a:lnTo>
                  <a:lnTo>
                    <a:pt x="0" y="377562"/>
                  </a:lnTo>
                  <a:lnTo>
                    <a:pt x="0" y="0"/>
                  </a:lnTo>
                  <a:close/>
                </a:path>
              </a:pathLst>
            </a:custGeom>
            <a:blipFill>
              <a:blip r:embed="rId19">
                <a:extLst>
                  <a:ext uri="{96DAC541-7B7A-43D3-8B79-37D633B846F1}">
                    <asvg:svgBlip xmlns:asvg="http://schemas.microsoft.com/office/drawing/2016/SVG/main" r:embed="rId20"/>
                  </a:ext>
                </a:extLst>
              </a:blip>
              <a:stretch>
                <a:fillRect/>
              </a:stretch>
            </a:blipFill>
          </p:spPr>
          <p:txBody>
            <a:bodyPr/>
            <a:lstStyle/>
            <a:p>
              <a:endParaRPr lang="en-AE" sz="1200"/>
            </a:p>
          </p:txBody>
        </p:sp>
      </p:grpSp>
      <p:sp>
        <p:nvSpPr>
          <p:cNvPr id="19" name="TextBox 19"/>
          <p:cNvSpPr txBox="1"/>
          <p:nvPr/>
        </p:nvSpPr>
        <p:spPr>
          <a:xfrm>
            <a:off x="1867597" y="5371575"/>
            <a:ext cx="4503265" cy="246414"/>
          </a:xfrm>
          <a:prstGeom prst="rect">
            <a:avLst/>
          </a:prstGeom>
        </p:spPr>
        <p:txBody>
          <a:bodyPr lIns="0" tIns="0" rIns="0" bIns="0" rtlCol="0" anchor="t">
            <a:spAutoFit/>
          </a:bodyPr>
          <a:lstStyle/>
          <a:p>
            <a:pPr>
              <a:lnSpc>
                <a:spcPts val="2129"/>
              </a:lnSpc>
            </a:pPr>
            <a:r>
              <a:rPr lang="en-US" sz="1521" spc="76" dirty="0" err="1">
                <a:solidFill>
                  <a:srgbClr val="1C5739"/>
                </a:solidFill>
                <a:latin typeface="Open Sauce"/>
              </a:rPr>
              <a:t>www.jamalakim.com</a:t>
            </a:r>
            <a:endParaRPr lang="en-US" sz="1521" spc="76" dirty="0">
              <a:solidFill>
                <a:srgbClr val="1C5739"/>
              </a:solidFill>
              <a:latin typeface="Open Sauce"/>
            </a:endParaRPr>
          </a:p>
        </p:txBody>
      </p:sp>
      <p:sp>
        <p:nvSpPr>
          <p:cNvPr id="20" name="TextBox 20"/>
          <p:cNvSpPr txBox="1"/>
          <p:nvPr/>
        </p:nvSpPr>
        <p:spPr>
          <a:xfrm>
            <a:off x="1864263" y="5834089"/>
            <a:ext cx="1148179" cy="163443"/>
          </a:xfrm>
          <a:prstGeom prst="rect">
            <a:avLst/>
          </a:prstGeom>
        </p:spPr>
        <p:txBody>
          <a:bodyPr lIns="0" tIns="0" rIns="0" bIns="0" rtlCol="0" anchor="t">
            <a:spAutoFit/>
          </a:bodyPr>
          <a:lstStyle/>
          <a:p>
            <a:pPr>
              <a:lnSpc>
                <a:spcPts val="1383"/>
              </a:lnSpc>
            </a:pPr>
            <a:r>
              <a:rPr lang="en-US" sz="987" spc="49" dirty="0">
                <a:solidFill>
                  <a:srgbClr val="1C5739"/>
                </a:solidFill>
                <a:latin typeface="Open Sauce"/>
              </a:rPr>
              <a:t>Follow us:</a:t>
            </a:r>
          </a:p>
        </p:txBody>
      </p:sp>
      <p:sp>
        <p:nvSpPr>
          <p:cNvPr id="21" name="Text 0">
            <a:extLst>
              <a:ext uri="{FF2B5EF4-FFF2-40B4-BE49-F238E27FC236}">
                <a16:creationId xmlns:a16="http://schemas.microsoft.com/office/drawing/2014/main" id="{96A43412-FB6D-8531-63BD-A82FA80361FB}"/>
              </a:ext>
            </a:extLst>
          </p:cNvPr>
          <p:cNvSpPr/>
          <p:nvPr/>
        </p:nvSpPr>
        <p:spPr>
          <a:xfrm>
            <a:off x="1769136" y="3191510"/>
            <a:ext cx="5444465" cy="1304290"/>
          </a:xfrm>
          <a:prstGeom prst="rect">
            <a:avLst/>
          </a:prstGeom>
          <a:noFill/>
          <a:ln/>
        </p:spPr>
        <p:txBody>
          <a:bodyPr wrap="square" lIns="0" tIns="0" rIns="0" bIns="0" rtlCol="0" anchor="t"/>
          <a:lstStyle/>
          <a:p>
            <a:pPr>
              <a:lnSpc>
                <a:spcPts val="4480"/>
              </a:lnSpc>
            </a:pPr>
            <a:r>
              <a:rPr lang="en-US" sz="4379" spc="-24" dirty="0">
                <a:solidFill>
                  <a:srgbClr val="02594C"/>
                </a:solidFill>
                <a:latin typeface="Product Sans"/>
              </a:rPr>
              <a:t>Dubai Creek </a:t>
            </a:r>
            <a:r>
              <a:rPr lang="en-US" sz="4379" spc="-24" dirty="0" err="1">
                <a:solidFill>
                  <a:srgbClr val="02594C"/>
                </a:solidFill>
                <a:latin typeface="Product Sans"/>
              </a:rPr>
              <a:t>Harbour</a:t>
            </a:r>
            <a:r>
              <a:rPr lang="en-US" sz="4379" spc="-24" dirty="0">
                <a:solidFill>
                  <a:srgbClr val="02594C"/>
                </a:solidFill>
                <a:latin typeface="Product Sans"/>
              </a:rPr>
              <a:t>: Investment Analysis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326" y="0"/>
            <a:ext cx="12173674" cy="6858000"/>
            <a:chOff x="104471" y="75972"/>
            <a:chExt cx="13467201" cy="9119997"/>
          </a:xfrm>
        </p:grpSpPr>
        <p:sp>
          <p:nvSpPr>
            <p:cNvPr id="3" name="Freeform 3"/>
            <p:cNvSpPr/>
            <p:nvPr/>
          </p:nvSpPr>
          <p:spPr>
            <a:xfrm>
              <a:off x="104471" y="75972"/>
              <a:ext cx="13467201" cy="9119997"/>
            </a:xfrm>
            <a:custGeom>
              <a:avLst/>
              <a:gdLst/>
              <a:ahLst/>
              <a:cxnLst/>
              <a:rect l="l" t="t" r="r" b="b"/>
              <a:pathLst>
                <a:path w="13296012" h="9119997">
                  <a:moveTo>
                    <a:pt x="13296012" y="0"/>
                  </a:moveTo>
                  <a:lnTo>
                    <a:pt x="0" y="0"/>
                  </a:lnTo>
                  <a:lnTo>
                    <a:pt x="0" y="9119997"/>
                  </a:lnTo>
                  <a:lnTo>
                    <a:pt x="13296012" y="9119997"/>
                  </a:lnTo>
                  <a:lnTo>
                    <a:pt x="13296012" y="0"/>
                  </a:lnTo>
                  <a:close/>
                </a:path>
              </a:pathLst>
            </a:custGeom>
            <a:solidFill>
              <a:srgbClr val="02594C"/>
            </a:solidFill>
          </p:spPr>
          <p:txBody>
            <a:bodyPr/>
            <a:lstStyle/>
            <a:p>
              <a:endParaRPr lang="en-AE" sz="1200" dirty="0"/>
            </a:p>
          </p:txBody>
        </p:sp>
      </p:grpSp>
      <p:grpSp>
        <p:nvGrpSpPr>
          <p:cNvPr id="4" name="Group 4"/>
          <p:cNvGrpSpPr/>
          <p:nvPr/>
        </p:nvGrpSpPr>
        <p:grpSpPr>
          <a:xfrm>
            <a:off x="12037253" y="3430603"/>
            <a:ext cx="154747" cy="3427397"/>
            <a:chOff x="0" y="0"/>
            <a:chExt cx="864447" cy="5184139"/>
          </a:xfrm>
        </p:grpSpPr>
        <p:sp>
          <p:nvSpPr>
            <p:cNvPr id="5" name="Freeform 5"/>
            <p:cNvSpPr/>
            <p:nvPr/>
          </p:nvSpPr>
          <p:spPr>
            <a:xfrm>
              <a:off x="0" y="0"/>
              <a:ext cx="863981" cy="5184013"/>
            </a:xfrm>
            <a:custGeom>
              <a:avLst/>
              <a:gdLst/>
              <a:ahLst/>
              <a:cxnLst/>
              <a:rect l="l" t="t" r="r" b="b"/>
              <a:pathLst>
                <a:path w="863981" h="5184013">
                  <a:moveTo>
                    <a:pt x="863981" y="0"/>
                  </a:moveTo>
                  <a:lnTo>
                    <a:pt x="0" y="0"/>
                  </a:lnTo>
                  <a:lnTo>
                    <a:pt x="0" y="5184013"/>
                  </a:lnTo>
                  <a:lnTo>
                    <a:pt x="863981" y="5184013"/>
                  </a:lnTo>
                  <a:lnTo>
                    <a:pt x="863981" y="0"/>
                  </a:lnTo>
                  <a:close/>
                </a:path>
              </a:pathLst>
            </a:custGeom>
            <a:solidFill>
              <a:srgbClr val="D5B997"/>
            </a:solidFill>
          </p:spPr>
          <p:txBody>
            <a:bodyPr/>
            <a:lstStyle/>
            <a:p>
              <a:endParaRPr lang="en-AE" sz="1200"/>
            </a:p>
          </p:txBody>
        </p:sp>
      </p:grpSp>
      <p:grpSp>
        <p:nvGrpSpPr>
          <p:cNvPr id="7" name="Group 7"/>
          <p:cNvGrpSpPr/>
          <p:nvPr/>
        </p:nvGrpSpPr>
        <p:grpSpPr>
          <a:xfrm>
            <a:off x="746335" y="0"/>
            <a:ext cx="43315" cy="1159377"/>
            <a:chOff x="0" y="0"/>
            <a:chExt cx="48260" cy="2160693"/>
          </a:xfrm>
        </p:grpSpPr>
        <p:sp>
          <p:nvSpPr>
            <p:cNvPr id="8" name="Freeform 8"/>
            <p:cNvSpPr/>
            <p:nvPr/>
          </p:nvSpPr>
          <p:spPr>
            <a:xfrm>
              <a:off x="0" y="0"/>
              <a:ext cx="48006" cy="2160016"/>
            </a:xfrm>
            <a:custGeom>
              <a:avLst/>
              <a:gdLst/>
              <a:ahLst/>
              <a:cxnLst/>
              <a:rect l="l" t="t" r="r" b="b"/>
              <a:pathLst>
                <a:path w="48006" h="2160016">
                  <a:moveTo>
                    <a:pt x="48006" y="0"/>
                  </a:moveTo>
                  <a:lnTo>
                    <a:pt x="0" y="0"/>
                  </a:lnTo>
                  <a:lnTo>
                    <a:pt x="0" y="2160016"/>
                  </a:lnTo>
                  <a:lnTo>
                    <a:pt x="48006" y="2160016"/>
                  </a:lnTo>
                  <a:lnTo>
                    <a:pt x="48006" y="0"/>
                  </a:lnTo>
                  <a:close/>
                </a:path>
              </a:pathLst>
            </a:custGeom>
            <a:solidFill>
              <a:srgbClr val="D5B997"/>
            </a:solidFill>
          </p:spPr>
          <p:txBody>
            <a:bodyPr/>
            <a:lstStyle/>
            <a:p>
              <a:endParaRPr lang="en-AE" sz="1200"/>
            </a:p>
          </p:txBody>
        </p:sp>
      </p:grpSp>
      <p:grpSp>
        <p:nvGrpSpPr>
          <p:cNvPr id="9" name="Group 9"/>
          <p:cNvGrpSpPr/>
          <p:nvPr/>
        </p:nvGrpSpPr>
        <p:grpSpPr>
          <a:xfrm>
            <a:off x="734727" y="2229517"/>
            <a:ext cx="43087" cy="4628483"/>
            <a:chOff x="0" y="0"/>
            <a:chExt cx="47753" cy="5129674"/>
          </a:xfrm>
        </p:grpSpPr>
        <p:sp>
          <p:nvSpPr>
            <p:cNvPr id="10" name="Freeform 10"/>
            <p:cNvSpPr/>
            <p:nvPr/>
          </p:nvSpPr>
          <p:spPr>
            <a:xfrm>
              <a:off x="0" y="0"/>
              <a:ext cx="47753" cy="5129674"/>
            </a:xfrm>
            <a:custGeom>
              <a:avLst/>
              <a:gdLst/>
              <a:ahLst/>
              <a:cxnLst/>
              <a:rect l="l" t="t" r="r" b="b"/>
              <a:pathLst>
                <a:path w="48006" h="5227828">
                  <a:moveTo>
                    <a:pt x="48006" y="0"/>
                  </a:moveTo>
                  <a:lnTo>
                    <a:pt x="0" y="0"/>
                  </a:lnTo>
                  <a:lnTo>
                    <a:pt x="0" y="5227828"/>
                  </a:lnTo>
                  <a:lnTo>
                    <a:pt x="48006" y="5227828"/>
                  </a:lnTo>
                  <a:lnTo>
                    <a:pt x="48006" y="0"/>
                  </a:lnTo>
                  <a:close/>
                </a:path>
              </a:pathLst>
            </a:custGeom>
            <a:solidFill>
              <a:srgbClr val="D5B997"/>
            </a:solidFill>
          </p:spPr>
          <p:txBody>
            <a:bodyPr/>
            <a:lstStyle/>
            <a:p>
              <a:endParaRPr lang="en-AE" sz="1200"/>
            </a:p>
          </p:txBody>
        </p:sp>
      </p:grpSp>
      <p:sp>
        <p:nvSpPr>
          <p:cNvPr id="12" name="TextBox 12"/>
          <p:cNvSpPr txBox="1"/>
          <p:nvPr/>
        </p:nvSpPr>
        <p:spPr>
          <a:xfrm>
            <a:off x="9489745" y="6539196"/>
            <a:ext cx="2438616" cy="180178"/>
          </a:xfrm>
          <a:prstGeom prst="rect">
            <a:avLst/>
          </a:prstGeom>
        </p:spPr>
        <p:txBody>
          <a:bodyPr lIns="0" tIns="0" rIns="0" bIns="0" rtlCol="0" anchor="t">
            <a:spAutoFit/>
          </a:bodyPr>
          <a:lstStyle/>
          <a:p>
            <a:pPr algn="r">
              <a:lnSpc>
                <a:spcPts val="1475"/>
              </a:lnSpc>
              <a:spcBef>
                <a:spcPct val="0"/>
              </a:spcBef>
            </a:pPr>
            <a:r>
              <a:rPr lang="en-US" sz="1229" spc="-22">
                <a:solidFill>
                  <a:srgbClr val="D9D9D9"/>
                </a:solidFill>
                <a:latin typeface="Product Sans"/>
              </a:rPr>
              <a:t>www.jamalakim.com</a:t>
            </a:r>
          </a:p>
        </p:txBody>
      </p:sp>
      <p:sp>
        <p:nvSpPr>
          <p:cNvPr id="13" name="TextBox 12">
            <a:extLst>
              <a:ext uri="{FF2B5EF4-FFF2-40B4-BE49-F238E27FC236}">
                <a16:creationId xmlns:a16="http://schemas.microsoft.com/office/drawing/2014/main" id="{B26A06F2-7D71-4AC6-1F8A-7F6BD3815304}"/>
              </a:ext>
            </a:extLst>
          </p:cNvPr>
          <p:cNvSpPr txBox="1"/>
          <p:nvPr/>
        </p:nvSpPr>
        <p:spPr>
          <a:xfrm>
            <a:off x="2218944" y="-1706880"/>
            <a:ext cx="184731" cy="276999"/>
          </a:xfrm>
          <a:prstGeom prst="rect">
            <a:avLst/>
          </a:prstGeom>
          <a:noFill/>
        </p:spPr>
        <p:txBody>
          <a:bodyPr wrap="none" rtlCol="0">
            <a:spAutoFit/>
          </a:bodyPr>
          <a:lstStyle/>
          <a:p>
            <a:endParaRPr lang="en-AE" sz="1200" dirty="0"/>
          </a:p>
        </p:txBody>
      </p:sp>
      <p:sp>
        <p:nvSpPr>
          <p:cNvPr id="15" name="Text 0">
            <a:extLst>
              <a:ext uri="{FF2B5EF4-FFF2-40B4-BE49-F238E27FC236}">
                <a16:creationId xmlns:a16="http://schemas.microsoft.com/office/drawing/2014/main" id="{E3AC8658-FDE5-7BF1-268E-4ABA1407043F}"/>
              </a:ext>
            </a:extLst>
          </p:cNvPr>
          <p:cNvSpPr/>
          <p:nvPr/>
        </p:nvSpPr>
        <p:spPr>
          <a:xfrm>
            <a:off x="678704" y="1499612"/>
            <a:ext cx="9894048" cy="1304290"/>
          </a:xfrm>
          <a:prstGeom prst="rect">
            <a:avLst/>
          </a:prstGeom>
          <a:noFill/>
          <a:ln/>
        </p:spPr>
        <p:txBody>
          <a:bodyPr wrap="square" lIns="0" tIns="0" rIns="0" bIns="0" rtlCol="0" anchor="t"/>
          <a:lstStyle/>
          <a:p>
            <a:pPr>
              <a:lnSpc>
                <a:spcPts val="4480"/>
              </a:lnSpc>
            </a:pPr>
            <a:r>
              <a:rPr lang="en-US" sz="3733" spc="-21" dirty="0">
                <a:solidFill>
                  <a:srgbClr val="D5B997"/>
                </a:solidFill>
                <a:latin typeface="Product Sans"/>
              </a:rPr>
              <a:t>Dubai Creek </a:t>
            </a:r>
            <a:r>
              <a:rPr lang="en-US" sz="3733" spc="-21" dirty="0" err="1">
                <a:solidFill>
                  <a:srgbClr val="D5B997"/>
                </a:solidFill>
                <a:latin typeface="Product Sans"/>
              </a:rPr>
              <a:t>Harbour</a:t>
            </a:r>
            <a:r>
              <a:rPr lang="en-US" sz="3733" spc="-21" dirty="0">
                <a:solidFill>
                  <a:srgbClr val="D5B997"/>
                </a:solidFill>
                <a:latin typeface="Product Sans"/>
              </a:rPr>
              <a:t>: </a:t>
            </a:r>
            <a:r>
              <a:rPr lang="en-US" sz="3733" spc="-21" dirty="0">
                <a:solidFill>
                  <a:schemeClr val="bg1"/>
                </a:solidFill>
                <a:latin typeface="Product Sans"/>
              </a:rPr>
              <a:t>An Overview</a:t>
            </a:r>
          </a:p>
        </p:txBody>
      </p:sp>
      <p:sp>
        <p:nvSpPr>
          <p:cNvPr id="17" name="Text 1">
            <a:extLst>
              <a:ext uri="{FF2B5EF4-FFF2-40B4-BE49-F238E27FC236}">
                <a16:creationId xmlns:a16="http://schemas.microsoft.com/office/drawing/2014/main" id="{44FB7B7A-E204-25AB-7174-AD9DD75B0FB0}"/>
              </a:ext>
            </a:extLst>
          </p:cNvPr>
          <p:cNvSpPr/>
          <p:nvPr/>
        </p:nvSpPr>
        <p:spPr>
          <a:xfrm>
            <a:off x="886707" y="2330216"/>
            <a:ext cx="4010694" cy="1977370"/>
          </a:xfrm>
          <a:prstGeom prst="rect">
            <a:avLst/>
          </a:prstGeom>
          <a:noFill/>
          <a:ln/>
        </p:spPr>
        <p:txBody>
          <a:bodyPr wrap="square" lIns="0" tIns="0" rIns="0" bIns="0" rtlCol="0" anchor="t"/>
          <a:lstStyle/>
          <a:p>
            <a:pPr algn="just">
              <a:lnSpc>
                <a:spcPts val="1900"/>
              </a:lnSpc>
            </a:pPr>
            <a:r>
              <a:rPr lang="en-US" sz="1667" dirty="0">
                <a:solidFill>
                  <a:schemeClr val="bg1"/>
                </a:solidFill>
                <a:latin typeface="Product Sans" panose="020B0604020202020204" charset="0"/>
                <a:ea typeface="Nobile" pitchFamily="34" charset="-122"/>
                <a:cs typeface="Nobile" pitchFamily="34" charset="-120"/>
              </a:rPr>
              <a:t>Dubai Creek </a:t>
            </a:r>
            <a:r>
              <a:rPr lang="en-US" sz="1667" dirty="0" err="1">
                <a:solidFill>
                  <a:schemeClr val="bg1"/>
                </a:solidFill>
                <a:latin typeface="Product Sans" panose="020B0604020202020204" charset="0"/>
                <a:ea typeface="Nobile" pitchFamily="34" charset="-122"/>
                <a:cs typeface="Nobile" pitchFamily="34" charset="-120"/>
              </a:rPr>
              <a:t>Harbour</a:t>
            </a:r>
            <a:r>
              <a:rPr lang="en-US" sz="1667" dirty="0">
                <a:solidFill>
                  <a:schemeClr val="bg1"/>
                </a:solidFill>
                <a:latin typeface="Product Sans" panose="020B0604020202020204" charset="0"/>
                <a:ea typeface="Nobile" pitchFamily="34" charset="-122"/>
                <a:cs typeface="Nobile" pitchFamily="34" charset="-120"/>
              </a:rPr>
              <a:t> is a prestigious waterfront development in Dubai spanning 6 square kilometers. This master-planned community features luxury residences, Dubai Creek Tower, retail districts, and marina facilities, offering stunning views of the creek and Dubai's skyline while emphasizing sustainable living.</a:t>
            </a:r>
            <a:endParaRPr lang="en-US" sz="1667" dirty="0">
              <a:solidFill>
                <a:schemeClr val="bg1"/>
              </a:solidFill>
              <a:latin typeface="Product Sans" panose="020B0604020202020204" charset="0"/>
            </a:endParaRPr>
          </a:p>
        </p:txBody>
      </p:sp>
      <p:sp>
        <p:nvSpPr>
          <p:cNvPr id="11" name="Text 0">
            <a:extLst>
              <a:ext uri="{FF2B5EF4-FFF2-40B4-BE49-F238E27FC236}">
                <a16:creationId xmlns:a16="http://schemas.microsoft.com/office/drawing/2014/main" id="{D253ACD8-E6D6-25B7-DCF5-0A54DF852BEF}"/>
              </a:ext>
            </a:extLst>
          </p:cNvPr>
          <p:cNvSpPr/>
          <p:nvPr/>
        </p:nvSpPr>
        <p:spPr>
          <a:xfrm>
            <a:off x="930867" y="4890764"/>
            <a:ext cx="2631555" cy="366787"/>
          </a:xfrm>
          <a:prstGeom prst="rect">
            <a:avLst/>
          </a:prstGeom>
          <a:noFill/>
          <a:ln/>
        </p:spPr>
        <p:txBody>
          <a:bodyPr wrap="square" lIns="0" tIns="0" rIns="0" bIns="0" rtlCol="0" anchor="t"/>
          <a:lstStyle/>
          <a:p>
            <a:pPr>
              <a:lnSpc>
                <a:spcPts val="2600"/>
              </a:lnSpc>
            </a:pPr>
            <a:r>
              <a:rPr lang="en-US" sz="1867" b="1" dirty="0">
                <a:solidFill>
                  <a:schemeClr val="bg1"/>
                </a:solidFill>
                <a:latin typeface="Product Sans" panose="020B0604020202020204" charset="0"/>
                <a:ea typeface="Inter Bold" pitchFamily="34" charset="-122"/>
                <a:cs typeface="Inter Bold" pitchFamily="34" charset="-120"/>
              </a:rPr>
              <a:t>Key Highlights &amp; Statistics</a:t>
            </a:r>
            <a:endParaRPr lang="en-US" sz="1867" dirty="0">
              <a:solidFill>
                <a:schemeClr val="bg1"/>
              </a:solidFill>
              <a:latin typeface="Product Sans" panose="020B0604020202020204" charset="0"/>
            </a:endParaRPr>
          </a:p>
        </p:txBody>
      </p:sp>
      <p:pic>
        <p:nvPicPr>
          <p:cNvPr id="25" name="Graphic 24" descr="Building with solid fill">
            <a:extLst>
              <a:ext uri="{FF2B5EF4-FFF2-40B4-BE49-F238E27FC236}">
                <a16:creationId xmlns:a16="http://schemas.microsoft.com/office/drawing/2014/main" id="{E23F4B2E-04C4-3445-8453-0361007EB5C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449726" y="5705854"/>
            <a:ext cx="360000" cy="360000"/>
          </a:xfrm>
          <a:prstGeom prst="rect">
            <a:avLst/>
          </a:prstGeom>
        </p:spPr>
      </p:pic>
      <p:sp>
        <p:nvSpPr>
          <p:cNvPr id="26" name="Text 1">
            <a:extLst>
              <a:ext uri="{FF2B5EF4-FFF2-40B4-BE49-F238E27FC236}">
                <a16:creationId xmlns:a16="http://schemas.microsoft.com/office/drawing/2014/main" id="{B30F702C-E889-F135-F68C-EC61D662A94D}"/>
              </a:ext>
            </a:extLst>
          </p:cNvPr>
          <p:cNvSpPr/>
          <p:nvPr/>
        </p:nvSpPr>
        <p:spPr>
          <a:xfrm>
            <a:off x="1034776" y="6133917"/>
            <a:ext cx="1336595" cy="167085"/>
          </a:xfrm>
          <a:prstGeom prst="rect">
            <a:avLst/>
          </a:prstGeom>
          <a:noFill/>
          <a:ln/>
        </p:spPr>
        <p:txBody>
          <a:bodyPr wrap="none" lIns="0" tIns="0" rIns="0" bIns="0" rtlCol="0" anchor="t"/>
          <a:lstStyle/>
          <a:p>
            <a:pPr algn="ctr">
              <a:lnSpc>
                <a:spcPts val="1300"/>
              </a:lnSpc>
            </a:pPr>
            <a:r>
              <a:rPr lang="en-US" sz="1200" b="1" dirty="0">
                <a:solidFill>
                  <a:schemeClr val="bg2">
                    <a:lumMod val="90000"/>
                  </a:schemeClr>
                </a:solidFill>
                <a:latin typeface="Product Sans" panose="020B0604020202020204" charset="0"/>
                <a:ea typeface="Inter Bold" pitchFamily="34" charset="-122"/>
                <a:cs typeface="Inter Bold" pitchFamily="34" charset="-120"/>
              </a:rPr>
              <a:t>Around 711,399 sq m</a:t>
            </a:r>
            <a:endParaRPr lang="en-US" sz="1200" dirty="0">
              <a:solidFill>
                <a:schemeClr val="bg2">
                  <a:lumMod val="90000"/>
                </a:schemeClr>
              </a:solidFill>
              <a:latin typeface="Product Sans" panose="020B0604020202020204" charset="0"/>
            </a:endParaRPr>
          </a:p>
        </p:txBody>
      </p:sp>
      <p:sp>
        <p:nvSpPr>
          <p:cNvPr id="27" name="Text 2">
            <a:extLst>
              <a:ext uri="{FF2B5EF4-FFF2-40B4-BE49-F238E27FC236}">
                <a16:creationId xmlns:a16="http://schemas.microsoft.com/office/drawing/2014/main" id="{6F47B8C0-6A23-E693-568D-13002194BEAB}"/>
              </a:ext>
            </a:extLst>
          </p:cNvPr>
          <p:cNvSpPr/>
          <p:nvPr/>
        </p:nvSpPr>
        <p:spPr>
          <a:xfrm>
            <a:off x="1064272" y="6320892"/>
            <a:ext cx="1264011" cy="306632"/>
          </a:xfrm>
          <a:prstGeom prst="rect">
            <a:avLst/>
          </a:prstGeom>
          <a:noFill/>
          <a:ln/>
        </p:spPr>
        <p:txBody>
          <a:bodyPr wrap="none" lIns="0" tIns="0" rIns="0" bIns="0" rtlCol="0" anchor="t"/>
          <a:lstStyle/>
          <a:p>
            <a:pPr algn="ctr">
              <a:lnSpc>
                <a:spcPts val="1333"/>
              </a:lnSpc>
            </a:pPr>
            <a:r>
              <a:rPr lang="en-US" sz="1067" dirty="0">
                <a:solidFill>
                  <a:schemeClr val="bg2">
                    <a:lumMod val="90000"/>
                  </a:schemeClr>
                </a:solidFill>
                <a:latin typeface="Product Sans" panose="020B0604020202020204" charset="0"/>
                <a:ea typeface="Inter" pitchFamily="34" charset="-122"/>
                <a:cs typeface="Inter" pitchFamily="34" charset="-120"/>
              </a:rPr>
              <a:t>Serviced Apartment</a:t>
            </a:r>
          </a:p>
          <a:p>
            <a:pPr algn="ctr">
              <a:lnSpc>
                <a:spcPts val="1333"/>
              </a:lnSpc>
            </a:pPr>
            <a:endParaRPr lang="en-US" sz="1067" dirty="0">
              <a:solidFill>
                <a:schemeClr val="bg2">
                  <a:lumMod val="90000"/>
                </a:schemeClr>
              </a:solidFill>
              <a:latin typeface="Product Sans" panose="020B0604020202020204" charset="0"/>
              <a:ea typeface="Inter" pitchFamily="34" charset="-122"/>
              <a:cs typeface="Inter" pitchFamily="34" charset="-120"/>
            </a:endParaRPr>
          </a:p>
          <a:p>
            <a:pPr algn="ctr">
              <a:lnSpc>
                <a:spcPts val="1333"/>
              </a:lnSpc>
            </a:pPr>
            <a:endParaRPr lang="en-US" sz="1067" dirty="0">
              <a:solidFill>
                <a:schemeClr val="bg2">
                  <a:lumMod val="90000"/>
                </a:schemeClr>
              </a:solidFill>
              <a:latin typeface="Product Sans" panose="020B0604020202020204" charset="0"/>
              <a:ea typeface="Inter" pitchFamily="34" charset="-122"/>
              <a:cs typeface="Inter" pitchFamily="34" charset="-120"/>
            </a:endParaRPr>
          </a:p>
        </p:txBody>
      </p:sp>
      <p:pic>
        <p:nvPicPr>
          <p:cNvPr id="29" name="Graphic 28" descr="Deciduous tree with solid fill">
            <a:extLst>
              <a:ext uri="{FF2B5EF4-FFF2-40B4-BE49-F238E27FC236}">
                <a16:creationId xmlns:a16="http://schemas.microsoft.com/office/drawing/2014/main" id="{8AD75BAD-51F0-5CE5-9E87-34134FF6582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516021" y="5661604"/>
            <a:ext cx="360000" cy="360000"/>
          </a:xfrm>
          <a:prstGeom prst="rect">
            <a:avLst/>
          </a:prstGeom>
        </p:spPr>
      </p:pic>
      <p:sp>
        <p:nvSpPr>
          <p:cNvPr id="30" name="Text 1">
            <a:extLst>
              <a:ext uri="{FF2B5EF4-FFF2-40B4-BE49-F238E27FC236}">
                <a16:creationId xmlns:a16="http://schemas.microsoft.com/office/drawing/2014/main" id="{589003A9-6750-0DD6-3635-D222F7D5ED60}"/>
              </a:ext>
            </a:extLst>
          </p:cNvPr>
          <p:cNvSpPr/>
          <p:nvPr/>
        </p:nvSpPr>
        <p:spPr>
          <a:xfrm>
            <a:off x="3076490" y="6138836"/>
            <a:ext cx="1336595" cy="167085"/>
          </a:xfrm>
          <a:prstGeom prst="rect">
            <a:avLst/>
          </a:prstGeom>
          <a:noFill/>
          <a:ln/>
        </p:spPr>
        <p:txBody>
          <a:bodyPr wrap="none" lIns="0" tIns="0" rIns="0" bIns="0" rtlCol="0" anchor="t"/>
          <a:lstStyle/>
          <a:p>
            <a:pPr algn="ctr">
              <a:lnSpc>
                <a:spcPts val="1300"/>
              </a:lnSpc>
            </a:pPr>
            <a:r>
              <a:rPr lang="en-US" sz="1200" b="1" dirty="0">
                <a:solidFill>
                  <a:schemeClr val="bg2">
                    <a:lumMod val="90000"/>
                  </a:schemeClr>
                </a:solidFill>
                <a:latin typeface="Product Sans" panose="020B0604020202020204" charset="0"/>
                <a:ea typeface="Inter Bold" pitchFamily="34" charset="-122"/>
              </a:rPr>
              <a:t>Around 500,000 sq m</a:t>
            </a:r>
            <a:endParaRPr lang="en-US" sz="1200" dirty="0">
              <a:solidFill>
                <a:schemeClr val="bg2">
                  <a:lumMod val="90000"/>
                </a:schemeClr>
              </a:solidFill>
              <a:latin typeface="Product Sans" panose="020B0604020202020204" charset="0"/>
            </a:endParaRPr>
          </a:p>
        </p:txBody>
      </p:sp>
      <p:sp>
        <p:nvSpPr>
          <p:cNvPr id="31" name="Text 2">
            <a:extLst>
              <a:ext uri="{FF2B5EF4-FFF2-40B4-BE49-F238E27FC236}">
                <a16:creationId xmlns:a16="http://schemas.microsoft.com/office/drawing/2014/main" id="{4DFF44C5-C2A4-35D3-D619-42F9D1FE7157}"/>
              </a:ext>
            </a:extLst>
          </p:cNvPr>
          <p:cNvSpPr/>
          <p:nvPr/>
        </p:nvSpPr>
        <p:spPr>
          <a:xfrm>
            <a:off x="3105986" y="6325811"/>
            <a:ext cx="1264011" cy="306632"/>
          </a:xfrm>
          <a:prstGeom prst="rect">
            <a:avLst/>
          </a:prstGeom>
          <a:noFill/>
          <a:ln/>
        </p:spPr>
        <p:txBody>
          <a:bodyPr wrap="none" lIns="0" tIns="0" rIns="0" bIns="0" rtlCol="0" anchor="t"/>
          <a:lstStyle/>
          <a:p>
            <a:pPr algn="ctr">
              <a:lnSpc>
                <a:spcPts val="1333"/>
              </a:lnSpc>
            </a:pPr>
            <a:r>
              <a:rPr lang="en-US" sz="1067" dirty="0">
                <a:solidFill>
                  <a:schemeClr val="bg2">
                    <a:lumMod val="90000"/>
                  </a:schemeClr>
                </a:solidFill>
                <a:latin typeface="Product Sans" panose="020B0604020202020204" charset="0"/>
                <a:ea typeface="Inter" pitchFamily="34" charset="-122"/>
                <a:cs typeface="Inter" pitchFamily="34" charset="-120"/>
              </a:rPr>
              <a:t>Parks and Open Space</a:t>
            </a:r>
          </a:p>
          <a:p>
            <a:pPr algn="ctr">
              <a:lnSpc>
                <a:spcPts val="1333"/>
              </a:lnSpc>
            </a:pPr>
            <a:endParaRPr lang="en-US" sz="1067" dirty="0">
              <a:solidFill>
                <a:schemeClr val="bg2">
                  <a:lumMod val="90000"/>
                </a:schemeClr>
              </a:solidFill>
              <a:latin typeface="Product Sans" panose="020B0604020202020204" charset="0"/>
              <a:ea typeface="Inter" pitchFamily="34" charset="-122"/>
              <a:cs typeface="Inter" pitchFamily="34" charset="-120"/>
            </a:endParaRPr>
          </a:p>
        </p:txBody>
      </p:sp>
      <p:sp>
        <p:nvSpPr>
          <p:cNvPr id="35" name="Text 1">
            <a:extLst>
              <a:ext uri="{FF2B5EF4-FFF2-40B4-BE49-F238E27FC236}">
                <a16:creationId xmlns:a16="http://schemas.microsoft.com/office/drawing/2014/main" id="{72E6C9BB-909B-C3F5-7CA6-0278BE6D7A7B}"/>
              </a:ext>
            </a:extLst>
          </p:cNvPr>
          <p:cNvSpPr/>
          <p:nvPr/>
        </p:nvSpPr>
        <p:spPr>
          <a:xfrm>
            <a:off x="5258577" y="6129004"/>
            <a:ext cx="1278759" cy="196807"/>
          </a:xfrm>
          <a:prstGeom prst="rect">
            <a:avLst/>
          </a:prstGeom>
          <a:noFill/>
          <a:ln/>
        </p:spPr>
        <p:txBody>
          <a:bodyPr wrap="none" lIns="0" tIns="0" rIns="0" bIns="0" rtlCol="0" anchor="t"/>
          <a:lstStyle/>
          <a:p>
            <a:pPr algn="ctr">
              <a:lnSpc>
                <a:spcPts val="1300"/>
              </a:lnSpc>
            </a:pPr>
            <a:r>
              <a:rPr lang="en-US" sz="1200" b="1" dirty="0">
                <a:solidFill>
                  <a:schemeClr val="bg2">
                    <a:lumMod val="90000"/>
                  </a:schemeClr>
                </a:solidFill>
                <a:latin typeface="Product Sans" panose="020B0604020202020204" charset="0"/>
                <a:ea typeface="Inter Bold" pitchFamily="34" charset="-122"/>
              </a:rPr>
              <a:t>Around 7,400,000 sq m</a:t>
            </a:r>
            <a:endParaRPr lang="en-US" sz="1200" dirty="0">
              <a:solidFill>
                <a:schemeClr val="bg2">
                  <a:lumMod val="90000"/>
                </a:schemeClr>
              </a:solidFill>
              <a:latin typeface="Product Sans" panose="020B0604020202020204" charset="0"/>
            </a:endParaRPr>
          </a:p>
        </p:txBody>
      </p:sp>
      <p:sp>
        <p:nvSpPr>
          <p:cNvPr id="37" name="Text 2">
            <a:extLst>
              <a:ext uri="{FF2B5EF4-FFF2-40B4-BE49-F238E27FC236}">
                <a16:creationId xmlns:a16="http://schemas.microsoft.com/office/drawing/2014/main" id="{1F529BAA-E4D4-08B5-1CCD-C04512C9E823}"/>
              </a:ext>
            </a:extLst>
          </p:cNvPr>
          <p:cNvSpPr/>
          <p:nvPr/>
        </p:nvSpPr>
        <p:spPr>
          <a:xfrm>
            <a:off x="5273325" y="6315979"/>
            <a:ext cx="1264011" cy="306632"/>
          </a:xfrm>
          <a:prstGeom prst="rect">
            <a:avLst/>
          </a:prstGeom>
          <a:noFill/>
          <a:ln/>
        </p:spPr>
        <p:txBody>
          <a:bodyPr wrap="none" lIns="0" tIns="0" rIns="0" bIns="0" rtlCol="0" anchor="t"/>
          <a:lstStyle/>
          <a:p>
            <a:pPr algn="ctr">
              <a:lnSpc>
                <a:spcPts val="1333"/>
              </a:lnSpc>
            </a:pPr>
            <a:r>
              <a:rPr lang="en-US" sz="1067" dirty="0">
                <a:solidFill>
                  <a:schemeClr val="bg2">
                    <a:lumMod val="90000"/>
                  </a:schemeClr>
                </a:solidFill>
                <a:latin typeface="Product Sans" panose="020B0604020202020204" charset="0"/>
                <a:ea typeface="Inter" pitchFamily="34" charset="-122"/>
                <a:cs typeface="Inter" pitchFamily="34" charset="-120"/>
              </a:rPr>
              <a:t>Residential Space</a:t>
            </a:r>
          </a:p>
          <a:p>
            <a:pPr algn="ctr">
              <a:lnSpc>
                <a:spcPts val="1333"/>
              </a:lnSpc>
            </a:pPr>
            <a:endParaRPr lang="en-US" sz="1067" dirty="0">
              <a:solidFill>
                <a:schemeClr val="bg2">
                  <a:lumMod val="90000"/>
                </a:schemeClr>
              </a:solidFill>
              <a:latin typeface="Product Sans" panose="020B0604020202020204" charset="0"/>
              <a:ea typeface="Inter" pitchFamily="34" charset="-122"/>
              <a:cs typeface="Inter" pitchFamily="34" charset="-120"/>
            </a:endParaRPr>
          </a:p>
          <a:p>
            <a:pPr algn="ctr">
              <a:lnSpc>
                <a:spcPts val="1333"/>
              </a:lnSpc>
            </a:pPr>
            <a:endParaRPr lang="en-US" sz="1067" dirty="0">
              <a:solidFill>
                <a:schemeClr val="bg2">
                  <a:lumMod val="90000"/>
                </a:schemeClr>
              </a:solidFill>
              <a:latin typeface="Product Sans" panose="020B0604020202020204" charset="0"/>
              <a:ea typeface="Inter" pitchFamily="34" charset="-122"/>
              <a:cs typeface="Inter" pitchFamily="34" charset="-120"/>
            </a:endParaRPr>
          </a:p>
        </p:txBody>
      </p:sp>
      <p:sp>
        <p:nvSpPr>
          <p:cNvPr id="38" name="Text 1">
            <a:extLst>
              <a:ext uri="{FF2B5EF4-FFF2-40B4-BE49-F238E27FC236}">
                <a16:creationId xmlns:a16="http://schemas.microsoft.com/office/drawing/2014/main" id="{4C0E6D1B-4201-C69C-183D-E81DF663D1E8}"/>
              </a:ext>
            </a:extLst>
          </p:cNvPr>
          <p:cNvSpPr/>
          <p:nvPr/>
        </p:nvSpPr>
        <p:spPr>
          <a:xfrm>
            <a:off x="7264170" y="6133921"/>
            <a:ext cx="1278759" cy="196807"/>
          </a:xfrm>
          <a:prstGeom prst="rect">
            <a:avLst/>
          </a:prstGeom>
          <a:noFill/>
          <a:ln/>
        </p:spPr>
        <p:txBody>
          <a:bodyPr wrap="none" lIns="0" tIns="0" rIns="0" bIns="0" rtlCol="0" anchor="t"/>
          <a:lstStyle/>
          <a:p>
            <a:pPr algn="ctr">
              <a:lnSpc>
                <a:spcPts val="1300"/>
              </a:lnSpc>
            </a:pPr>
            <a:r>
              <a:rPr lang="en-US" sz="1200" b="1" dirty="0">
                <a:solidFill>
                  <a:schemeClr val="bg2">
                    <a:lumMod val="90000"/>
                  </a:schemeClr>
                </a:solidFill>
                <a:latin typeface="Product Sans" panose="020B0604020202020204" charset="0"/>
                <a:ea typeface="Inter Bold" pitchFamily="34" charset="-122"/>
              </a:rPr>
              <a:t>Around 851,000 sq m</a:t>
            </a:r>
            <a:endParaRPr lang="en-US" sz="1200" dirty="0">
              <a:solidFill>
                <a:schemeClr val="bg2">
                  <a:lumMod val="90000"/>
                </a:schemeClr>
              </a:solidFill>
              <a:latin typeface="Product Sans" panose="020B0604020202020204" charset="0"/>
            </a:endParaRPr>
          </a:p>
        </p:txBody>
      </p:sp>
      <p:sp>
        <p:nvSpPr>
          <p:cNvPr id="43" name="Text 2">
            <a:extLst>
              <a:ext uri="{FF2B5EF4-FFF2-40B4-BE49-F238E27FC236}">
                <a16:creationId xmlns:a16="http://schemas.microsoft.com/office/drawing/2014/main" id="{02BCA78F-768B-AC51-49DC-00F0E9D96B28}"/>
              </a:ext>
            </a:extLst>
          </p:cNvPr>
          <p:cNvSpPr/>
          <p:nvPr/>
        </p:nvSpPr>
        <p:spPr>
          <a:xfrm>
            <a:off x="7278918" y="6320896"/>
            <a:ext cx="1264011" cy="306632"/>
          </a:xfrm>
          <a:prstGeom prst="rect">
            <a:avLst/>
          </a:prstGeom>
          <a:noFill/>
          <a:ln/>
        </p:spPr>
        <p:txBody>
          <a:bodyPr wrap="none" lIns="0" tIns="0" rIns="0" bIns="0" rtlCol="0" anchor="t"/>
          <a:lstStyle/>
          <a:p>
            <a:pPr algn="ctr">
              <a:lnSpc>
                <a:spcPts val="1333"/>
              </a:lnSpc>
            </a:pPr>
            <a:r>
              <a:rPr lang="en-US" sz="1067" dirty="0">
                <a:solidFill>
                  <a:schemeClr val="bg2">
                    <a:lumMod val="90000"/>
                  </a:schemeClr>
                </a:solidFill>
                <a:latin typeface="Product Sans" panose="020B0604020202020204" charset="0"/>
                <a:ea typeface="Inter" pitchFamily="34" charset="-122"/>
                <a:cs typeface="Inter" pitchFamily="34" charset="-120"/>
              </a:rPr>
              <a:t>Commercial Space</a:t>
            </a:r>
          </a:p>
          <a:p>
            <a:pPr algn="ctr">
              <a:lnSpc>
                <a:spcPts val="1333"/>
              </a:lnSpc>
            </a:pPr>
            <a:endParaRPr lang="en-US" sz="1067" dirty="0">
              <a:solidFill>
                <a:schemeClr val="bg2">
                  <a:lumMod val="90000"/>
                </a:schemeClr>
              </a:solidFill>
              <a:latin typeface="Product Sans" panose="020B0604020202020204" charset="0"/>
              <a:ea typeface="Inter" pitchFamily="34" charset="-122"/>
              <a:cs typeface="Inter" pitchFamily="34" charset="-120"/>
            </a:endParaRPr>
          </a:p>
          <a:p>
            <a:pPr algn="ctr">
              <a:lnSpc>
                <a:spcPts val="1333"/>
              </a:lnSpc>
            </a:pPr>
            <a:endParaRPr lang="en-US" sz="1067" dirty="0">
              <a:solidFill>
                <a:schemeClr val="bg2">
                  <a:lumMod val="90000"/>
                </a:schemeClr>
              </a:solidFill>
              <a:latin typeface="Product Sans" panose="020B0604020202020204" charset="0"/>
              <a:ea typeface="Inter" pitchFamily="34" charset="-122"/>
              <a:cs typeface="Inter" pitchFamily="34" charset="-120"/>
            </a:endParaRPr>
          </a:p>
        </p:txBody>
      </p:sp>
      <p:pic>
        <p:nvPicPr>
          <p:cNvPr id="16" name="Picture 15">
            <a:extLst>
              <a:ext uri="{FF2B5EF4-FFF2-40B4-BE49-F238E27FC236}">
                <a16:creationId xmlns:a16="http://schemas.microsoft.com/office/drawing/2014/main" id="{20A54293-136A-60CC-D3E8-B0B56B85DC11}"/>
              </a:ext>
            </a:extLst>
          </p:cNvPr>
          <p:cNvPicPr>
            <a:picLocks noChangeAspect="1"/>
          </p:cNvPicPr>
          <p:nvPr/>
        </p:nvPicPr>
        <p:blipFill>
          <a:blip r:embed="rId8"/>
          <a:stretch>
            <a:fillRect/>
          </a:stretch>
        </p:blipFill>
        <p:spPr>
          <a:xfrm>
            <a:off x="5163330" y="2342021"/>
            <a:ext cx="6605627" cy="3099469"/>
          </a:xfrm>
          <a:prstGeom prst="rect">
            <a:avLst/>
          </a:prstGeom>
        </p:spPr>
      </p:pic>
      <p:pic>
        <p:nvPicPr>
          <p:cNvPr id="20" name="Graphic 19" descr="Window with solid fill">
            <a:extLst>
              <a:ext uri="{FF2B5EF4-FFF2-40B4-BE49-F238E27FC236}">
                <a16:creationId xmlns:a16="http://schemas.microsoft.com/office/drawing/2014/main" id="{DA37C426-AF19-D1A5-FE7F-FDD593AA04C5}"/>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701872" y="5683480"/>
            <a:ext cx="360000" cy="360000"/>
          </a:xfrm>
          <a:prstGeom prst="rect">
            <a:avLst/>
          </a:prstGeom>
        </p:spPr>
      </p:pic>
      <p:pic>
        <p:nvPicPr>
          <p:cNvPr id="22" name="Graphic 21" descr="Work from home desk with solid fill">
            <a:extLst>
              <a:ext uri="{FF2B5EF4-FFF2-40B4-BE49-F238E27FC236}">
                <a16:creationId xmlns:a16="http://schemas.microsoft.com/office/drawing/2014/main" id="{28309126-8F24-9D71-6B7B-BE0B132942F6}"/>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704084" y="5715007"/>
            <a:ext cx="360000" cy="360000"/>
          </a:xfrm>
          <a:prstGeom prst="rect">
            <a:avLst/>
          </a:prstGeom>
        </p:spPr>
      </p:pic>
      <p:pic>
        <p:nvPicPr>
          <p:cNvPr id="28" name="Graphic 27" descr="Shopping bag with solid fill">
            <a:extLst>
              <a:ext uri="{FF2B5EF4-FFF2-40B4-BE49-F238E27FC236}">
                <a16:creationId xmlns:a16="http://schemas.microsoft.com/office/drawing/2014/main" id="{7E15DBB5-72A1-410A-F954-49DEDFB495E5}"/>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9643257" y="5667713"/>
            <a:ext cx="360000" cy="360000"/>
          </a:xfrm>
          <a:prstGeom prst="rect">
            <a:avLst/>
          </a:prstGeom>
        </p:spPr>
      </p:pic>
      <p:sp>
        <p:nvSpPr>
          <p:cNvPr id="32" name="Text 1">
            <a:extLst>
              <a:ext uri="{FF2B5EF4-FFF2-40B4-BE49-F238E27FC236}">
                <a16:creationId xmlns:a16="http://schemas.microsoft.com/office/drawing/2014/main" id="{410806A6-513B-7418-7DBD-E5E49BF0DD98}"/>
              </a:ext>
            </a:extLst>
          </p:cNvPr>
          <p:cNvSpPr/>
          <p:nvPr/>
        </p:nvSpPr>
        <p:spPr>
          <a:xfrm>
            <a:off x="9182315" y="6128666"/>
            <a:ext cx="1278759" cy="196807"/>
          </a:xfrm>
          <a:prstGeom prst="rect">
            <a:avLst/>
          </a:prstGeom>
          <a:noFill/>
          <a:ln/>
        </p:spPr>
        <p:txBody>
          <a:bodyPr wrap="none" lIns="0" tIns="0" rIns="0" bIns="0" rtlCol="0" anchor="t"/>
          <a:lstStyle/>
          <a:p>
            <a:pPr algn="ctr">
              <a:lnSpc>
                <a:spcPts val="1300"/>
              </a:lnSpc>
            </a:pPr>
            <a:r>
              <a:rPr lang="en-US" sz="1200" b="1" dirty="0">
                <a:solidFill>
                  <a:schemeClr val="bg2">
                    <a:lumMod val="90000"/>
                  </a:schemeClr>
                </a:solidFill>
                <a:latin typeface="Product Sans" panose="020B0604020202020204" charset="0"/>
                <a:ea typeface="Inter Bold" pitchFamily="34" charset="-122"/>
              </a:rPr>
              <a:t>Around 769,000 sq m</a:t>
            </a:r>
            <a:endParaRPr lang="en-US" sz="1200" dirty="0">
              <a:solidFill>
                <a:schemeClr val="bg2">
                  <a:lumMod val="90000"/>
                </a:schemeClr>
              </a:solidFill>
              <a:latin typeface="Product Sans" panose="020B0604020202020204" charset="0"/>
            </a:endParaRPr>
          </a:p>
        </p:txBody>
      </p:sp>
      <p:sp>
        <p:nvSpPr>
          <p:cNvPr id="34" name="Text 2">
            <a:extLst>
              <a:ext uri="{FF2B5EF4-FFF2-40B4-BE49-F238E27FC236}">
                <a16:creationId xmlns:a16="http://schemas.microsoft.com/office/drawing/2014/main" id="{B0D39E38-8C81-4F61-FCC3-56C6E6F2F211}"/>
              </a:ext>
            </a:extLst>
          </p:cNvPr>
          <p:cNvSpPr/>
          <p:nvPr/>
        </p:nvSpPr>
        <p:spPr>
          <a:xfrm>
            <a:off x="9197063" y="6315641"/>
            <a:ext cx="1264011" cy="306632"/>
          </a:xfrm>
          <a:prstGeom prst="rect">
            <a:avLst/>
          </a:prstGeom>
          <a:noFill/>
          <a:ln/>
        </p:spPr>
        <p:txBody>
          <a:bodyPr wrap="none" lIns="0" tIns="0" rIns="0" bIns="0" rtlCol="0" anchor="t"/>
          <a:lstStyle/>
          <a:p>
            <a:pPr algn="ctr">
              <a:lnSpc>
                <a:spcPts val="1333"/>
              </a:lnSpc>
            </a:pPr>
            <a:r>
              <a:rPr lang="en-US" sz="1067" dirty="0">
                <a:solidFill>
                  <a:schemeClr val="bg2">
                    <a:lumMod val="90000"/>
                  </a:schemeClr>
                </a:solidFill>
                <a:latin typeface="Product Sans" panose="020B0604020202020204" charset="0"/>
                <a:ea typeface="Inter" pitchFamily="34" charset="-122"/>
                <a:cs typeface="Inter" pitchFamily="34" charset="-120"/>
              </a:rPr>
              <a:t>Retail Space</a:t>
            </a:r>
          </a:p>
          <a:p>
            <a:pPr algn="ctr">
              <a:lnSpc>
                <a:spcPts val="1333"/>
              </a:lnSpc>
            </a:pPr>
            <a:endParaRPr lang="en-US" sz="1067" dirty="0">
              <a:solidFill>
                <a:schemeClr val="bg2">
                  <a:lumMod val="90000"/>
                </a:schemeClr>
              </a:solidFill>
              <a:latin typeface="Product Sans" panose="020B0604020202020204" charset="0"/>
              <a:ea typeface="Inter" pitchFamily="34" charset="-122"/>
              <a:cs typeface="Inter" pitchFamily="34" charset="-120"/>
            </a:endParaRPr>
          </a:p>
          <a:p>
            <a:pPr algn="ctr">
              <a:lnSpc>
                <a:spcPts val="1333"/>
              </a:lnSpc>
            </a:pPr>
            <a:endParaRPr lang="en-US" sz="1067" dirty="0">
              <a:solidFill>
                <a:schemeClr val="bg2">
                  <a:lumMod val="90000"/>
                </a:schemeClr>
              </a:solidFill>
              <a:latin typeface="Product Sans" panose="020B0604020202020204" charset="0"/>
              <a:ea typeface="Inter" pitchFamily="34" charset="-122"/>
              <a:cs typeface="Inter" pitchFamily="34" charset="-12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326" y="0"/>
            <a:ext cx="12173674" cy="6858000"/>
            <a:chOff x="104471" y="75972"/>
            <a:chExt cx="13467201" cy="9119994"/>
          </a:xfrm>
        </p:grpSpPr>
        <p:sp>
          <p:nvSpPr>
            <p:cNvPr id="3" name="Freeform 3"/>
            <p:cNvSpPr/>
            <p:nvPr/>
          </p:nvSpPr>
          <p:spPr>
            <a:xfrm>
              <a:off x="104471" y="75972"/>
              <a:ext cx="13467201" cy="9119994"/>
            </a:xfrm>
            <a:custGeom>
              <a:avLst/>
              <a:gdLst/>
              <a:ahLst/>
              <a:cxnLst/>
              <a:rect l="l" t="t" r="r" b="b"/>
              <a:pathLst>
                <a:path w="13296012" h="9119997">
                  <a:moveTo>
                    <a:pt x="13296012" y="0"/>
                  </a:moveTo>
                  <a:lnTo>
                    <a:pt x="0" y="0"/>
                  </a:lnTo>
                  <a:lnTo>
                    <a:pt x="0" y="9119997"/>
                  </a:lnTo>
                  <a:lnTo>
                    <a:pt x="13296012" y="9119997"/>
                  </a:lnTo>
                  <a:lnTo>
                    <a:pt x="13296012" y="0"/>
                  </a:lnTo>
                  <a:close/>
                </a:path>
              </a:pathLst>
            </a:custGeom>
            <a:solidFill>
              <a:srgbClr val="02594C"/>
            </a:solidFill>
          </p:spPr>
          <p:txBody>
            <a:bodyPr/>
            <a:lstStyle/>
            <a:p>
              <a:endParaRPr lang="en-AE" sz="1600" dirty="0">
                <a:latin typeface="Product Sans" panose="020B0604020202020204" charset="0"/>
              </a:endParaRPr>
            </a:p>
          </p:txBody>
        </p:sp>
      </p:grpSp>
      <p:grpSp>
        <p:nvGrpSpPr>
          <p:cNvPr id="4" name="Group 4"/>
          <p:cNvGrpSpPr/>
          <p:nvPr/>
        </p:nvGrpSpPr>
        <p:grpSpPr>
          <a:xfrm>
            <a:off x="12037253" y="3430603"/>
            <a:ext cx="154747" cy="3427397"/>
            <a:chOff x="0" y="0"/>
            <a:chExt cx="864447" cy="5184139"/>
          </a:xfrm>
        </p:grpSpPr>
        <p:sp>
          <p:nvSpPr>
            <p:cNvPr id="5" name="Freeform 5"/>
            <p:cNvSpPr/>
            <p:nvPr/>
          </p:nvSpPr>
          <p:spPr>
            <a:xfrm>
              <a:off x="0" y="0"/>
              <a:ext cx="863981" cy="5184013"/>
            </a:xfrm>
            <a:custGeom>
              <a:avLst/>
              <a:gdLst/>
              <a:ahLst/>
              <a:cxnLst/>
              <a:rect l="l" t="t" r="r" b="b"/>
              <a:pathLst>
                <a:path w="863981" h="5184013">
                  <a:moveTo>
                    <a:pt x="863981" y="0"/>
                  </a:moveTo>
                  <a:lnTo>
                    <a:pt x="0" y="0"/>
                  </a:lnTo>
                  <a:lnTo>
                    <a:pt x="0" y="5184013"/>
                  </a:lnTo>
                  <a:lnTo>
                    <a:pt x="863981" y="5184013"/>
                  </a:lnTo>
                  <a:lnTo>
                    <a:pt x="863981" y="0"/>
                  </a:lnTo>
                  <a:close/>
                </a:path>
              </a:pathLst>
            </a:custGeom>
            <a:solidFill>
              <a:srgbClr val="D5B997"/>
            </a:solidFill>
          </p:spPr>
          <p:txBody>
            <a:bodyPr/>
            <a:lstStyle/>
            <a:p>
              <a:endParaRPr lang="en-AE" sz="1200"/>
            </a:p>
          </p:txBody>
        </p:sp>
      </p:grpSp>
      <p:grpSp>
        <p:nvGrpSpPr>
          <p:cNvPr id="7" name="Group 7"/>
          <p:cNvGrpSpPr/>
          <p:nvPr/>
        </p:nvGrpSpPr>
        <p:grpSpPr>
          <a:xfrm>
            <a:off x="746335" y="0"/>
            <a:ext cx="43315" cy="1159377"/>
            <a:chOff x="0" y="0"/>
            <a:chExt cx="48260" cy="2160693"/>
          </a:xfrm>
        </p:grpSpPr>
        <p:sp>
          <p:nvSpPr>
            <p:cNvPr id="8" name="Freeform 8"/>
            <p:cNvSpPr/>
            <p:nvPr/>
          </p:nvSpPr>
          <p:spPr>
            <a:xfrm>
              <a:off x="0" y="0"/>
              <a:ext cx="48006" cy="2160016"/>
            </a:xfrm>
            <a:custGeom>
              <a:avLst/>
              <a:gdLst/>
              <a:ahLst/>
              <a:cxnLst/>
              <a:rect l="l" t="t" r="r" b="b"/>
              <a:pathLst>
                <a:path w="48006" h="2160016">
                  <a:moveTo>
                    <a:pt x="48006" y="0"/>
                  </a:moveTo>
                  <a:lnTo>
                    <a:pt x="0" y="0"/>
                  </a:lnTo>
                  <a:lnTo>
                    <a:pt x="0" y="2160016"/>
                  </a:lnTo>
                  <a:lnTo>
                    <a:pt x="48006" y="2160016"/>
                  </a:lnTo>
                  <a:lnTo>
                    <a:pt x="48006" y="0"/>
                  </a:lnTo>
                  <a:close/>
                </a:path>
              </a:pathLst>
            </a:custGeom>
            <a:solidFill>
              <a:srgbClr val="D5B997"/>
            </a:solidFill>
          </p:spPr>
          <p:txBody>
            <a:bodyPr/>
            <a:lstStyle/>
            <a:p>
              <a:endParaRPr lang="en-AE" sz="1200"/>
            </a:p>
          </p:txBody>
        </p:sp>
      </p:grpSp>
      <p:grpSp>
        <p:nvGrpSpPr>
          <p:cNvPr id="9" name="Group 9"/>
          <p:cNvGrpSpPr/>
          <p:nvPr/>
        </p:nvGrpSpPr>
        <p:grpSpPr>
          <a:xfrm>
            <a:off x="734727" y="2229517"/>
            <a:ext cx="43087" cy="4628483"/>
            <a:chOff x="0" y="0"/>
            <a:chExt cx="47753" cy="5129674"/>
          </a:xfrm>
        </p:grpSpPr>
        <p:sp>
          <p:nvSpPr>
            <p:cNvPr id="10" name="Freeform 10"/>
            <p:cNvSpPr/>
            <p:nvPr/>
          </p:nvSpPr>
          <p:spPr>
            <a:xfrm>
              <a:off x="0" y="0"/>
              <a:ext cx="47753" cy="5129674"/>
            </a:xfrm>
            <a:custGeom>
              <a:avLst/>
              <a:gdLst/>
              <a:ahLst/>
              <a:cxnLst/>
              <a:rect l="l" t="t" r="r" b="b"/>
              <a:pathLst>
                <a:path w="48006" h="5227828">
                  <a:moveTo>
                    <a:pt x="48006" y="0"/>
                  </a:moveTo>
                  <a:lnTo>
                    <a:pt x="0" y="0"/>
                  </a:lnTo>
                  <a:lnTo>
                    <a:pt x="0" y="5227828"/>
                  </a:lnTo>
                  <a:lnTo>
                    <a:pt x="48006" y="5227828"/>
                  </a:lnTo>
                  <a:lnTo>
                    <a:pt x="48006" y="0"/>
                  </a:lnTo>
                  <a:close/>
                </a:path>
              </a:pathLst>
            </a:custGeom>
            <a:solidFill>
              <a:srgbClr val="D5B997"/>
            </a:solidFill>
          </p:spPr>
          <p:txBody>
            <a:bodyPr/>
            <a:lstStyle/>
            <a:p>
              <a:endParaRPr lang="en-AE" sz="1200"/>
            </a:p>
          </p:txBody>
        </p:sp>
      </p:grpSp>
      <p:sp>
        <p:nvSpPr>
          <p:cNvPr id="12" name="TextBox 12"/>
          <p:cNvSpPr txBox="1"/>
          <p:nvPr/>
        </p:nvSpPr>
        <p:spPr>
          <a:xfrm>
            <a:off x="9489745" y="6539196"/>
            <a:ext cx="2438616" cy="180178"/>
          </a:xfrm>
          <a:prstGeom prst="rect">
            <a:avLst/>
          </a:prstGeom>
        </p:spPr>
        <p:txBody>
          <a:bodyPr lIns="0" tIns="0" rIns="0" bIns="0" rtlCol="0" anchor="t">
            <a:spAutoFit/>
          </a:bodyPr>
          <a:lstStyle/>
          <a:p>
            <a:pPr algn="r">
              <a:lnSpc>
                <a:spcPts val="1475"/>
              </a:lnSpc>
              <a:spcBef>
                <a:spcPct val="0"/>
              </a:spcBef>
            </a:pPr>
            <a:r>
              <a:rPr lang="en-US" sz="1229" spc="-22">
                <a:solidFill>
                  <a:srgbClr val="D9D9D9"/>
                </a:solidFill>
                <a:latin typeface="Product Sans"/>
              </a:rPr>
              <a:t>www.jamalakim.com</a:t>
            </a:r>
          </a:p>
        </p:txBody>
      </p:sp>
      <p:sp>
        <p:nvSpPr>
          <p:cNvPr id="13" name="TextBox 12">
            <a:extLst>
              <a:ext uri="{FF2B5EF4-FFF2-40B4-BE49-F238E27FC236}">
                <a16:creationId xmlns:a16="http://schemas.microsoft.com/office/drawing/2014/main" id="{B26A06F2-7D71-4AC6-1F8A-7F6BD3815304}"/>
              </a:ext>
            </a:extLst>
          </p:cNvPr>
          <p:cNvSpPr txBox="1"/>
          <p:nvPr/>
        </p:nvSpPr>
        <p:spPr>
          <a:xfrm>
            <a:off x="2218944" y="-1706880"/>
            <a:ext cx="184731" cy="276999"/>
          </a:xfrm>
          <a:prstGeom prst="rect">
            <a:avLst/>
          </a:prstGeom>
          <a:noFill/>
        </p:spPr>
        <p:txBody>
          <a:bodyPr wrap="none" rtlCol="0">
            <a:spAutoFit/>
          </a:bodyPr>
          <a:lstStyle/>
          <a:p>
            <a:endParaRPr lang="en-AE" sz="1200" dirty="0"/>
          </a:p>
        </p:txBody>
      </p:sp>
      <p:sp>
        <p:nvSpPr>
          <p:cNvPr id="11" name="Text 0">
            <a:extLst>
              <a:ext uri="{FF2B5EF4-FFF2-40B4-BE49-F238E27FC236}">
                <a16:creationId xmlns:a16="http://schemas.microsoft.com/office/drawing/2014/main" id="{73C009B5-EF86-6ABC-6A42-862E7CB2AF06}"/>
              </a:ext>
            </a:extLst>
          </p:cNvPr>
          <p:cNvSpPr/>
          <p:nvPr/>
        </p:nvSpPr>
        <p:spPr>
          <a:xfrm>
            <a:off x="711200" y="1483281"/>
            <a:ext cx="3780393" cy="472519"/>
          </a:xfrm>
          <a:prstGeom prst="rect">
            <a:avLst/>
          </a:prstGeom>
          <a:noFill/>
          <a:ln/>
        </p:spPr>
        <p:txBody>
          <a:bodyPr wrap="none" lIns="0" tIns="0" rIns="0" bIns="0" rtlCol="0" anchor="t"/>
          <a:lstStyle/>
          <a:p>
            <a:pPr>
              <a:lnSpc>
                <a:spcPts val="3700"/>
              </a:lnSpc>
            </a:pPr>
            <a:r>
              <a:rPr lang="en-US" sz="3733" spc="-21" dirty="0">
                <a:solidFill>
                  <a:srgbClr val="D5B997"/>
                </a:solidFill>
                <a:latin typeface="Product Sans"/>
              </a:rPr>
              <a:t>Location and Connectivity</a:t>
            </a:r>
          </a:p>
        </p:txBody>
      </p:sp>
      <p:sp>
        <p:nvSpPr>
          <p:cNvPr id="18" name="Text 1">
            <a:extLst>
              <a:ext uri="{FF2B5EF4-FFF2-40B4-BE49-F238E27FC236}">
                <a16:creationId xmlns:a16="http://schemas.microsoft.com/office/drawing/2014/main" id="{F2DBDFB8-9BF8-8BC5-3296-71C9B26E4537}"/>
              </a:ext>
            </a:extLst>
          </p:cNvPr>
          <p:cNvSpPr/>
          <p:nvPr/>
        </p:nvSpPr>
        <p:spPr>
          <a:xfrm>
            <a:off x="965200" y="2282841"/>
            <a:ext cx="1890157" cy="236220"/>
          </a:xfrm>
          <a:prstGeom prst="rect">
            <a:avLst/>
          </a:prstGeom>
          <a:noFill/>
          <a:ln/>
        </p:spPr>
        <p:txBody>
          <a:bodyPr wrap="none" lIns="0" tIns="0" rIns="0" bIns="0" rtlCol="0" anchor="t"/>
          <a:lstStyle/>
          <a:p>
            <a:pPr>
              <a:lnSpc>
                <a:spcPts val="1833"/>
              </a:lnSpc>
            </a:pPr>
            <a:r>
              <a:rPr lang="en-US" sz="1600" b="1" dirty="0">
                <a:solidFill>
                  <a:schemeClr val="bg1"/>
                </a:solidFill>
                <a:latin typeface="Product Sans" panose="020B0604020202020204" charset="0"/>
                <a:ea typeface="Fraunces Extra Bold" pitchFamily="34" charset="-122"/>
                <a:cs typeface="Fraunces Extra Bold" pitchFamily="34" charset="-120"/>
              </a:rPr>
              <a:t>Prime Location</a:t>
            </a:r>
            <a:endParaRPr lang="en-US" sz="1600" dirty="0">
              <a:solidFill>
                <a:schemeClr val="bg1"/>
              </a:solidFill>
              <a:latin typeface="Product Sans" panose="020B0604020202020204" charset="0"/>
            </a:endParaRPr>
          </a:p>
        </p:txBody>
      </p:sp>
      <p:sp>
        <p:nvSpPr>
          <p:cNvPr id="19" name="Text 2">
            <a:extLst>
              <a:ext uri="{FF2B5EF4-FFF2-40B4-BE49-F238E27FC236}">
                <a16:creationId xmlns:a16="http://schemas.microsoft.com/office/drawing/2014/main" id="{10907202-9CE0-5EFF-AB15-AA8957BADA6E}"/>
              </a:ext>
            </a:extLst>
          </p:cNvPr>
          <p:cNvSpPr/>
          <p:nvPr/>
        </p:nvSpPr>
        <p:spPr>
          <a:xfrm>
            <a:off x="965201" y="2609787"/>
            <a:ext cx="4085915" cy="725805"/>
          </a:xfrm>
          <a:prstGeom prst="rect">
            <a:avLst/>
          </a:prstGeom>
          <a:noFill/>
          <a:ln/>
        </p:spPr>
        <p:txBody>
          <a:bodyPr wrap="square" lIns="0" tIns="0" rIns="0" bIns="0" rtlCol="0" anchor="t"/>
          <a:lstStyle/>
          <a:p>
            <a:pPr algn="just">
              <a:lnSpc>
                <a:spcPts val="1900"/>
              </a:lnSpc>
            </a:pPr>
            <a:r>
              <a:rPr lang="en-US" sz="1333" dirty="0">
                <a:solidFill>
                  <a:schemeClr val="bg1"/>
                </a:solidFill>
                <a:latin typeface="Product Sans" panose="020B0604020202020204" charset="0"/>
                <a:ea typeface="Nobile" pitchFamily="34" charset="-122"/>
                <a:cs typeface="Nobile" pitchFamily="34" charset="-120"/>
              </a:rPr>
              <a:t>Dubai Creek </a:t>
            </a:r>
            <a:r>
              <a:rPr lang="en-US" sz="1333" dirty="0" err="1">
                <a:solidFill>
                  <a:schemeClr val="bg1"/>
                </a:solidFill>
                <a:latin typeface="Product Sans" panose="020B0604020202020204" charset="0"/>
                <a:ea typeface="Nobile" pitchFamily="34" charset="-122"/>
                <a:cs typeface="Nobile" pitchFamily="34" charset="-120"/>
              </a:rPr>
              <a:t>Harbour</a:t>
            </a:r>
            <a:r>
              <a:rPr lang="en-US" sz="1333" dirty="0">
                <a:solidFill>
                  <a:schemeClr val="bg1"/>
                </a:solidFill>
                <a:latin typeface="Product Sans" panose="020B0604020202020204" charset="0"/>
                <a:ea typeface="Nobile" pitchFamily="34" charset="-122"/>
                <a:cs typeface="Nobile" pitchFamily="34" charset="-120"/>
              </a:rPr>
              <a:t> enjoys a prime location on the historic Dubai Creek, just 10 minutes from Downtown Dubai. This waterfront development sits opposite the Ras Al Khor Wildlife Sanctuary, offering stunning views of both Dubai's skyline and natural wetlands while providing excellent connectivity to major highways. </a:t>
            </a:r>
            <a:endParaRPr lang="en-US" sz="1333" dirty="0">
              <a:solidFill>
                <a:schemeClr val="bg1"/>
              </a:solidFill>
              <a:latin typeface="Product Sans" panose="020B0604020202020204" charset="0"/>
            </a:endParaRPr>
          </a:p>
        </p:txBody>
      </p:sp>
      <p:pic>
        <p:nvPicPr>
          <p:cNvPr id="23" name="Graphic 22" descr="Airplane with solid fill">
            <a:extLst>
              <a:ext uri="{FF2B5EF4-FFF2-40B4-BE49-F238E27FC236}">
                <a16:creationId xmlns:a16="http://schemas.microsoft.com/office/drawing/2014/main" id="{66B67C24-9FAC-0265-973D-D1469B6A723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288024" y="5552778"/>
            <a:ext cx="324000" cy="324000"/>
          </a:xfrm>
          <a:prstGeom prst="rect">
            <a:avLst/>
          </a:prstGeom>
        </p:spPr>
      </p:pic>
      <p:sp>
        <p:nvSpPr>
          <p:cNvPr id="24" name="Text 5">
            <a:extLst>
              <a:ext uri="{FF2B5EF4-FFF2-40B4-BE49-F238E27FC236}">
                <a16:creationId xmlns:a16="http://schemas.microsoft.com/office/drawing/2014/main" id="{8FCF78E4-B199-EFF6-AC72-212ADDFC756A}"/>
              </a:ext>
            </a:extLst>
          </p:cNvPr>
          <p:cNvSpPr/>
          <p:nvPr/>
        </p:nvSpPr>
        <p:spPr>
          <a:xfrm>
            <a:off x="483424" y="5872690"/>
            <a:ext cx="2057400" cy="257175"/>
          </a:xfrm>
          <a:prstGeom prst="rect">
            <a:avLst/>
          </a:prstGeom>
          <a:noFill/>
          <a:ln/>
        </p:spPr>
        <p:txBody>
          <a:bodyPr wrap="none" lIns="0" tIns="0" rIns="0" bIns="0" rtlCol="0" anchor="t"/>
          <a:lstStyle/>
          <a:p>
            <a:pPr algn="ctr">
              <a:lnSpc>
                <a:spcPts val="2000"/>
              </a:lnSpc>
            </a:pPr>
            <a:r>
              <a:rPr lang="en-US" sz="1200" b="1" dirty="0">
                <a:solidFill>
                  <a:schemeClr val="bg1"/>
                </a:solidFill>
                <a:latin typeface="Product Sans" panose="020B0604020202020204" charset="0"/>
                <a:ea typeface="Inter Bold" pitchFamily="34" charset="-122"/>
                <a:cs typeface="Inter Bold" pitchFamily="34" charset="-120"/>
              </a:rPr>
              <a:t>10 Mins to</a:t>
            </a:r>
            <a:endParaRPr lang="en-US" sz="1200" dirty="0">
              <a:solidFill>
                <a:schemeClr val="bg1"/>
              </a:solidFill>
              <a:latin typeface="Product Sans" panose="020B0604020202020204" charset="0"/>
            </a:endParaRPr>
          </a:p>
        </p:txBody>
      </p:sp>
      <p:sp>
        <p:nvSpPr>
          <p:cNvPr id="26" name="Text 6">
            <a:extLst>
              <a:ext uri="{FF2B5EF4-FFF2-40B4-BE49-F238E27FC236}">
                <a16:creationId xmlns:a16="http://schemas.microsoft.com/office/drawing/2014/main" id="{94E19F6A-C5E5-3B24-3C5B-F51D5F256535}"/>
              </a:ext>
            </a:extLst>
          </p:cNvPr>
          <p:cNvSpPr/>
          <p:nvPr/>
        </p:nvSpPr>
        <p:spPr>
          <a:xfrm>
            <a:off x="912758" y="6145740"/>
            <a:ext cx="1275298" cy="526733"/>
          </a:xfrm>
          <a:prstGeom prst="rect">
            <a:avLst/>
          </a:prstGeom>
          <a:noFill/>
          <a:ln/>
        </p:spPr>
        <p:txBody>
          <a:bodyPr wrap="square" lIns="0" tIns="0" rIns="0" bIns="0" rtlCol="0" anchor="t"/>
          <a:lstStyle/>
          <a:p>
            <a:pPr algn="ctr"/>
            <a:r>
              <a:rPr lang="en-US" sz="1067" dirty="0">
                <a:solidFill>
                  <a:schemeClr val="bg1"/>
                </a:solidFill>
                <a:latin typeface="Product Sans" panose="020B0604020202020204" charset="0"/>
                <a:ea typeface="Inter" pitchFamily="34" charset="-122"/>
                <a:cs typeface="Inter" pitchFamily="34" charset="-120"/>
              </a:rPr>
              <a:t>Dubai International Airport</a:t>
            </a:r>
            <a:endParaRPr lang="en-US" sz="1067" dirty="0">
              <a:solidFill>
                <a:schemeClr val="bg1"/>
              </a:solidFill>
              <a:latin typeface="Product Sans" panose="020B0604020202020204" charset="0"/>
            </a:endParaRPr>
          </a:p>
        </p:txBody>
      </p:sp>
      <p:pic>
        <p:nvPicPr>
          <p:cNvPr id="29" name="Graphic 28" descr="Wave with solid fill">
            <a:extLst>
              <a:ext uri="{FF2B5EF4-FFF2-40B4-BE49-F238E27FC236}">
                <a16:creationId xmlns:a16="http://schemas.microsoft.com/office/drawing/2014/main" id="{27CB136C-28EF-4505-C978-EB93B8A2564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503170" y="5567509"/>
            <a:ext cx="324000" cy="324000"/>
          </a:xfrm>
          <a:prstGeom prst="rect">
            <a:avLst/>
          </a:prstGeom>
        </p:spPr>
      </p:pic>
      <p:sp>
        <p:nvSpPr>
          <p:cNvPr id="30" name="Text 5">
            <a:extLst>
              <a:ext uri="{FF2B5EF4-FFF2-40B4-BE49-F238E27FC236}">
                <a16:creationId xmlns:a16="http://schemas.microsoft.com/office/drawing/2014/main" id="{508C4AE5-61FD-1E1A-355E-46AD259027A5}"/>
              </a:ext>
            </a:extLst>
          </p:cNvPr>
          <p:cNvSpPr/>
          <p:nvPr/>
        </p:nvSpPr>
        <p:spPr>
          <a:xfrm>
            <a:off x="3629755" y="5862859"/>
            <a:ext cx="2057400" cy="257175"/>
          </a:xfrm>
          <a:prstGeom prst="rect">
            <a:avLst/>
          </a:prstGeom>
          <a:noFill/>
          <a:ln/>
        </p:spPr>
        <p:txBody>
          <a:bodyPr wrap="none" lIns="0" tIns="0" rIns="0" bIns="0" rtlCol="0" anchor="t"/>
          <a:lstStyle/>
          <a:p>
            <a:pPr algn="ctr">
              <a:lnSpc>
                <a:spcPts val="2000"/>
              </a:lnSpc>
            </a:pPr>
            <a:r>
              <a:rPr lang="en-US" sz="1200" b="1" dirty="0">
                <a:solidFill>
                  <a:schemeClr val="bg1"/>
                </a:solidFill>
                <a:latin typeface="Product Sans" panose="020B0604020202020204" charset="0"/>
                <a:ea typeface="Inter Bold" pitchFamily="34" charset="-122"/>
                <a:cs typeface="Inter Bold" pitchFamily="34" charset="-120"/>
              </a:rPr>
              <a:t>25 Mins to</a:t>
            </a:r>
            <a:endParaRPr lang="en-US" sz="1200" dirty="0">
              <a:solidFill>
                <a:schemeClr val="bg1"/>
              </a:solidFill>
              <a:latin typeface="Product Sans" panose="020B0604020202020204" charset="0"/>
            </a:endParaRPr>
          </a:p>
        </p:txBody>
      </p:sp>
      <p:sp>
        <p:nvSpPr>
          <p:cNvPr id="32" name="Text 6">
            <a:extLst>
              <a:ext uri="{FF2B5EF4-FFF2-40B4-BE49-F238E27FC236}">
                <a16:creationId xmlns:a16="http://schemas.microsoft.com/office/drawing/2014/main" id="{07D62204-29B1-1EBF-0EA9-880B53D367E0}"/>
              </a:ext>
            </a:extLst>
          </p:cNvPr>
          <p:cNvSpPr/>
          <p:nvPr/>
        </p:nvSpPr>
        <p:spPr>
          <a:xfrm>
            <a:off x="4059089" y="6135909"/>
            <a:ext cx="1275298" cy="526733"/>
          </a:xfrm>
          <a:prstGeom prst="rect">
            <a:avLst/>
          </a:prstGeom>
          <a:noFill/>
          <a:ln/>
        </p:spPr>
        <p:txBody>
          <a:bodyPr wrap="square" lIns="0" tIns="0" rIns="0" bIns="0" rtlCol="0" anchor="t"/>
          <a:lstStyle/>
          <a:p>
            <a:pPr algn="ctr"/>
            <a:r>
              <a:rPr lang="en-US" sz="1067" dirty="0">
                <a:solidFill>
                  <a:schemeClr val="bg1"/>
                </a:solidFill>
                <a:latin typeface="Product Sans" panose="020B0604020202020204" charset="0"/>
                <a:ea typeface="Inter" pitchFamily="34" charset="-122"/>
                <a:cs typeface="Inter" pitchFamily="34" charset="-120"/>
              </a:rPr>
              <a:t>Dubai Marina</a:t>
            </a:r>
            <a:endParaRPr lang="en-US" sz="1067" dirty="0">
              <a:solidFill>
                <a:schemeClr val="bg1"/>
              </a:solidFill>
              <a:latin typeface="Product Sans" panose="020B0604020202020204" charset="0"/>
            </a:endParaRPr>
          </a:p>
        </p:txBody>
      </p:sp>
      <p:sp>
        <p:nvSpPr>
          <p:cNvPr id="20" name="Text 1">
            <a:extLst>
              <a:ext uri="{FF2B5EF4-FFF2-40B4-BE49-F238E27FC236}">
                <a16:creationId xmlns:a16="http://schemas.microsoft.com/office/drawing/2014/main" id="{0DB24C4E-C0FC-570E-7E3C-D6306F322727}"/>
              </a:ext>
            </a:extLst>
          </p:cNvPr>
          <p:cNvSpPr/>
          <p:nvPr/>
        </p:nvSpPr>
        <p:spPr>
          <a:xfrm>
            <a:off x="970117" y="4190295"/>
            <a:ext cx="1890157" cy="236220"/>
          </a:xfrm>
          <a:prstGeom prst="rect">
            <a:avLst/>
          </a:prstGeom>
          <a:noFill/>
          <a:ln/>
        </p:spPr>
        <p:txBody>
          <a:bodyPr wrap="none" lIns="0" tIns="0" rIns="0" bIns="0" rtlCol="0" anchor="t"/>
          <a:lstStyle/>
          <a:p>
            <a:pPr>
              <a:lnSpc>
                <a:spcPts val="1833"/>
              </a:lnSpc>
            </a:pPr>
            <a:r>
              <a:rPr lang="en-US" sz="1600" b="1" dirty="0">
                <a:solidFill>
                  <a:schemeClr val="bg1"/>
                </a:solidFill>
                <a:latin typeface="Product Sans" panose="020B0604020202020204" charset="0"/>
                <a:ea typeface="Fraunces Extra Bold" pitchFamily="34" charset="-122"/>
                <a:cs typeface="Fraunces Extra Bold" pitchFamily="34" charset="-120"/>
              </a:rPr>
              <a:t>Major Highway Access</a:t>
            </a:r>
            <a:endParaRPr lang="en-US" sz="1600" dirty="0">
              <a:solidFill>
                <a:schemeClr val="bg1"/>
              </a:solidFill>
              <a:latin typeface="Product Sans" panose="020B0604020202020204" charset="0"/>
            </a:endParaRPr>
          </a:p>
        </p:txBody>
      </p:sp>
      <p:sp>
        <p:nvSpPr>
          <p:cNvPr id="21" name="Text 5">
            <a:extLst>
              <a:ext uri="{FF2B5EF4-FFF2-40B4-BE49-F238E27FC236}">
                <a16:creationId xmlns:a16="http://schemas.microsoft.com/office/drawing/2014/main" id="{39CDE8A1-17A4-9BF5-15FA-0F86317A30AA}"/>
              </a:ext>
            </a:extLst>
          </p:cNvPr>
          <p:cNvSpPr/>
          <p:nvPr/>
        </p:nvSpPr>
        <p:spPr>
          <a:xfrm>
            <a:off x="790426" y="4506006"/>
            <a:ext cx="1547766" cy="472520"/>
          </a:xfrm>
          <a:prstGeom prst="rect">
            <a:avLst/>
          </a:prstGeom>
          <a:noFill/>
          <a:ln/>
        </p:spPr>
        <p:txBody>
          <a:bodyPr wrap="none" lIns="0" tIns="0" rIns="0" bIns="0" rtlCol="0" anchor="t"/>
          <a:lstStyle/>
          <a:p>
            <a:pPr algn="ctr">
              <a:lnSpc>
                <a:spcPts val="2000"/>
              </a:lnSpc>
            </a:pPr>
            <a:r>
              <a:rPr lang="en-US" sz="1200" b="1" dirty="0">
                <a:solidFill>
                  <a:schemeClr val="bg1"/>
                </a:solidFill>
                <a:latin typeface="Product Sans" panose="020B0604020202020204" charset="0"/>
                <a:ea typeface="Inter Bold" pitchFamily="34" charset="-122"/>
                <a:cs typeface="Inter Bold" pitchFamily="34" charset="-120"/>
              </a:rPr>
              <a:t>Direct access to</a:t>
            </a:r>
            <a:br>
              <a:rPr lang="en-US" sz="1200" b="1" dirty="0">
                <a:solidFill>
                  <a:schemeClr val="bg1"/>
                </a:solidFill>
                <a:latin typeface="Product Sans" panose="020B0604020202020204" charset="0"/>
                <a:ea typeface="Inter Bold" pitchFamily="34" charset="-122"/>
                <a:cs typeface="Inter Bold" pitchFamily="34" charset="-120"/>
              </a:rPr>
            </a:br>
            <a:r>
              <a:rPr lang="en-US" sz="1200" b="1" dirty="0">
                <a:solidFill>
                  <a:schemeClr val="bg1"/>
                </a:solidFill>
                <a:latin typeface="Product Sans" panose="020B0604020202020204" charset="0"/>
                <a:ea typeface="Inter Bold" pitchFamily="34" charset="-122"/>
                <a:cs typeface="Inter Bold" pitchFamily="34" charset="-120"/>
              </a:rPr>
              <a:t> Ras Al Khor Road</a:t>
            </a:r>
            <a:endParaRPr lang="en-US" sz="1200" dirty="0">
              <a:solidFill>
                <a:schemeClr val="bg1"/>
              </a:solidFill>
              <a:latin typeface="Product Sans" panose="020B0604020202020204" charset="0"/>
            </a:endParaRPr>
          </a:p>
        </p:txBody>
      </p:sp>
      <p:sp>
        <p:nvSpPr>
          <p:cNvPr id="22" name="Text 5">
            <a:extLst>
              <a:ext uri="{FF2B5EF4-FFF2-40B4-BE49-F238E27FC236}">
                <a16:creationId xmlns:a16="http://schemas.microsoft.com/office/drawing/2014/main" id="{62090CD0-7529-66FC-4C5D-F27431AC3FA3}"/>
              </a:ext>
            </a:extLst>
          </p:cNvPr>
          <p:cNvSpPr/>
          <p:nvPr/>
        </p:nvSpPr>
        <p:spPr>
          <a:xfrm>
            <a:off x="2133327" y="4514601"/>
            <a:ext cx="1598783" cy="511009"/>
          </a:xfrm>
          <a:prstGeom prst="rect">
            <a:avLst/>
          </a:prstGeom>
          <a:noFill/>
          <a:ln/>
        </p:spPr>
        <p:txBody>
          <a:bodyPr wrap="none" lIns="0" tIns="0" rIns="0" bIns="0" rtlCol="0" anchor="t"/>
          <a:lstStyle/>
          <a:p>
            <a:pPr algn="ctr">
              <a:lnSpc>
                <a:spcPts val="2000"/>
              </a:lnSpc>
            </a:pPr>
            <a:r>
              <a:rPr lang="en-US" sz="1200" b="1" dirty="0">
                <a:solidFill>
                  <a:schemeClr val="bg1"/>
                </a:solidFill>
                <a:latin typeface="Product Sans" panose="020B0604020202020204" charset="0"/>
                <a:ea typeface="Inter Bold" pitchFamily="34" charset="-122"/>
                <a:cs typeface="Inter Bold" pitchFamily="34" charset="-120"/>
              </a:rPr>
              <a:t>Easy connection to</a:t>
            </a:r>
            <a:br>
              <a:rPr lang="en-US" sz="1200" b="1" dirty="0">
                <a:solidFill>
                  <a:schemeClr val="bg1"/>
                </a:solidFill>
                <a:latin typeface="Product Sans" panose="020B0604020202020204" charset="0"/>
                <a:ea typeface="Inter Bold" pitchFamily="34" charset="-122"/>
                <a:cs typeface="Inter Bold" pitchFamily="34" charset="-120"/>
              </a:rPr>
            </a:br>
            <a:r>
              <a:rPr lang="en-US" sz="1200" b="1" dirty="0">
                <a:solidFill>
                  <a:schemeClr val="bg1"/>
                </a:solidFill>
                <a:latin typeface="Product Sans" panose="020B0604020202020204" charset="0"/>
                <a:ea typeface="Inter Bold" pitchFamily="34" charset="-122"/>
                <a:cs typeface="Inter Bold" pitchFamily="34" charset="-120"/>
              </a:rPr>
              <a:t> Al Khail Road</a:t>
            </a:r>
            <a:endParaRPr lang="en-US" sz="1200" dirty="0">
              <a:solidFill>
                <a:schemeClr val="bg1"/>
              </a:solidFill>
              <a:latin typeface="Product Sans" panose="020B0604020202020204" charset="0"/>
            </a:endParaRPr>
          </a:p>
        </p:txBody>
      </p:sp>
      <p:sp>
        <p:nvSpPr>
          <p:cNvPr id="25" name="Text 5">
            <a:extLst>
              <a:ext uri="{FF2B5EF4-FFF2-40B4-BE49-F238E27FC236}">
                <a16:creationId xmlns:a16="http://schemas.microsoft.com/office/drawing/2014/main" id="{237F900B-188B-514F-CAFD-8A3361451E71}"/>
              </a:ext>
            </a:extLst>
          </p:cNvPr>
          <p:cNvSpPr/>
          <p:nvPr/>
        </p:nvSpPr>
        <p:spPr>
          <a:xfrm>
            <a:off x="3786213" y="4519516"/>
            <a:ext cx="1214090" cy="245956"/>
          </a:xfrm>
          <a:prstGeom prst="rect">
            <a:avLst/>
          </a:prstGeom>
          <a:noFill/>
          <a:ln/>
        </p:spPr>
        <p:txBody>
          <a:bodyPr wrap="none" lIns="0" tIns="0" rIns="0" bIns="0" rtlCol="0" anchor="t"/>
          <a:lstStyle/>
          <a:p>
            <a:pPr algn="ctr">
              <a:lnSpc>
                <a:spcPts val="2000"/>
              </a:lnSpc>
            </a:pPr>
            <a:r>
              <a:rPr lang="en-US" sz="1200" b="1" dirty="0">
                <a:solidFill>
                  <a:schemeClr val="bg1"/>
                </a:solidFill>
                <a:latin typeface="Product Sans" panose="020B0604020202020204" charset="0"/>
                <a:ea typeface="Inter Bold" pitchFamily="34" charset="-122"/>
                <a:cs typeface="Inter Bold" pitchFamily="34" charset="-120"/>
              </a:rPr>
              <a:t>Quick access to</a:t>
            </a:r>
            <a:br>
              <a:rPr lang="en-US" sz="1200" b="1" dirty="0">
                <a:solidFill>
                  <a:schemeClr val="bg1"/>
                </a:solidFill>
                <a:latin typeface="Product Sans" panose="020B0604020202020204" charset="0"/>
                <a:ea typeface="Inter Bold" pitchFamily="34" charset="-122"/>
                <a:cs typeface="Inter Bold" pitchFamily="34" charset="-120"/>
              </a:rPr>
            </a:br>
            <a:r>
              <a:rPr lang="en-US" sz="1200" b="1" dirty="0">
                <a:solidFill>
                  <a:schemeClr val="bg1"/>
                </a:solidFill>
                <a:latin typeface="Product Sans" panose="020B0604020202020204" charset="0"/>
                <a:ea typeface="Inter Bold" pitchFamily="34" charset="-122"/>
                <a:cs typeface="Inter Bold" pitchFamily="34" charset="-120"/>
              </a:rPr>
              <a:t> Business Bay Crossing</a:t>
            </a:r>
            <a:endParaRPr lang="en-US" sz="1200" dirty="0">
              <a:solidFill>
                <a:schemeClr val="bg1"/>
              </a:solidFill>
              <a:latin typeface="Product Sans" panose="020B0604020202020204" charset="0"/>
            </a:endParaRPr>
          </a:p>
        </p:txBody>
      </p:sp>
      <p:sp>
        <p:nvSpPr>
          <p:cNvPr id="28" name="Oval 27">
            <a:extLst>
              <a:ext uri="{FF2B5EF4-FFF2-40B4-BE49-F238E27FC236}">
                <a16:creationId xmlns:a16="http://schemas.microsoft.com/office/drawing/2014/main" id="{6BF34C83-5077-E752-352D-5B6EFB52333E}"/>
              </a:ext>
            </a:extLst>
          </p:cNvPr>
          <p:cNvSpPr/>
          <p:nvPr/>
        </p:nvSpPr>
        <p:spPr>
          <a:xfrm>
            <a:off x="980514" y="4641011"/>
            <a:ext cx="36000" cy="36000"/>
          </a:xfrm>
          <a:prstGeom prst="ellipse">
            <a:avLst/>
          </a:prstGeom>
          <a:ln>
            <a:solidFill>
              <a:srgbClr val="B9B9B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1" name="Oval 30">
            <a:extLst>
              <a:ext uri="{FF2B5EF4-FFF2-40B4-BE49-F238E27FC236}">
                <a16:creationId xmlns:a16="http://schemas.microsoft.com/office/drawing/2014/main" id="{22DBA54B-0B47-7AE3-DE65-D7428B808541}"/>
              </a:ext>
            </a:extLst>
          </p:cNvPr>
          <p:cNvSpPr/>
          <p:nvPr/>
        </p:nvSpPr>
        <p:spPr>
          <a:xfrm>
            <a:off x="2234973" y="4631180"/>
            <a:ext cx="36000" cy="36000"/>
          </a:xfrm>
          <a:prstGeom prst="ellipse">
            <a:avLst/>
          </a:prstGeom>
          <a:ln>
            <a:solidFill>
              <a:srgbClr val="B9B9B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Oval 33">
            <a:extLst>
              <a:ext uri="{FF2B5EF4-FFF2-40B4-BE49-F238E27FC236}">
                <a16:creationId xmlns:a16="http://schemas.microsoft.com/office/drawing/2014/main" id="{FD80210B-1883-6E7C-96A0-F587FD9B188B}"/>
              </a:ext>
            </a:extLst>
          </p:cNvPr>
          <p:cNvSpPr/>
          <p:nvPr/>
        </p:nvSpPr>
        <p:spPr>
          <a:xfrm>
            <a:off x="3795756" y="4660678"/>
            <a:ext cx="36000" cy="36000"/>
          </a:xfrm>
          <a:prstGeom prst="ellipse">
            <a:avLst/>
          </a:prstGeom>
          <a:ln>
            <a:solidFill>
              <a:srgbClr val="B9B9B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37" name="Graphic 36" descr="City with solid fill">
            <a:extLst>
              <a:ext uri="{FF2B5EF4-FFF2-40B4-BE49-F238E27FC236}">
                <a16:creationId xmlns:a16="http://schemas.microsoft.com/office/drawing/2014/main" id="{DD27AA97-DC28-1AAB-5C9E-6604013B525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939848" y="5552769"/>
            <a:ext cx="324000" cy="324000"/>
          </a:xfrm>
          <a:prstGeom prst="rect">
            <a:avLst/>
          </a:prstGeom>
        </p:spPr>
      </p:pic>
      <p:sp>
        <p:nvSpPr>
          <p:cNvPr id="38" name="Text 5">
            <a:extLst>
              <a:ext uri="{FF2B5EF4-FFF2-40B4-BE49-F238E27FC236}">
                <a16:creationId xmlns:a16="http://schemas.microsoft.com/office/drawing/2014/main" id="{99411DED-4057-8C86-EFE8-17870FAC5350}"/>
              </a:ext>
            </a:extLst>
          </p:cNvPr>
          <p:cNvSpPr/>
          <p:nvPr/>
        </p:nvSpPr>
        <p:spPr>
          <a:xfrm>
            <a:off x="2081170" y="5862861"/>
            <a:ext cx="2057400" cy="257175"/>
          </a:xfrm>
          <a:prstGeom prst="rect">
            <a:avLst/>
          </a:prstGeom>
          <a:noFill/>
          <a:ln/>
        </p:spPr>
        <p:txBody>
          <a:bodyPr wrap="none" lIns="0" tIns="0" rIns="0" bIns="0" rtlCol="0" anchor="t"/>
          <a:lstStyle/>
          <a:p>
            <a:pPr algn="ctr">
              <a:lnSpc>
                <a:spcPts val="2000"/>
              </a:lnSpc>
            </a:pPr>
            <a:r>
              <a:rPr lang="en-US" sz="1200" b="1" dirty="0">
                <a:solidFill>
                  <a:schemeClr val="bg1"/>
                </a:solidFill>
                <a:latin typeface="Product Sans" panose="020B0604020202020204" charset="0"/>
                <a:ea typeface="Inter Bold" pitchFamily="34" charset="-122"/>
                <a:cs typeface="Inter Bold" pitchFamily="34" charset="-120"/>
              </a:rPr>
              <a:t>15 Mins to</a:t>
            </a:r>
            <a:endParaRPr lang="en-US" sz="1200" dirty="0">
              <a:solidFill>
                <a:schemeClr val="bg1"/>
              </a:solidFill>
              <a:latin typeface="Product Sans" panose="020B0604020202020204" charset="0"/>
            </a:endParaRPr>
          </a:p>
        </p:txBody>
      </p:sp>
      <p:sp>
        <p:nvSpPr>
          <p:cNvPr id="39" name="Text 6">
            <a:extLst>
              <a:ext uri="{FF2B5EF4-FFF2-40B4-BE49-F238E27FC236}">
                <a16:creationId xmlns:a16="http://schemas.microsoft.com/office/drawing/2014/main" id="{B736A996-BACA-B891-2178-419F0C871CD7}"/>
              </a:ext>
            </a:extLst>
          </p:cNvPr>
          <p:cNvSpPr/>
          <p:nvPr/>
        </p:nvSpPr>
        <p:spPr>
          <a:xfrm>
            <a:off x="2510504" y="6150659"/>
            <a:ext cx="1275298" cy="526733"/>
          </a:xfrm>
          <a:prstGeom prst="rect">
            <a:avLst/>
          </a:prstGeom>
          <a:noFill/>
          <a:ln/>
        </p:spPr>
        <p:txBody>
          <a:bodyPr wrap="square" lIns="0" tIns="0" rIns="0" bIns="0" rtlCol="0" anchor="t"/>
          <a:lstStyle/>
          <a:p>
            <a:pPr algn="ctr"/>
            <a:r>
              <a:rPr lang="en-US" sz="1067" dirty="0">
                <a:solidFill>
                  <a:schemeClr val="bg1"/>
                </a:solidFill>
                <a:latin typeface="Product Sans" panose="020B0604020202020204" charset="0"/>
                <a:ea typeface="Inter" pitchFamily="34" charset="-122"/>
                <a:cs typeface="Inter" pitchFamily="34" charset="-120"/>
              </a:rPr>
              <a:t>Downtown Dubai</a:t>
            </a:r>
            <a:endParaRPr lang="en-US" sz="1067" dirty="0">
              <a:solidFill>
                <a:schemeClr val="bg1"/>
              </a:solidFill>
              <a:latin typeface="Product Sans" panose="020B0604020202020204" charset="0"/>
            </a:endParaRPr>
          </a:p>
        </p:txBody>
      </p:sp>
      <p:sp>
        <p:nvSpPr>
          <p:cNvPr id="40" name="Text 1">
            <a:extLst>
              <a:ext uri="{FF2B5EF4-FFF2-40B4-BE49-F238E27FC236}">
                <a16:creationId xmlns:a16="http://schemas.microsoft.com/office/drawing/2014/main" id="{61282852-5CF0-1AC3-8A51-4CA900D60146}"/>
              </a:ext>
            </a:extLst>
          </p:cNvPr>
          <p:cNvSpPr/>
          <p:nvPr/>
        </p:nvSpPr>
        <p:spPr>
          <a:xfrm>
            <a:off x="975034" y="5227596"/>
            <a:ext cx="1890157" cy="236220"/>
          </a:xfrm>
          <a:prstGeom prst="rect">
            <a:avLst/>
          </a:prstGeom>
          <a:noFill/>
          <a:ln/>
        </p:spPr>
        <p:txBody>
          <a:bodyPr wrap="none" lIns="0" tIns="0" rIns="0" bIns="0" rtlCol="0" anchor="t"/>
          <a:lstStyle/>
          <a:p>
            <a:pPr>
              <a:lnSpc>
                <a:spcPts val="1833"/>
              </a:lnSpc>
            </a:pPr>
            <a:r>
              <a:rPr lang="en-US" sz="1600" b="1" dirty="0">
                <a:solidFill>
                  <a:schemeClr val="bg1"/>
                </a:solidFill>
                <a:latin typeface="Product Sans" panose="020B0604020202020204" charset="0"/>
                <a:ea typeface="Fraunces Extra Bold" pitchFamily="34" charset="-122"/>
                <a:cs typeface="Fraunces Extra Bold" pitchFamily="34" charset="-120"/>
              </a:rPr>
              <a:t>Proximity to Key Destinations</a:t>
            </a:r>
            <a:endParaRPr lang="en-US" sz="1600" dirty="0">
              <a:solidFill>
                <a:schemeClr val="bg1"/>
              </a:solidFill>
              <a:latin typeface="Product Sans" panose="020B0604020202020204" charset="0"/>
            </a:endParaRPr>
          </a:p>
        </p:txBody>
      </p:sp>
      <p:pic>
        <p:nvPicPr>
          <p:cNvPr id="15" name="Picture 14">
            <a:extLst>
              <a:ext uri="{FF2B5EF4-FFF2-40B4-BE49-F238E27FC236}">
                <a16:creationId xmlns:a16="http://schemas.microsoft.com/office/drawing/2014/main" id="{7F804773-7037-0A81-A510-A48A45740627}"/>
              </a:ext>
            </a:extLst>
          </p:cNvPr>
          <p:cNvPicPr>
            <a:picLocks noChangeAspect="1"/>
          </p:cNvPicPr>
          <p:nvPr/>
        </p:nvPicPr>
        <p:blipFill>
          <a:blip r:embed="rId10"/>
          <a:stretch>
            <a:fillRect/>
          </a:stretch>
        </p:blipFill>
        <p:spPr>
          <a:xfrm>
            <a:off x="5249423" y="2805782"/>
            <a:ext cx="6681600" cy="3475826"/>
          </a:xfrm>
          <a:prstGeom prst="rect">
            <a:avLst/>
          </a:prstGeom>
        </p:spPr>
      </p:pic>
    </p:spTree>
    <p:extLst>
      <p:ext uri="{BB962C8B-B14F-4D97-AF65-F5344CB8AC3E}">
        <p14:creationId xmlns:p14="http://schemas.microsoft.com/office/powerpoint/2010/main" val="30542829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326" y="0"/>
            <a:ext cx="12173674" cy="6858000"/>
            <a:chOff x="104471" y="75972"/>
            <a:chExt cx="13467201" cy="9119997"/>
          </a:xfrm>
        </p:grpSpPr>
        <p:sp>
          <p:nvSpPr>
            <p:cNvPr id="3" name="Freeform 3"/>
            <p:cNvSpPr/>
            <p:nvPr/>
          </p:nvSpPr>
          <p:spPr>
            <a:xfrm>
              <a:off x="104471" y="75972"/>
              <a:ext cx="13467201" cy="9119997"/>
            </a:xfrm>
            <a:custGeom>
              <a:avLst/>
              <a:gdLst/>
              <a:ahLst/>
              <a:cxnLst/>
              <a:rect l="l" t="t" r="r" b="b"/>
              <a:pathLst>
                <a:path w="13296012" h="9119997">
                  <a:moveTo>
                    <a:pt x="13296012" y="0"/>
                  </a:moveTo>
                  <a:lnTo>
                    <a:pt x="0" y="0"/>
                  </a:lnTo>
                  <a:lnTo>
                    <a:pt x="0" y="9119997"/>
                  </a:lnTo>
                  <a:lnTo>
                    <a:pt x="13296012" y="9119997"/>
                  </a:lnTo>
                  <a:lnTo>
                    <a:pt x="13296012" y="0"/>
                  </a:lnTo>
                  <a:close/>
                </a:path>
              </a:pathLst>
            </a:custGeom>
            <a:solidFill>
              <a:srgbClr val="02594C"/>
            </a:solidFill>
          </p:spPr>
          <p:txBody>
            <a:bodyPr/>
            <a:lstStyle/>
            <a:p>
              <a:endParaRPr lang="en-AE" sz="1600" dirty="0">
                <a:latin typeface="Product Sans" panose="020B0604020202020204" charset="0"/>
              </a:endParaRPr>
            </a:p>
          </p:txBody>
        </p:sp>
      </p:grpSp>
      <p:grpSp>
        <p:nvGrpSpPr>
          <p:cNvPr id="4" name="Group 4"/>
          <p:cNvGrpSpPr/>
          <p:nvPr/>
        </p:nvGrpSpPr>
        <p:grpSpPr>
          <a:xfrm>
            <a:off x="12037253" y="3430603"/>
            <a:ext cx="154747" cy="3427397"/>
            <a:chOff x="0" y="0"/>
            <a:chExt cx="864447" cy="5184139"/>
          </a:xfrm>
        </p:grpSpPr>
        <p:sp>
          <p:nvSpPr>
            <p:cNvPr id="5" name="Freeform 5"/>
            <p:cNvSpPr/>
            <p:nvPr/>
          </p:nvSpPr>
          <p:spPr>
            <a:xfrm>
              <a:off x="0" y="0"/>
              <a:ext cx="863981" cy="5184013"/>
            </a:xfrm>
            <a:custGeom>
              <a:avLst/>
              <a:gdLst/>
              <a:ahLst/>
              <a:cxnLst/>
              <a:rect l="l" t="t" r="r" b="b"/>
              <a:pathLst>
                <a:path w="863981" h="5184013">
                  <a:moveTo>
                    <a:pt x="863981" y="0"/>
                  </a:moveTo>
                  <a:lnTo>
                    <a:pt x="0" y="0"/>
                  </a:lnTo>
                  <a:lnTo>
                    <a:pt x="0" y="5184013"/>
                  </a:lnTo>
                  <a:lnTo>
                    <a:pt x="863981" y="5184013"/>
                  </a:lnTo>
                  <a:lnTo>
                    <a:pt x="863981" y="0"/>
                  </a:lnTo>
                  <a:close/>
                </a:path>
              </a:pathLst>
            </a:custGeom>
            <a:solidFill>
              <a:srgbClr val="D5B997"/>
            </a:solidFill>
          </p:spPr>
          <p:txBody>
            <a:bodyPr/>
            <a:lstStyle/>
            <a:p>
              <a:endParaRPr lang="en-AE" sz="1200"/>
            </a:p>
          </p:txBody>
        </p:sp>
      </p:grpSp>
      <p:grpSp>
        <p:nvGrpSpPr>
          <p:cNvPr id="7" name="Group 7"/>
          <p:cNvGrpSpPr/>
          <p:nvPr/>
        </p:nvGrpSpPr>
        <p:grpSpPr>
          <a:xfrm>
            <a:off x="746335" y="0"/>
            <a:ext cx="43315" cy="1159377"/>
            <a:chOff x="0" y="0"/>
            <a:chExt cx="48260" cy="2160693"/>
          </a:xfrm>
        </p:grpSpPr>
        <p:sp>
          <p:nvSpPr>
            <p:cNvPr id="8" name="Freeform 8"/>
            <p:cNvSpPr/>
            <p:nvPr/>
          </p:nvSpPr>
          <p:spPr>
            <a:xfrm>
              <a:off x="0" y="0"/>
              <a:ext cx="48006" cy="2160016"/>
            </a:xfrm>
            <a:custGeom>
              <a:avLst/>
              <a:gdLst/>
              <a:ahLst/>
              <a:cxnLst/>
              <a:rect l="l" t="t" r="r" b="b"/>
              <a:pathLst>
                <a:path w="48006" h="2160016">
                  <a:moveTo>
                    <a:pt x="48006" y="0"/>
                  </a:moveTo>
                  <a:lnTo>
                    <a:pt x="0" y="0"/>
                  </a:lnTo>
                  <a:lnTo>
                    <a:pt x="0" y="2160016"/>
                  </a:lnTo>
                  <a:lnTo>
                    <a:pt x="48006" y="2160016"/>
                  </a:lnTo>
                  <a:lnTo>
                    <a:pt x="48006" y="0"/>
                  </a:lnTo>
                  <a:close/>
                </a:path>
              </a:pathLst>
            </a:custGeom>
            <a:solidFill>
              <a:srgbClr val="D5B997"/>
            </a:solidFill>
          </p:spPr>
          <p:txBody>
            <a:bodyPr/>
            <a:lstStyle/>
            <a:p>
              <a:endParaRPr lang="en-AE" sz="1200"/>
            </a:p>
          </p:txBody>
        </p:sp>
      </p:grpSp>
      <p:grpSp>
        <p:nvGrpSpPr>
          <p:cNvPr id="9" name="Group 9"/>
          <p:cNvGrpSpPr/>
          <p:nvPr/>
        </p:nvGrpSpPr>
        <p:grpSpPr>
          <a:xfrm>
            <a:off x="734727" y="2229517"/>
            <a:ext cx="43087" cy="4628483"/>
            <a:chOff x="0" y="0"/>
            <a:chExt cx="47753" cy="5129674"/>
          </a:xfrm>
        </p:grpSpPr>
        <p:sp>
          <p:nvSpPr>
            <p:cNvPr id="10" name="Freeform 10"/>
            <p:cNvSpPr/>
            <p:nvPr/>
          </p:nvSpPr>
          <p:spPr>
            <a:xfrm>
              <a:off x="0" y="0"/>
              <a:ext cx="47753" cy="5129674"/>
            </a:xfrm>
            <a:custGeom>
              <a:avLst/>
              <a:gdLst/>
              <a:ahLst/>
              <a:cxnLst/>
              <a:rect l="l" t="t" r="r" b="b"/>
              <a:pathLst>
                <a:path w="48006" h="5227828">
                  <a:moveTo>
                    <a:pt x="48006" y="0"/>
                  </a:moveTo>
                  <a:lnTo>
                    <a:pt x="0" y="0"/>
                  </a:lnTo>
                  <a:lnTo>
                    <a:pt x="0" y="5227828"/>
                  </a:lnTo>
                  <a:lnTo>
                    <a:pt x="48006" y="5227828"/>
                  </a:lnTo>
                  <a:lnTo>
                    <a:pt x="48006" y="0"/>
                  </a:lnTo>
                  <a:close/>
                </a:path>
              </a:pathLst>
            </a:custGeom>
            <a:solidFill>
              <a:srgbClr val="D5B997"/>
            </a:solidFill>
          </p:spPr>
          <p:txBody>
            <a:bodyPr/>
            <a:lstStyle/>
            <a:p>
              <a:endParaRPr lang="en-AE" sz="1200"/>
            </a:p>
          </p:txBody>
        </p:sp>
      </p:grpSp>
      <p:sp>
        <p:nvSpPr>
          <p:cNvPr id="12" name="TextBox 12"/>
          <p:cNvSpPr txBox="1"/>
          <p:nvPr/>
        </p:nvSpPr>
        <p:spPr>
          <a:xfrm>
            <a:off x="9489745" y="6539196"/>
            <a:ext cx="2438616" cy="180178"/>
          </a:xfrm>
          <a:prstGeom prst="rect">
            <a:avLst/>
          </a:prstGeom>
        </p:spPr>
        <p:txBody>
          <a:bodyPr lIns="0" tIns="0" rIns="0" bIns="0" rtlCol="0" anchor="t">
            <a:spAutoFit/>
          </a:bodyPr>
          <a:lstStyle/>
          <a:p>
            <a:pPr algn="r">
              <a:lnSpc>
                <a:spcPts val="1475"/>
              </a:lnSpc>
              <a:spcBef>
                <a:spcPct val="0"/>
              </a:spcBef>
            </a:pPr>
            <a:r>
              <a:rPr lang="en-US" sz="1229" spc="-22">
                <a:solidFill>
                  <a:srgbClr val="D9D9D9"/>
                </a:solidFill>
                <a:latin typeface="Product Sans"/>
              </a:rPr>
              <a:t>www.jamalakim.com</a:t>
            </a:r>
          </a:p>
        </p:txBody>
      </p:sp>
      <p:sp>
        <p:nvSpPr>
          <p:cNvPr id="13" name="TextBox 12">
            <a:extLst>
              <a:ext uri="{FF2B5EF4-FFF2-40B4-BE49-F238E27FC236}">
                <a16:creationId xmlns:a16="http://schemas.microsoft.com/office/drawing/2014/main" id="{B26A06F2-7D71-4AC6-1F8A-7F6BD3815304}"/>
              </a:ext>
            </a:extLst>
          </p:cNvPr>
          <p:cNvSpPr txBox="1"/>
          <p:nvPr/>
        </p:nvSpPr>
        <p:spPr>
          <a:xfrm>
            <a:off x="2218944" y="-1706880"/>
            <a:ext cx="184731" cy="276999"/>
          </a:xfrm>
          <a:prstGeom prst="rect">
            <a:avLst/>
          </a:prstGeom>
          <a:noFill/>
        </p:spPr>
        <p:txBody>
          <a:bodyPr wrap="none" rtlCol="0">
            <a:spAutoFit/>
          </a:bodyPr>
          <a:lstStyle/>
          <a:p>
            <a:endParaRPr lang="en-AE" sz="1200" dirty="0"/>
          </a:p>
        </p:txBody>
      </p:sp>
      <p:sp>
        <p:nvSpPr>
          <p:cNvPr id="11" name="Text 0">
            <a:extLst>
              <a:ext uri="{FF2B5EF4-FFF2-40B4-BE49-F238E27FC236}">
                <a16:creationId xmlns:a16="http://schemas.microsoft.com/office/drawing/2014/main" id="{1900238F-1D66-DE16-177C-13BF0E6D932C}"/>
              </a:ext>
            </a:extLst>
          </p:cNvPr>
          <p:cNvSpPr/>
          <p:nvPr/>
        </p:nvSpPr>
        <p:spPr>
          <a:xfrm>
            <a:off x="666956" y="1498600"/>
            <a:ext cx="3242389" cy="405289"/>
          </a:xfrm>
          <a:prstGeom prst="rect">
            <a:avLst/>
          </a:prstGeom>
          <a:noFill/>
          <a:ln/>
        </p:spPr>
        <p:txBody>
          <a:bodyPr wrap="none" lIns="0" tIns="0" rIns="0" bIns="0" rtlCol="0" anchor="t"/>
          <a:lstStyle/>
          <a:p>
            <a:pPr>
              <a:lnSpc>
                <a:spcPts val="3167"/>
              </a:lnSpc>
            </a:pPr>
            <a:r>
              <a:rPr lang="en-US" sz="3733" spc="-21" dirty="0">
                <a:solidFill>
                  <a:srgbClr val="D5B997"/>
                </a:solidFill>
                <a:latin typeface="Product Sans"/>
              </a:rPr>
              <a:t>Dubai Creek </a:t>
            </a:r>
            <a:r>
              <a:rPr lang="en-US" sz="3733" spc="-21" dirty="0" err="1">
                <a:solidFill>
                  <a:srgbClr val="D5B997"/>
                </a:solidFill>
                <a:latin typeface="Product Sans"/>
              </a:rPr>
              <a:t>Harbour</a:t>
            </a:r>
            <a:r>
              <a:rPr lang="en-US" sz="3733" spc="-21" dirty="0">
                <a:solidFill>
                  <a:srgbClr val="D5B997"/>
                </a:solidFill>
                <a:latin typeface="Product Sans"/>
              </a:rPr>
              <a:t>: </a:t>
            </a:r>
            <a:r>
              <a:rPr lang="en-US" sz="3733" spc="-21" dirty="0">
                <a:solidFill>
                  <a:schemeClr val="bg1"/>
                </a:solidFill>
                <a:latin typeface="Product Sans" panose="020B0604020202020204" charset="0"/>
              </a:rPr>
              <a:t>Luxury Living Redefined</a:t>
            </a:r>
          </a:p>
        </p:txBody>
      </p:sp>
      <p:sp>
        <p:nvSpPr>
          <p:cNvPr id="15" name="Text 1">
            <a:extLst>
              <a:ext uri="{FF2B5EF4-FFF2-40B4-BE49-F238E27FC236}">
                <a16:creationId xmlns:a16="http://schemas.microsoft.com/office/drawing/2014/main" id="{E6B636DA-8F40-E7BD-412D-1B314CF20E8A}"/>
              </a:ext>
            </a:extLst>
          </p:cNvPr>
          <p:cNvSpPr/>
          <p:nvPr/>
        </p:nvSpPr>
        <p:spPr>
          <a:xfrm>
            <a:off x="1041015" y="4398135"/>
            <a:ext cx="3086100" cy="385763"/>
          </a:xfrm>
          <a:prstGeom prst="rect">
            <a:avLst/>
          </a:prstGeom>
          <a:noFill/>
          <a:ln/>
        </p:spPr>
        <p:txBody>
          <a:bodyPr wrap="none" lIns="0" tIns="0" rIns="0" bIns="0" rtlCol="0" anchor="t"/>
          <a:lstStyle/>
          <a:p>
            <a:pPr marL="0" indent="0" algn="ctr">
              <a:lnSpc>
                <a:spcPts val="3000"/>
              </a:lnSpc>
              <a:buNone/>
            </a:pPr>
            <a:r>
              <a:rPr lang="en-US" sz="1600" b="1" dirty="0">
                <a:solidFill>
                  <a:schemeClr val="bg1"/>
                </a:solidFill>
                <a:latin typeface="Product Sans" panose="020B0604020202020204"/>
                <a:ea typeface="Inter Bold" pitchFamily="34" charset="-122"/>
                <a:cs typeface="Inter Bold" pitchFamily="34" charset="-120"/>
              </a:rPr>
              <a:t>Apartments &amp; Penthouses</a:t>
            </a:r>
            <a:endParaRPr lang="en-US" sz="1600" dirty="0">
              <a:solidFill>
                <a:schemeClr val="bg1"/>
              </a:solidFill>
              <a:latin typeface="Product Sans" panose="020B0604020202020204"/>
            </a:endParaRPr>
          </a:p>
        </p:txBody>
      </p:sp>
      <p:sp>
        <p:nvSpPr>
          <p:cNvPr id="16" name="Text 2">
            <a:extLst>
              <a:ext uri="{FF2B5EF4-FFF2-40B4-BE49-F238E27FC236}">
                <a16:creationId xmlns:a16="http://schemas.microsoft.com/office/drawing/2014/main" id="{6B60D70C-E47A-F723-6DEE-9F664D4E25EE}"/>
              </a:ext>
            </a:extLst>
          </p:cNvPr>
          <p:cNvSpPr/>
          <p:nvPr/>
        </p:nvSpPr>
        <p:spPr>
          <a:xfrm>
            <a:off x="1188501" y="4814028"/>
            <a:ext cx="2764066" cy="790099"/>
          </a:xfrm>
          <a:prstGeom prst="rect">
            <a:avLst/>
          </a:prstGeom>
          <a:noFill/>
          <a:ln/>
        </p:spPr>
        <p:txBody>
          <a:bodyPr wrap="square" lIns="0" tIns="0" rIns="0" bIns="0" rtlCol="0" anchor="t"/>
          <a:lstStyle/>
          <a:p>
            <a:pPr marL="0" indent="0" algn="ctr">
              <a:buNone/>
            </a:pPr>
            <a:r>
              <a:rPr lang="en-US" sz="1400" dirty="0">
                <a:solidFill>
                  <a:schemeClr val="bg1"/>
                </a:solidFill>
                <a:latin typeface="Product Sans" panose="020B0604020202020204"/>
                <a:ea typeface="Inter" pitchFamily="34" charset="-122"/>
                <a:cs typeface="Inter" pitchFamily="34" charset="-120"/>
              </a:rPr>
              <a:t>Discover sleek 1-4 bedroom apartments and penthouses. High-end finishes and breathtaking views come standard. Smart home technology enhances your living experience</a:t>
            </a:r>
            <a:endParaRPr lang="en-US" sz="1400" dirty="0">
              <a:solidFill>
                <a:schemeClr val="bg1"/>
              </a:solidFill>
              <a:latin typeface="Product Sans" panose="020B0604020202020204"/>
            </a:endParaRPr>
          </a:p>
        </p:txBody>
      </p:sp>
      <p:sp>
        <p:nvSpPr>
          <p:cNvPr id="19" name="Text 4">
            <a:extLst>
              <a:ext uri="{FF2B5EF4-FFF2-40B4-BE49-F238E27FC236}">
                <a16:creationId xmlns:a16="http://schemas.microsoft.com/office/drawing/2014/main" id="{C418E407-35E1-BF2C-4435-3025C045F885}"/>
              </a:ext>
            </a:extLst>
          </p:cNvPr>
          <p:cNvSpPr/>
          <p:nvPr/>
        </p:nvSpPr>
        <p:spPr>
          <a:xfrm>
            <a:off x="4712969" y="4398142"/>
            <a:ext cx="3338513" cy="385763"/>
          </a:xfrm>
          <a:prstGeom prst="rect">
            <a:avLst/>
          </a:prstGeom>
          <a:noFill/>
          <a:ln/>
        </p:spPr>
        <p:txBody>
          <a:bodyPr wrap="none" lIns="0" tIns="0" rIns="0" bIns="0" rtlCol="0" anchor="t"/>
          <a:lstStyle/>
          <a:p>
            <a:pPr marL="0" indent="0" algn="ctr">
              <a:lnSpc>
                <a:spcPts val="3000"/>
              </a:lnSpc>
              <a:buNone/>
            </a:pPr>
            <a:r>
              <a:rPr lang="en-US" sz="1600" b="1" dirty="0">
                <a:solidFill>
                  <a:schemeClr val="bg1"/>
                </a:solidFill>
                <a:latin typeface="Product Sans" panose="020B0604020202020204"/>
                <a:ea typeface="Inter Bold" pitchFamily="34" charset="-122"/>
                <a:cs typeface="Inter Bold" pitchFamily="34" charset="-120"/>
              </a:rPr>
              <a:t>Luxurious Villas</a:t>
            </a:r>
            <a:endParaRPr lang="en-US" sz="1600" dirty="0">
              <a:solidFill>
                <a:schemeClr val="bg1"/>
              </a:solidFill>
              <a:latin typeface="Product Sans" panose="020B0604020202020204"/>
            </a:endParaRPr>
          </a:p>
        </p:txBody>
      </p:sp>
      <p:sp>
        <p:nvSpPr>
          <p:cNvPr id="20" name="Text 5">
            <a:extLst>
              <a:ext uri="{FF2B5EF4-FFF2-40B4-BE49-F238E27FC236}">
                <a16:creationId xmlns:a16="http://schemas.microsoft.com/office/drawing/2014/main" id="{3A2DDE64-4507-28C9-D743-1258CB80F989}"/>
              </a:ext>
            </a:extLst>
          </p:cNvPr>
          <p:cNvSpPr/>
          <p:nvPr/>
        </p:nvSpPr>
        <p:spPr>
          <a:xfrm>
            <a:off x="5007946" y="4814030"/>
            <a:ext cx="2813565" cy="905293"/>
          </a:xfrm>
          <a:prstGeom prst="rect">
            <a:avLst/>
          </a:prstGeom>
          <a:noFill/>
          <a:ln/>
        </p:spPr>
        <p:txBody>
          <a:bodyPr wrap="square" lIns="0" tIns="0" rIns="0" bIns="0" rtlCol="0" anchor="t"/>
          <a:lstStyle/>
          <a:p>
            <a:pPr marL="0" indent="0" algn="ctr">
              <a:buNone/>
            </a:pPr>
            <a:r>
              <a:rPr lang="en-US" sz="1400" dirty="0">
                <a:solidFill>
                  <a:schemeClr val="bg1"/>
                </a:solidFill>
                <a:latin typeface="Product Sans" panose="020B0604020202020204"/>
                <a:ea typeface="Inter" pitchFamily="34" charset="-122"/>
                <a:cs typeface="Inter" pitchFamily="34" charset="-120"/>
              </a:rPr>
              <a:t>Indulge in spacious villas with private pools and gardens. Cutting-edge amenities cater to discerning tastes. Bespoke interiors reflect Dubai's cosmopolitan lifestyle</a:t>
            </a:r>
            <a:endParaRPr lang="en-US" sz="1400" dirty="0">
              <a:solidFill>
                <a:schemeClr val="bg1"/>
              </a:solidFill>
              <a:latin typeface="Product Sans" panose="020B0604020202020204"/>
            </a:endParaRPr>
          </a:p>
        </p:txBody>
      </p:sp>
      <p:sp>
        <p:nvSpPr>
          <p:cNvPr id="23" name="Text 7">
            <a:extLst>
              <a:ext uri="{FF2B5EF4-FFF2-40B4-BE49-F238E27FC236}">
                <a16:creationId xmlns:a16="http://schemas.microsoft.com/office/drawing/2014/main" id="{A44592EB-571C-795F-49AC-8EEDDEA407A0}"/>
              </a:ext>
            </a:extLst>
          </p:cNvPr>
          <p:cNvSpPr/>
          <p:nvPr/>
        </p:nvSpPr>
        <p:spPr>
          <a:xfrm>
            <a:off x="8635768" y="4398141"/>
            <a:ext cx="3086100" cy="385763"/>
          </a:xfrm>
          <a:prstGeom prst="rect">
            <a:avLst/>
          </a:prstGeom>
          <a:noFill/>
          <a:ln/>
        </p:spPr>
        <p:txBody>
          <a:bodyPr wrap="none" lIns="0" tIns="0" rIns="0" bIns="0" rtlCol="0" anchor="t"/>
          <a:lstStyle/>
          <a:p>
            <a:pPr marL="0" indent="0" algn="ctr">
              <a:lnSpc>
                <a:spcPts val="3000"/>
              </a:lnSpc>
              <a:buNone/>
            </a:pPr>
            <a:r>
              <a:rPr lang="en-US" sz="1600" b="1" dirty="0">
                <a:solidFill>
                  <a:schemeClr val="bg1"/>
                </a:solidFill>
                <a:latin typeface="Product Sans" panose="020B0604020202020204"/>
                <a:ea typeface="Inter Bold" pitchFamily="34" charset="-122"/>
                <a:cs typeface="Inter Bold" pitchFamily="34" charset="-120"/>
              </a:rPr>
              <a:t>World-Class Amenities</a:t>
            </a:r>
            <a:endParaRPr lang="en-US" sz="1600" dirty="0">
              <a:solidFill>
                <a:schemeClr val="bg1"/>
              </a:solidFill>
              <a:latin typeface="Product Sans" panose="020B0604020202020204"/>
            </a:endParaRPr>
          </a:p>
        </p:txBody>
      </p:sp>
      <p:sp>
        <p:nvSpPr>
          <p:cNvPr id="24" name="Text 8">
            <a:extLst>
              <a:ext uri="{FF2B5EF4-FFF2-40B4-BE49-F238E27FC236}">
                <a16:creationId xmlns:a16="http://schemas.microsoft.com/office/drawing/2014/main" id="{DAF777CD-9419-4118-41B2-BBF99876C179}"/>
              </a:ext>
            </a:extLst>
          </p:cNvPr>
          <p:cNvSpPr/>
          <p:nvPr/>
        </p:nvSpPr>
        <p:spPr>
          <a:xfrm>
            <a:off x="8827499" y="4814023"/>
            <a:ext cx="2764066" cy="526733"/>
          </a:xfrm>
          <a:prstGeom prst="rect">
            <a:avLst/>
          </a:prstGeom>
          <a:noFill/>
          <a:ln/>
        </p:spPr>
        <p:txBody>
          <a:bodyPr wrap="square" lIns="0" tIns="0" rIns="0" bIns="0" rtlCol="0" anchor="t"/>
          <a:lstStyle/>
          <a:p>
            <a:pPr marL="0" indent="0" algn="ctr">
              <a:buNone/>
            </a:pPr>
            <a:r>
              <a:rPr lang="en-US" sz="1400" dirty="0">
                <a:solidFill>
                  <a:schemeClr val="bg1"/>
                </a:solidFill>
                <a:latin typeface="Product Sans" panose="020B0604020202020204"/>
                <a:ea typeface="Inter" pitchFamily="34" charset="-122"/>
                <a:cs typeface="Inter" pitchFamily="34" charset="-120"/>
              </a:rPr>
              <a:t>Indulge in infinity pools, state-of-the-art fitness centers, and exclusive residents' lounges. Concierge services cater to your every need.</a:t>
            </a:r>
            <a:endParaRPr lang="en-US" sz="1400" dirty="0">
              <a:solidFill>
                <a:schemeClr val="bg1"/>
              </a:solidFill>
              <a:latin typeface="Product Sans" panose="020B0604020202020204"/>
            </a:endParaRPr>
          </a:p>
        </p:txBody>
      </p:sp>
      <p:pic>
        <p:nvPicPr>
          <p:cNvPr id="17" name="Picture 16">
            <a:extLst>
              <a:ext uri="{FF2B5EF4-FFF2-40B4-BE49-F238E27FC236}">
                <a16:creationId xmlns:a16="http://schemas.microsoft.com/office/drawing/2014/main" id="{288967EE-A5FA-4223-B736-A7FA1254CE63}"/>
              </a:ext>
            </a:extLst>
          </p:cNvPr>
          <p:cNvPicPr>
            <a:picLocks noChangeAspect="1"/>
          </p:cNvPicPr>
          <p:nvPr/>
        </p:nvPicPr>
        <p:blipFill>
          <a:blip r:embed="rId4"/>
          <a:stretch>
            <a:fillRect/>
          </a:stretch>
        </p:blipFill>
        <p:spPr>
          <a:xfrm>
            <a:off x="4784004" y="2314906"/>
            <a:ext cx="3132000" cy="1972436"/>
          </a:xfrm>
          <a:prstGeom prst="rect">
            <a:avLst/>
          </a:prstGeom>
        </p:spPr>
      </p:pic>
      <p:pic>
        <p:nvPicPr>
          <p:cNvPr id="25" name="Picture 24">
            <a:extLst>
              <a:ext uri="{FF2B5EF4-FFF2-40B4-BE49-F238E27FC236}">
                <a16:creationId xmlns:a16="http://schemas.microsoft.com/office/drawing/2014/main" id="{81EBD001-6589-F0C5-2759-062D2CCA938F}"/>
              </a:ext>
            </a:extLst>
          </p:cNvPr>
          <p:cNvPicPr>
            <a:picLocks noChangeAspect="1"/>
          </p:cNvPicPr>
          <p:nvPr/>
        </p:nvPicPr>
        <p:blipFill>
          <a:blip r:embed="rId5"/>
          <a:stretch>
            <a:fillRect/>
          </a:stretch>
        </p:blipFill>
        <p:spPr>
          <a:xfrm>
            <a:off x="8591290" y="2323120"/>
            <a:ext cx="3132000" cy="1964222"/>
          </a:xfrm>
          <a:prstGeom prst="rect">
            <a:avLst/>
          </a:prstGeom>
        </p:spPr>
      </p:pic>
      <p:pic>
        <p:nvPicPr>
          <p:cNvPr id="28" name="Picture 27">
            <a:extLst>
              <a:ext uri="{FF2B5EF4-FFF2-40B4-BE49-F238E27FC236}">
                <a16:creationId xmlns:a16="http://schemas.microsoft.com/office/drawing/2014/main" id="{8CEB1DDE-89D1-835C-2E52-69A2FF7DA089}"/>
              </a:ext>
            </a:extLst>
          </p:cNvPr>
          <p:cNvPicPr>
            <a:picLocks noChangeAspect="1"/>
          </p:cNvPicPr>
          <p:nvPr/>
        </p:nvPicPr>
        <p:blipFill>
          <a:blip r:embed="rId6"/>
          <a:stretch>
            <a:fillRect/>
          </a:stretch>
        </p:blipFill>
        <p:spPr>
          <a:xfrm>
            <a:off x="988652" y="2318139"/>
            <a:ext cx="3132000" cy="1972435"/>
          </a:xfrm>
          <a:prstGeom prst="rect">
            <a:avLst/>
          </a:prstGeom>
        </p:spPr>
      </p:pic>
    </p:spTree>
    <p:extLst>
      <p:ext uri="{BB962C8B-B14F-4D97-AF65-F5344CB8AC3E}">
        <p14:creationId xmlns:p14="http://schemas.microsoft.com/office/powerpoint/2010/main" val="29958233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326" y="0"/>
            <a:ext cx="12173674" cy="6858000"/>
            <a:chOff x="104471" y="75972"/>
            <a:chExt cx="13467201" cy="9119997"/>
          </a:xfrm>
        </p:grpSpPr>
        <p:sp>
          <p:nvSpPr>
            <p:cNvPr id="3" name="Freeform 3"/>
            <p:cNvSpPr/>
            <p:nvPr/>
          </p:nvSpPr>
          <p:spPr>
            <a:xfrm>
              <a:off x="104471" y="75972"/>
              <a:ext cx="13467201" cy="9119997"/>
            </a:xfrm>
            <a:custGeom>
              <a:avLst/>
              <a:gdLst/>
              <a:ahLst/>
              <a:cxnLst/>
              <a:rect l="l" t="t" r="r" b="b"/>
              <a:pathLst>
                <a:path w="13296012" h="9119997">
                  <a:moveTo>
                    <a:pt x="13296012" y="0"/>
                  </a:moveTo>
                  <a:lnTo>
                    <a:pt x="0" y="0"/>
                  </a:lnTo>
                  <a:lnTo>
                    <a:pt x="0" y="9119997"/>
                  </a:lnTo>
                  <a:lnTo>
                    <a:pt x="13296012" y="9119997"/>
                  </a:lnTo>
                  <a:lnTo>
                    <a:pt x="13296012" y="0"/>
                  </a:lnTo>
                  <a:close/>
                </a:path>
              </a:pathLst>
            </a:custGeom>
            <a:solidFill>
              <a:srgbClr val="02594C"/>
            </a:solidFill>
          </p:spPr>
          <p:txBody>
            <a:bodyPr/>
            <a:lstStyle/>
            <a:p>
              <a:endParaRPr lang="en-AE" sz="1600" dirty="0">
                <a:latin typeface="Product Sans" panose="020B0604020202020204" charset="0"/>
              </a:endParaRPr>
            </a:p>
          </p:txBody>
        </p:sp>
      </p:grpSp>
      <p:grpSp>
        <p:nvGrpSpPr>
          <p:cNvPr id="4" name="Group 4"/>
          <p:cNvGrpSpPr/>
          <p:nvPr/>
        </p:nvGrpSpPr>
        <p:grpSpPr>
          <a:xfrm>
            <a:off x="12037253" y="3430603"/>
            <a:ext cx="154747" cy="3427397"/>
            <a:chOff x="0" y="0"/>
            <a:chExt cx="864447" cy="5184139"/>
          </a:xfrm>
        </p:grpSpPr>
        <p:sp>
          <p:nvSpPr>
            <p:cNvPr id="5" name="Freeform 5"/>
            <p:cNvSpPr/>
            <p:nvPr/>
          </p:nvSpPr>
          <p:spPr>
            <a:xfrm>
              <a:off x="0" y="0"/>
              <a:ext cx="863981" cy="5184013"/>
            </a:xfrm>
            <a:custGeom>
              <a:avLst/>
              <a:gdLst/>
              <a:ahLst/>
              <a:cxnLst/>
              <a:rect l="l" t="t" r="r" b="b"/>
              <a:pathLst>
                <a:path w="863981" h="5184013">
                  <a:moveTo>
                    <a:pt x="863981" y="0"/>
                  </a:moveTo>
                  <a:lnTo>
                    <a:pt x="0" y="0"/>
                  </a:lnTo>
                  <a:lnTo>
                    <a:pt x="0" y="5184013"/>
                  </a:lnTo>
                  <a:lnTo>
                    <a:pt x="863981" y="5184013"/>
                  </a:lnTo>
                  <a:lnTo>
                    <a:pt x="863981" y="0"/>
                  </a:lnTo>
                  <a:close/>
                </a:path>
              </a:pathLst>
            </a:custGeom>
            <a:solidFill>
              <a:srgbClr val="D5B997"/>
            </a:solidFill>
          </p:spPr>
          <p:txBody>
            <a:bodyPr/>
            <a:lstStyle/>
            <a:p>
              <a:endParaRPr lang="en-AE" sz="1200"/>
            </a:p>
          </p:txBody>
        </p:sp>
      </p:grpSp>
      <p:grpSp>
        <p:nvGrpSpPr>
          <p:cNvPr id="7" name="Group 7"/>
          <p:cNvGrpSpPr/>
          <p:nvPr/>
        </p:nvGrpSpPr>
        <p:grpSpPr>
          <a:xfrm>
            <a:off x="746335" y="0"/>
            <a:ext cx="43315" cy="1159377"/>
            <a:chOff x="0" y="0"/>
            <a:chExt cx="48260" cy="2160693"/>
          </a:xfrm>
        </p:grpSpPr>
        <p:sp>
          <p:nvSpPr>
            <p:cNvPr id="8" name="Freeform 8"/>
            <p:cNvSpPr/>
            <p:nvPr/>
          </p:nvSpPr>
          <p:spPr>
            <a:xfrm>
              <a:off x="0" y="0"/>
              <a:ext cx="48006" cy="2160016"/>
            </a:xfrm>
            <a:custGeom>
              <a:avLst/>
              <a:gdLst/>
              <a:ahLst/>
              <a:cxnLst/>
              <a:rect l="l" t="t" r="r" b="b"/>
              <a:pathLst>
                <a:path w="48006" h="2160016">
                  <a:moveTo>
                    <a:pt x="48006" y="0"/>
                  </a:moveTo>
                  <a:lnTo>
                    <a:pt x="0" y="0"/>
                  </a:lnTo>
                  <a:lnTo>
                    <a:pt x="0" y="2160016"/>
                  </a:lnTo>
                  <a:lnTo>
                    <a:pt x="48006" y="2160016"/>
                  </a:lnTo>
                  <a:lnTo>
                    <a:pt x="48006" y="0"/>
                  </a:lnTo>
                  <a:close/>
                </a:path>
              </a:pathLst>
            </a:custGeom>
            <a:solidFill>
              <a:srgbClr val="D5B997"/>
            </a:solidFill>
          </p:spPr>
          <p:txBody>
            <a:bodyPr/>
            <a:lstStyle/>
            <a:p>
              <a:endParaRPr lang="en-AE" sz="1200"/>
            </a:p>
          </p:txBody>
        </p:sp>
      </p:grpSp>
      <p:grpSp>
        <p:nvGrpSpPr>
          <p:cNvPr id="9" name="Group 9"/>
          <p:cNvGrpSpPr/>
          <p:nvPr/>
        </p:nvGrpSpPr>
        <p:grpSpPr>
          <a:xfrm>
            <a:off x="734727" y="2229517"/>
            <a:ext cx="43087" cy="4628483"/>
            <a:chOff x="0" y="0"/>
            <a:chExt cx="47753" cy="5129674"/>
          </a:xfrm>
        </p:grpSpPr>
        <p:sp>
          <p:nvSpPr>
            <p:cNvPr id="10" name="Freeform 10"/>
            <p:cNvSpPr/>
            <p:nvPr/>
          </p:nvSpPr>
          <p:spPr>
            <a:xfrm>
              <a:off x="0" y="0"/>
              <a:ext cx="47753" cy="5129674"/>
            </a:xfrm>
            <a:custGeom>
              <a:avLst/>
              <a:gdLst/>
              <a:ahLst/>
              <a:cxnLst/>
              <a:rect l="l" t="t" r="r" b="b"/>
              <a:pathLst>
                <a:path w="48006" h="5227828">
                  <a:moveTo>
                    <a:pt x="48006" y="0"/>
                  </a:moveTo>
                  <a:lnTo>
                    <a:pt x="0" y="0"/>
                  </a:lnTo>
                  <a:lnTo>
                    <a:pt x="0" y="5227828"/>
                  </a:lnTo>
                  <a:lnTo>
                    <a:pt x="48006" y="5227828"/>
                  </a:lnTo>
                  <a:lnTo>
                    <a:pt x="48006" y="0"/>
                  </a:lnTo>
                  <a:close/>
                </a:path>
              </a:pathLst>
            </a:custGeom>
            <a:solidFill>
              <a:srgbClr val="D5B997"/>
            </a:solidFill>
          </p:spPr>
          <p:txBody>
            <a:bodyPr/>
            <a:lstStyle/>
            <a:p>
              <a:endParaRPr lang="en-AE" sz="1200"/>
            </a:p>
          </p:txBody>
        </p:sp>
      </p:grpSp>
      <p:sp>
        <p:nvSpPr>
          <p:cNvPr id="12" name="TextBox 12"/>
          <p:cNvSpPr txBox="1"/>
          <p:nvPr/>
        </p:nvSpPr>
        <p:spPr>
          <a:xfrm>
            <a:off x="9489745" y="6539196"/>
            <a:ext cx="2438616" cy="180178"/>
          </a:xfrm>
          <a:prstGeom prst="rect">
            <a:avLst/>
          </a:prstGeom>
        </p:spPr>
        <p:txBody>
          <a:bodyPr lIns="0" tIns="0" rIns="0" bIns="0" rtlCol="0" anchor="t">
            <a:spAutoFit/>
          </a:bodyPr>
          <a:lstStyle/>
          <a:p>
            <a:pPr algn="r">
              <a:lnSpc>
                <a:spcPts val="1475"/>
              </a:lnSpc>
              <a:spcBef>
                <a:spcPct val="0"/>
              </a:spcBef>
            </a:pPr>
            <a:r>
              <a:rPr lang="en-US" sz="1229" spc="-22">
                <a:solidFill>
                  <a:srgbClr val="D9D9D9"/>
                </a:solidFill>
                <a:latin typeface="Product Sans"/>
              </a:rPr>
              <a:t>www.jamalakim.com</a:t>
            </a:r>
          </a:p>
        </p:txBody>
      </p:sp>
      <p:sp>
        <p:nvSpPr>
          <p:cNvPr id="13" name="TextBox 12">
            <a:extLst>
              <a:ext uri="{FF2B5EF4-FFF2-40B4-BE49-F238E27FC236}">
                <a16:creationId xmlns:a16="http://schemas.microsoft.com/office/drawing/2014/main" id="{B26A06F2-7D71-4AC6-1F8A-7F6BD3815304}"/>
              </a:ext>
            </a:extLst>
          </p:cNvPr>
          <p:cNvSpPr txBox="1"/>
          <p:nvPr/>
        </p:nvSpPr>
        <p:spPr>
          <a:xfrm>
            <a:off x="2218944" y="-1706880"/>
            <a:ext cx="184731" cy="276999"/>
          </a:xfrm>
          <a:prstGeom prst="rect">
            <a:avLst/>
          </a:prstGeom>
          <a:noFill/>
        </p:spPr>
        <p:txBody>
          <a:bodyPr wrap="none" rtlCol="0">
            <a:spAutoFit/>
          </a:bodyPr>
          <a:lstStyle/>
          <a:p>
            <a:endParaRPr lang="en-AE" sz="1200" dirty="0"/>
          </a:p>
        </p:txBody>
      </p:sp>
      <p:sp>
        <p:nvSpPr>
          <p:cNvPr id="11" name="Text 0">
            <a:extLst>
              <a:ext uri="{FF2B5EF4-FFF2-40B4-BE49-F238E27FC236}">
                <a16:creationId xmlns:a16="http://schemas.microsoft.com/office/drawing/2014/main" id="{8080116F-932F-2FA1-2FF7-B437227D565C}"/>
              </a:ext>
            </a:extLst>
          </p:cNvPr>
          <p:cNvSpPr/>
          <p:nvPr/>
        </p:nvSpPr>
        <p:spPr>
          <a:xfrm>
            <a:off x="701056" y="1419066"/>
            <a:ext cx="6650196" cy="464344"/>
          </a:xfrm>
          <a:prstGeom prst="rect">
            <a:avLst/>
          </a:prstGeom>
          <a:noFill/>
          <a:ln/>
        </p:spPr>
        <p:txBody>
          <a:bodyPr wrap="none" lIns="0" tIns="0" rIns="0" bIns="0" rtlCol="0" anchor="t"/>
          <a:lstStyle/>
          <a:p>
            <a:pPr>
              <a:lnSpc>
                <a:spcPts val="3634"/>
              </a:lnSpc>
            </a:pPr>
            <a:r>
              <a:rPr lang="en-US" sz="3733" spc="-21" dirty="0">
                <a:solidFill>
                  <a:srgbClr val="D5B997"/>
                </a:solidFill>
                <a:latin typeface="Product Sans"/>
              </a:rPr>
              <a:t>Dubai Creek </a:t>
            </a:r>
            <a:r>
              <a:rPr lang="en-US" sz="3733" spc="-21" dirty="0" err="1">
                <a:solidFill>
                  <a:srgbClr val="D5B997"/>
                </a:solidFill>
                <a:latin typeface="Product Sans"/>
              </a:rPr>
              <a:t>Harbour</a:t>
            </a:r>
            <a:r>
              <a:rPr lang="en-US" sz="3733" spc="-21" dirty="0">
                <a:solidFill>
                  <a:srgbClr val="D5B997"/>
                </a:solidFill>
                <a:latin typeface="Product Sans"/>
              </a:rPr>
              <a:t>: </a:t>
            </a:r>
            <a:r>
              <a:rPr lang="en-US" sz="3733" spc="-21" dirty="0">
                <a:solidFill>
                  <a:schemeClr val="bg1"/>
                </a:solidFill>
                <a:latin typeface="Product Sans" panose="020B0604020202020204" charset="0"/>
              </a:rPr>
              <a:t>Key Amenities</a:t>
            </a:r>
          </a:p>
        </p:txBody>
      </p:sp>
      <p:sp>
        <p:nvSpPr>
          <p:cNvPr id="15" name="Text 1">
            <a:extLst>
              <a:ext uri="{FF2B5EF4-FFF2-40B4-BE49-F238E27FC236}">
                <a16:creationId xmlns:a16="http://schemas.microsoft.com/office/drawing/2014/main" id="{466C920E-FF41-3723-17FF-0F04D6F065EA}"/>
              </a:ext>
            </a:extLst>
          </p:cNvPr>
          <p:cNvSpPr/>
          <p:nvPr/>
        </p:nvSpPr>
        <p:spPr>
          <a:xfrm>
            <a:off x="1043049" y="4433752"/>
            <a:ext cx="3086100" cy="385763"/>
          </a:xfrm>
          <a:prstGeom prst="rect">
            <a:avLst/>
          </a:prstGeom>
          <a:noFill/>
          <a:ln/>
        </p:spPr>
        <p:txBody>
          <a:bodyPr wrap="none" lIns="0" tIns="0" rIns="0" bIns="0" rtlCol="0" anchor="t"/>
          <a:lstStyle/>
          <a:p>
            <a:pPr marL="0" indent="0" algn="ctr">
              <a:lnSpc>
                <a:spcPts val="3000"/>
              </a:lnSpc>
              <a:buNone/>
            </a:pPr>
            <a:r>
              <a:rPr lang="en-US" sz="1600" b="1" dirty="0">
                <a:solidFill>
                  <a:schemeClr val="bg1"/>
                </a:solidFill>
                <a:latin typeface="Product Sans" panose="020B0604020202020204"/>
                <a:ea typeface="Inter Bold" pitchFamily="34" charset="-122"/>
                <a:cs typeface="Inter Bold" pitchFamily="34" charset="-120"/>
              </a:rPr>
              <a:t>Serene Waterfront Residences</a:t>
            </a:r>
          </a:p>
        </p:txBody>
      </p:sp>
      <p:sp>
        <p:nvSpPr>
          <p:cNvPr id="16" name="Text 2">
            <a:extLst>
              <a:ext uri="{FF2B5EF4-FFF2-40B4-BE49-F238E27FC236}">
                <a16:creationId xmlns:a16="http://schemas.microsoft.com/office/drawing/2014/main" id="{51C83E2D-C66F-31D9-527B-5B891E6340C7}"/>
              </a:ext>
            </a:extLst>
          </p:cNvPr>
          <p:cNvSpPr/>
          <p:nvPr/>
        </p:nvSpPr>
        <p:spPr>
          <a:xfrm>
            <a:off x="1116792" y="4967618"/>
            <a:ext cx="2888349" cy="1580198"/>
          </a:xfrm>
          <a:prstGeom prst="rect">
            <a:avLst/>
          </a:prstGeom>
          <a:noFill/>
          <a:ln/>
        </p:spPr>
        <p:txBody>
          <a:bodyPr wrap="square" lIns="0" tIns="0" rIns="0" bIns="0" rtlCol="0" anchor="t"/>
          <a:lstStyle/>
          <a:p>
            <a:pPr marL="0" indent="0" algn="ctr">
              <a:buNone/>
            </a:pPr>
            <a:r>
              <a:rPr lang="en-US" sz="1400" dirty="0">
                <a:solidFill>
                  <a:schemeClr val="bg1"/>
                </a:solidFill>
                <a:latin typeface="Product Sans" panose="020B0604020202020204"/>
                <a:ea typeface="Inter" pitchFamily="34" charset="-122"/>
                <a:cs typeface="Inter" pitchFamily="34" charset="-120"/>
              </a:rPr>
              <a:t>Wake up to panoramic water views in your luxurious apartment. Floor-to-ceiling windows frame the sparkling creek and Dubai skyline.</a:t>
            </a:r>
          </a:p>
        </p:txBody>
      </p:sp>
      <p:sp>
        <p:nvSpPr>
          <p:cNvPr id="18" name="Text 3">
            <a:extLst>
              <a:ext uri="{FF2B5EF4-FFF2-40B4-BE49-F238E27FC236}">
                <a16:creationId xmlns:a16="http://schemas.microsoft.com/office/drawing/2014/main" id="{551031F3-0554-E140-61A9-14D1F6E1DB6E}"/>
              </a:ext>
            </a:extLst>
          </p:cNvPr>
          <p:cNvSpPr/>
          <p:nvPr/>
        </p:nvSpPr>
        <p:spPr>
          <a:xfrm>
            <a:off x="4847753" y="4433752"/>
            <a:ext cx="3086100" cy="385763"/>
          </a:xfrm>
          <a:prstGeom prst="rect">
            <a:avLst/>
          </a:prstGeom>
          <a:noFill/>
          <a:ln/>
        </p:spPr>
        <p:txBody>
          <a:bodyPr wrap="none" lIns="0" tIns="0" rIns="0" bIns="0" rtlCol="0" anchor="t"/>
          <a:lstStyle/>
          <a:p>
            <a:pPr marL="0" indent="0" algn="ctr">
              <a:lnSpc>
                <a:spcPts val="3000"/>
              </a:lnSpc>
              <a:buNone/>
            </a:pPr>
            <a:r>
              <a:rPr lang="en-US" sz="1600" b="1" dirty="0">
                <a:solidFill>
                  <a:schemeClr val="bg1"/>
                </a:solidFill>
                <a:latin typeface="Product Sans" panose="020B0604020202020204"/>
                <a:ea typeface="Inter Bold" pitchFamily="34" charset="-122"/>
                <a:cs typeface="Inter Bold" pitchFamily="34" charset="-120"/>
              </a:rPr>
              <a:t>World-Class Culinary Experiences</a:t>
            </a:r>
          </a:p>
        </p:txBody>
      </p:sp>
      <p:sp>
        <p:nvSpPr>
          <p:cNvPr id="19" name="Text 4">
            <a:extLst>
              <a:ext uri="{FF2B5EF4-FFF2-40B4-BE49-F238E27FC236}">
                <a16:creationId xmlns:a16="http://schemas.microsoft.com/office/drawing/2014/main" id="{19D961C0-D7EA-BF15-B7DC-4CB456C8B1E1}"/>
              </a:ext>
            </a:extLst>
          </p:cNvPr>
          <p:cNvSpPr/>
          <p:nvPr/>
        </p:nvSpPr>
        <p:spPr>
          <a:xfrm>
            <a:off x="4965730" y="4967621"/>
            <a:ext cx="2649016" cy="1185148"/>
          </a:xfrm>
          <a:prstGeom prst="rect">
            <a:avLst/>
          </a:prstGeom>
          <a:noFill/>
          <a:ln/>
        </p:spPr>
        <p:txBody>
          <a:bodyPr wrap="square" lIns="0" tIns="0" rIns="0" bIns="0" rtlCol="0" anchor="t"/>
          <a:lstStyle/>
          <a:p>
            <a:pPr marL="0" indent="0" algn="ctr">
              <a:buNone/>
            </a:pPr>
            <a:r>
              <a:rPr lang="en-US" sz="1400" dirty="0">
                <a:solidFill>
                  <a:schemeClr val="bg1"/>
                </a:solidFill>
                <a:latin typeface="Product Sans" panose="020B0604020202020204"/>
                <a:ea typeface="Inter" pitchFamily="34" charset="-122"/>
                <a:cs typeface="Inter" pitchFamily="34" charset="-120"/>
              </a:rPr>
              <a:t>Savor exquisite cuisine at Michelin-starred restaurants. Indulge in molecular gastronomy or authentic local flavors with waterfront vistas.</a:t>
            </a:r>
          </a:p>
        </p:txBody>
      </p:sp>
      <p:sp>
        <p:nvSpPr>
          <p:cNvPr id="21" name="Text 5">
            <a:extLst>
              <a:ext uri="{FF2B5EF4-FFF2-40B4-BE49-F238E27FC236}">
                <a16:creationId xmlns:a16="http://schemas.microsoft.com/office/drawing/2014/main" id="{88E46481-1ECD-DCAC-7920-479EA00FCEE7}"/>
              </a:ext>
            </a:extLst>
          </p:cNvPr>
          <p:cNvSpPr/>
          <p:nvPr/>
        </p:nvSpPr>
        <p:spPr>
          <a:xfrm>
            <a:off x="8667305" y="4433752"/>
            <a:ext cx="3086100" cy="385763"/>
          </a:xfrm>
          <a:prstGeom prst="rect">
            <a:avLst/>
          </a:prstGeom>
          <a:noFill/>
          <a:ln/>
        </p:spPr>
        <p:txBody>
          <a:bodyPr wrap="none" lIns="0" tIns="0" rIns="0" bIns="0" rtlCol="0" anchor="t"/>
          <a:lstStyle/>
          <a:p>
            <a:pPr marL="0" indent="0" algn="ctr">
              <a:lnSpc>
                <a:spcPts val="3000"/>
              </a:lnSpc>
              <a:buNone/>
            </a:pPr>
            <a:r>
              <a:rPr lang="en-US" sz="1600" b="1" dirty="0">
                <a:solidFill>
                  <a:schemeClr val="bg1"/>
                </a:solidFill>
                <a:latin typeface="Product Sans" panose="020B0604020202020204"/>
                <a:ea typeface="Inter Bold" pitchFamily="34" charset="-122"/>
                <a:cs typeface="Inter Bold" pitchFamily="34" charset="-120"/>
              </a:rPr>
              <a:t>Exclusive Yacht Club</a:t>
            </a:r>
          </a:p>
        </p:txBody>
      </p:sp>
      <p:sp>
        <p:nvSpPr>
          <p:cNvPr id="22" name="Text 6">
            <a:extLst>
              <a:ext uri="{FF2B5EF4-FFF2-40B4-BE49-F238E27FC236}">
                <a16:creationId xmlns:a16="http://schemas.microsoft.com/office/drawing/2014/main" id="{B290D54B-D736-1693-D45B-745E7E53492D}"/>
              </a:ext>
            </a:extLst>
          </p:cNvPr>
          <p:cNvSpPr/>
          <p:nvPr/>
        </p:nvSpPr>
        <p:spPr>
          <a:xfrm>
            <a:off x="8719486" y="4893878"/>
            <a:ext cx="2954161" cy="1580198"/>
          </a:xfrm>
          <a:prstGeom prst="rect">
            <a:avLst/>
          </a:prstGeom>
          <a:noFill/>
          <a:ln/>
        </p:spPr>
        <p:txBody>
          <a:bodyPr wrap="square" lIns="0" tIns="0" rIns="0" bIns="0" rtlCol="0" anchor="t"/>
          <a:lstStyle/>
          <a:p>
            <a:pPr marL="0" indent="0" algn="ctr">
              <a:buNone/>
            </a:pPr>
            <a:r>
              <a:rPr lang="en-US" sz="1400" dirty="0">
                <a:solidFill>
                  <a:schemeClr val="bg1"/>
                </a:solidFill>
                <a:latin typeface="Product Sans" panose="020B0604020202020204"/>
                <a:ea typeface="Inter" pitchFamily="34" charset="-122"/>
                <a:cs typeface="Inter" pitchFamily="34" charset="-120"/>
              </a:rPr>
              <a:t>Access the prestigious Creek Marina Yacht Club. Enjoy private lounges, concierge services, and world-class sailing facilities.</a:t>
            </a:r>
          </a:p>
        </p:txBody>
      </p:sp>
      <p:pic>
        <p:nvPicPr>
          <p:cNvPr id="14" name="Image 0" descr="preencoded.png">
            <a:extLst>
              <a:ext uri="{FF2B5EF4-FFF2-40B4-BE49-F238E27FC236}">
                <a16:creationId xmlns:a16="http://schemas.microsoft.com/office/drawing/2014/main" id="{05345D82-CE09-D1CD-4061-01C8E42286EC}"/>
              </a:ext>
            </a:extLst>
          </p:cNvPr>
          <p:cNvPicPr>
            <a:picLocks noChangeAspect="1"/>
          </p:cNvPicPr>
          <p:nvPr/>
        </p:nvPicPr>
        <p:blipFill>
          <a:blip r:embed="rId4"/>
          <a:stretch>
            <a:fillRect/>
          </a:stretch>
        </p:blipFill>
        <p:spPr>
          <a:xfrm>
            <a:off x="1014353" y="2337594"/>
            <a:ext cx="3135600" cy="1937893"/>
          </a:xfrm>
          <a:prstGeom prst="rect">
            <a:avLst/>
          </a:prstGeom>
        </p:spPr>
      </p:pic>
      <p:pic>
        <p:nvPicPr>
          <p:cNvPr id="17" name="Image 1" descr="preencoded.png">
            <a:extLst>
              <a:ext uri="{FF2B5EF4-FFF2-40B4-BE49-F238E27FC236}">
                <a16:creationId xmlns:a16="http://schemas.microsoft.com/office/drawing/2014/main" id="{4A933945-DA2C-0D8B-190A-70AC4D407591}"/>
              </a:ext>
            </a:extLst>
          </p:cNvPr>
          <p:cNvPicPr>
            <a:picLocks noChangeAspect="1"/>
          </p:cNvPicPr>
          <p:nvPr/>
        </p:nvPicPr>
        <p:blipFill>
          <a:blip r:embed="rId5"/>
          <a:stretch>
            <a:fillRect/>
          </a:stretch>
        </p:blipFill>
        <p:spPr>
          <a:xfrm>
            <a:off x="4845617" y="2337587"/>
            <a:ext cx="3135600" cy="1937928"/>
          </a:xfrm>
          <a:prstGeom prst="rect">
            <a:avLst/>
          </a:prstGeom>
        </p:spPr>
      </p:pic>
      <p:pic>
        <p:nvPicPr>
          <p:cNvPr id="20" name="Image 2" descr="preencoded.png">
            <a:extLst>
              <a:ext uri="{FF2B5EF4-FFF2-40B4-BE49-F238E27FC236}">
                <a16:creationId xmlns:a16="http://schemas.microsoft.com/office/drawing/2014/main" id="{77253ED0-DEC2-2529-8944-8A28B4380043}"/>
              </a:ext>
            </a:extLst>
          </p:cNvPr>
          <p:cNvPicPr>
            <a:picLocks noChangeAspect="1"/>
          </p:cNvPicPr>
          <p:nvPr/>
        </p:nvPicPr>
        <p:blipFill>
          <a:blip r:embed="rId6"/>
          <a:stretch>
            <a:fillRect/>
          </a:stretch>
        </p:blipFill>
        <p:spPr>
          <a:xfrm>
            <a:off x="8659437" y="2353358"/>
            <a:ext cx="3135600" cy="1937893"/>
          </a:xfrm>
          <a:prstGeom prst="rect">
            <a:avLst/>
          </a:prstGeom>
        </p:spPr>
      </p:pic>
    </p:spTree>
    <p:extLst>
      <p:ext uri="{BB962C8B-B14F-4D97-AF65-F5344CB8AC3E}">
        <p14:creationId xmlns:p14="http://schemas.microsoft.com/office/powerpoint/2010/main" val="28681553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326" y="0"/>
            <a:ext cx="12173674" cy="6858000"/>
            <a:chOff x="104471" y="75972"/>
            <a:chExt cx="13467201" cy="9119997"/>
          </a:xfrm>
        </p:grpSpPr>
        <p:sp>
          <p:nvSpPr>
            <p:cNvPr id="3" name="Freeform 3"/>
            <p:cNvSpPr/>
            <p:nvPr/>
          </p:nvSpPr>
          <p:spPr>
            <a:xfrm>
              <a:off x="104471" y="75972"/>
              <a:ext cx="13467201" cy="9119997"/>
            </a:xfrm>
            <a:custGeom>
              <a:avLst/>
              <a:gdLst/>
              <a:ahLst/>
              <a:cxnLst/>
              <a:rect l="l" t="t" r="r" b="b"/>
              <a:pathLst>
                <a:path w="13296012" h="9119997">
                  <a:moveTo>
                    <a:pt x="13296012" y="0"/>
                  </a:moveTo>
                  <a:lnTo>
                    <a:pt x="0" y="0"/>
                  </a:lnTo>
                  <a:lnTo>
                    <a:pt x="0" y="9119997"/>
                  </a:lnTo>
                  <a:lnTo>
                    <a:pt x="13296012" y="9119997"/>
                  </a:lnTo>
                  <a:lnTo>
                    <a:pt x="13296012" y="0"/>
                  </a:lnTo>
                  <a:close/>
                </a:path>
              </a:pathLst>
            </a:custGeom>
            <a:solidFill>
              <a:srgbClr val="02594C"/>
            </a:solidFill>
          </p:spPr>
          <p:txBody>
            <a:bodyPr/>
            <a:lstStyle/>
            <a:p>
              <a:endParaRPr lang="en-AE" sz="1600" dirty="0">
                <a:latin typeface="Product Sans" panose="020B0604020202020204" charset="0"/>
              </a:endParaRPr>
            </a:p>
          </p:txBody>
        </p:sp>
      </p:grpSp>
      <p:grpSp>
        <p:nvGrpSpPr>
          <p:cNvPr id="4" name="Group 4"/>
          <p:cNvGrpSpPr/>
          <p:nvPr/>
        </p:nvGrpSpPr>
        <p:grpSpPr>
          <a:xfrm>
            <a:off x="12037253" y="3430603"/>
            <a:ext cx="154747" cy="3427397"/>
            <a:chOff x="0" y="0"/>
            <a:chExt cx="864447" cy="5184139"/>
          </a:xfrm>
        </p:grpSpPr>
        <p:sp>
          <p:nvSpPr>
            <p:cNvPr id="5" name="Freeform 5"/>
            <p:cNvSpPr/>
            <p:nvPr/>
          </p:nvSpPr>
          <p:spPr>
            <a:xfrm>
              <a:off x="0" y="0"/>
              <a:ext cx="863981" cy="5184013"/>
            </a:xfrm>
            <a:custGeom>
              <a:avLst/>
              <a:gdLst/>
              <a:ahLst/>
              <a:cxnLst/>
              <a:rect l="l" t="t" r="r" b="b"/>
              <a:pathLst>
                <a:path w="863981" h="5184013">
                  <a:moveTo>
                    <a:pt x="863981" y="0"/>
                  </a:moveTo>
                  <a:lnTo>
                    <a:pt x="0" y="0"/>
                  </a:lnTo>
                  <a:lnTo>
                    <a:pt x="0" y="5184013"/>
                  </a:lnTo>
                  <a:lnTo>
                    <a:pt x="863981" y="5184013"/>
                  </a:lnTo>
                  <a:lnTo>
                    <a:pt x="863981" y="0"/>
                  </a:lnTo>
                  <a:close/>
                </a:path>
              </a:pathLst>
            </a:custGeom>
            <a:solidFill>
              <a:srgbClr val="D5B997"/>
            </a:solidFill>
          </p:spPr>
          <p:txBody>
            <a:bodyPr/>
            <a:lstStyle/>
            <a:p>
              <a:endParaRPr lang="en-AE" sz="1200"/>
            </a:p>
          </p:txBody>
        </p:sp>
      </p:grpSp>
      <p:grpSp>
        <p:nvGrpSpPr>
          <p:cNvPr id="7" name="Group 7"/>
          <p:cNvGrpSpPr/>
          <p:nvPr/>
        </p:nvGrpSpPr>
        <p:grpSpPr>
          <a:xfrm>
            <a:off x="746335" y="0"/>
            <a:ext cx="43315" cy="1159377"/>
            <a:chOff x="0" y="0"/>
            <a:chExt cx="48260" cy="2160693"/>
          </a:xfrm>
        </p:grpSpPr>
        <p:sp>
          <p:nvSpPr>
            <p:cNvPr id="8" name="Freeform 8"/>
            <p:cNvSpPr/>
            <p:nvPr/>
          </p:nvSpPr>
          <p:spPr>
            <a:xfrm>
              <a:off x="0" y="0"/>
              <a:ext cx="48006" cy="2160016"/>
            </a:xfrm>
            <a:custGeom>
              <a:avLst/>
              <a:gdLst/>
              <a:ahLst/>
              <a:cxnLst/>
              <a:rect l="l" t="t" r="r" b="b"/>
              <a:pathLst>
                <a:path w="48006" h="2160016">
                  <a:moveTo>
                    <a:pt x="48006" y="0"/>
                  </a:moveTo>
                  <a:lnTo>
                    <a:pt x="0" y="0"/>
                  </a:lnTo>
                  <a:lnTo>
                    <a:pt x="0" y="2160016"/>
                  </a:lnTo>
                  <a:lnTo>
                    <a:pt x="48006" y="2160016"/>
                  </a:lnTo>
                  <a:lnTo>
                    <a:pt x="48006" y="0"/>
                  </a:lnTo>
                  <a:close/>
                </a:path>
              </a:pathLst>
            </a:custGeom>
            <a:solidFill>
              <a:srgbClr val="D5B997"/>
            </a:solidFill>
          </p:spPr>
          <p:txBody>
            <a:bodyPr/>
            <a:lstStyle/>
            <a:p>
              <a:endParaRPr lang="en-AE" sz="1200"/>
            </a:p>
          </p:txBody>
        </p:sp>
      </p:grpSp>
      <p:grpSp>
        <p:nvGrpSpPr>
          <p:cNvPr id="9" name="Group 9"/>
          <p:cNvGrpSpPr/>
          <p:nvPr/>
        </p:nvGrpSpPr>
        <p:grpSpPr>
          <a:xfrm>
            <a:off x="734727" y="2229517"/>
            <a:ext cx="43087" cy="4628483"/>
            <a:chOff x="0" y="0"/>
            <a:chExt cx="47753" cy="5129674"/>
          </a:xfrm>
        </p:grpSpPr>
        <p:sp>
          <p:nvSpPr>
            <p:cNvPr id="10" name="Freeform 10"/>
            <p:cNvSpPr/>
            <p:nvPr/>
          </p:nvSpPr>
          <p:spPr>
            <a:xfrm>
              <a:off x="0" y="0"/>
              <a:ext cx="47753" cy="5129674"/>
            </a:xfrm>
            <a:custGeom>
              <a:avLst/>
              <a:gdLst/>
              <a:ahLst/>
              <a:cxnLst/>
              <a:rect l="l" t="t" r="r" b="b"/>
              <a:pathLst>
                <a:path w="48006" h="5227828">
                  <a:moveTo>
                    <a:pt x="48006" y="0"/>
                  </a:moveTo>
                  <a:lnTo>
                    <a:pt x="0" y="0"/>
                  </a:lnTo>
                  <a:lnTo>
                    <a:pt x="0" y="5227828"/>
                  </a:lnTo>
                  <a:lnTo>
                    <a:pt x="48006" y="5227828"/>
                  </a:lnTo>
                  <a:lnTo>
                    <a:pt x="48006" y="0"/>
                  </a:lnTo>
                  <a:close/>
                </a:path>
              </a:pathLst>
            </a:custGeom>
            <a:solidFill>
              <a:srgbClr val="D5B997"/>
            </a:solidFill>
          </p:spPr>
          <p:txBody>
            <a:bodyPr/>
            <a:lstStyle/>
            <a:p>
              <a:endParaRPr lang="en-AE" sz="1200"/>
            </a:p>
          </p:txBody>
        </p:sp>
      </p:grpSp>
      <p:sp>
        <p:nvSpPr>
          <p:cNvPr id="12" name="TextBox 12"/>
          <p:cNvSpPr txBox="1"/>
          <p:nvPr/>
        </p:nvSpPr>
        <p:spPr>
          <a:xfrm>
            <a:off x="9489745" y="6539196"/>
            <a:ext cx="2438616" cy="180178"/>
          </a:xfrm>
          <a:prstGeom prst="rect">
            <a:avLst/>
          </a:prstGeom>
        </p:spPr>
        <p:txBody>
          <a:bodyPr lIns="0" tIns="0" rIns="0" bIns="0" rtlCol="0" anchor="t">
            <a:spAutoFit/>
          </a:bodyPr>
          <a:lstStyle/>
          <a:p>
            <a:pPr algn="r">
              <a:lnSpc>
                <a:spcPts val="1475"/>
              </a:lnSpc>
              <a:spcBef>
                <a:spcPct val="0"/>
              </a:spcBef>
            </a:pPr>
            <a:r>
              <a:rPr lang="en-US" sz="1229" spc="-22">
                <a:solidFill>
                  <a:srgbClr val="D9D9D9"/>
                </a:solidFill>
                <a:latin typeface="Product Sans"/>
              </a:rPr>
              <a:t>www.jamalakim.com</a:t>
            </a:r>
          </a:p>
        </p:txBody>
      </p:sp>
      <p:sp>
        <p:nvSpPr>
          <p:cNvPr id="13" name="TextBox 12">
            <a:extLst>
              <a:ext uri="{FF2B5EF4-FFF2-40B4-BE49-F238E27FC236}">
                <a16:creationId xmlns:a16="http://schemas.microsoft.com/office/drawing/2014/main" id="{B26A06F2-7D71-4AC6-1F8A-7F6BD3815304}"/>
              </a:ext>
            </a:extLst>
          </p:cNvPr>
          <p:cNvSpPr txBox="1"/>
          <p:nvPr/>
        </p:nvSpPr>
        <p:spPr>
          <a:xfrm>
            <a:off x="2218944" y="-1706880"/>
            <a:ext cx="184731" cy="276999"/>
          </a:xfrm>
          <a:prstGeom prst="rect">
            <a:avLst/>
          </a:prstGeom>
          <a:noFill/>
        </p:spPr>
        <p:txBody>
          <a:bodyPr wrap="none" rtlCol="0">
            <a:spAutoFit/>
          </a:bodyPr>
          <a:lstStyle/>
          <a:p>
            <a:endParaRPr lang="en-AE" sz="1200" dirty="0"/>
          </a:p>
        </p:txBody>
      </p:sp>
      <p:sp>
        <p:nvSpPr>
          <p:cNvPr id="11" name="Text 0">
            <a:extLst>
              <a:ext uri="{FF2B5EF4-FFF2-40B4-BE49-F238E27FC236}">
                <a16:creationId xmlns:a16="http://schemas.microsoft.com/office/drawing/2014/main" id="{8080116F-932F-2FA1-2FF7-B437227D565C}"/>
              </a:ext>
            </a:extLst>
          </p:cNvPr>
          <p:cNvSpPr/>
          <p:nvPr/>
        </p:nvSpPr>
        <p:spPr>
          <a:xfrm>
            <a:off x="712054" y="1478058"/>
            <a:ext cx="6650196" cy="464344"/>
          </a:xfrm>
          <a:prstGeom prst="rect">
            <a:avLst/>
          </a:prstGeom>
          <a:noFill/>
          <a:ln/>
        </p:spPr>
        <p:txBody>
          <a:bodyPr wrap="none" lIns="0" tIns="0" rIns="0" bIns="0" rtlCol="0" anchor="t"/>
          <a:lstStyle/>
          <a:p>
            <a:pPr>
              <a:lnSpc>
                <a:spcPts val="3634"/>
              </a:lnSpc>
            </a:pPr>
            <a:r>
              <a:rPr lang="en-US" sz="3733" spc="-21" dirty="0">
                <a:solidFill>
                  <a:srgbClr val="D5B997"/>
                </a:solidFill>
                <a:latin typeface="Product Sans"/>
              </a:rPr>
              <a:t>Dubai Creek </a:t>
            </a:r>
            <a:r>
              <a:rPr lang="en-US" sz="3733" spc="-21" dirty="0" err="1">
                <a:solidFill>
                  <a:srgbClr val="D5B997"/>
                </a:solidFill>
                <a:latin typeface="Product Sans"/>
              </a:rPr>
              <a:t>Harbour</a:t>
            </a:r>
            <a:r>
              <a:rPr lang="en-US" sz="3733" spc="-21" dirty="0">
                <a:solidFill>
                  <a:srgbClr val="D5B997"/>
                </a:solidFill>
                <a:latin typeface="Product Sans"/>
              </a:rPr>
              <a:t>: </a:t>
            </a:r>
            <a:r>
              <a:rPr lang="en-US" sz="3733" spc="-21" dirty="0">
                <a:solidFill>
                  <a:schemeClr val="bg1"/>
                </a:solidFill>
                <a:latin typeface="Product Sans"/>
              </a:rPr>
              <a:t>Property Price Evolution Timeline</a:t>
            </a:r>
            <a:endParaRPr lang="en-US" sz="3733" spc="-21" dirty="0">
              <a:solidFill>
                <a:schemeClr val="bg1"/>
              </a:solidFill>
              <a:latin typeface="Product Sans" panose="020B0604020202020204" charset="0"/>
            </a:endParaRPr>
          </a:p>
        </p:txBody>
      </p:sp>
      <p:sp>
        <p:nvSpPr>
          <p:cNvPr id="14" name="Shape 1">
            <a:extLst>
              <a:ext uri="{FF2B5EF4-FFF2-40B4-BE49-F238E27FC236}">
                <a16:creationId xmlns:a16="http://schemas.microsoft.com/office/drawing/2014/main" id="{0119A521-3C7D-BD37-6EFE-3A79BB32724A}"/>
              </a:ext>
            </a:extLst>
          </p:cNvPr>
          <p:cNvSpPr/>
          <p:nvPr/>
        </p:nvSpPr>
        <p:spPr>
          <a:xfrm>
            <a:off x="1221029" y="2593745"/>
            <a:ext cx="45719" cy="3369096"/>
          </a:xfrm>
          <a:prstGeom prst="roundRect">
            <a:avLst>
              <a:gd name="adj" fmla="val 332202"/>
            </a:avLst>
          </a:prstGeom>
          <a:solidFill>
            <a:srgbClr val="B1BEAF"/>
          </a:solidFill>
          <a:ln/>
        </p:spPr>
        <p:txBody>
          <a:bodyPr/>
          <a:lstStyle/>
          <a:p>
            <a:endParaRPr lang="en-IN" sz="1600">
              <a:solidFill>
                <a:schemeClr val="bg1"/>
              </a:solidFill>
              <a:latin typeface="Product Sans" panose="020B0604020202020204" charset="0"/>
            </a:endParaRPr>
          </a:p>
        </p:txBody>
      </p:sp>
      <p:sp>
        <p:nvSpPr>
          <p:cNvPr id="15" name="Shape 2">
            <a:extLst>
              <a:ext uri="{FF2B5EF4-FFF2-40B4-BE49-F238E27FC236}">
                <a16:creationId xmlns:a16="http://schemas.microsoft.com/office/drawing/2014/main" id="{F77B3F0B-1EC6-8624-9B7B-7D266D69B73B}"/>
              </a:ext>
            </a:extLst>
          </p:cNvPr>
          <p:cNvSpPr/>
          <p:nvPr/>
        </p:nvSpPr>
        <p:spPr>
          <a:xfrm>
            <a:off x="1430462" y="2609265"/>
            <a:ext cx="605914" cy="45719"/>
          </a:xfrm>
          <a:prstGeom prst="roundRect">
            <a:avLst>
              <a:gd name="adj" fmla="val 332202"/>
            </a:avLst>
          </a:prstGeom>
          <a:solidFill>
            <a:srgbClr val="B1BEAF"/>
          </a:solidFill>
          <a:ln/>
        </p:spPr>
        <p:txBody>
          <a:bodyPr/>
          <a:lstStyle/>
          <a:p>
            <a:endParaRPr lang="en-IN" sz="1600">
              <a:solidFill>
                <a:schemeClr val="bg1"/>
              </a:solidFill>
              <a:latin typeface="Product Sans" panose="020B0604020202020204" charset="0"/>
            </a:endParaRPr>
          </a:p>
        </p:txBody>
      </p:sp>
      <p:sp>
        <p:nvSpPr>
          <p:cNvPr id="16" name="Shape 3">
            <a:extLst>
              <a:ext uri="{FF2B5EF4-FFF2-40B4-BE49-F238E27FC236}">
                <a16:creationId xmlns:a16="http://schemas.microsoft.com/office/drawing/2014/main" id="{9B90653D-F85F-DC71-257D-CA81A4568CFF}"/>
              </a:ext>
            </a:extLst>
          </p:cNvPr>
          <p:cNvSpPr/>
          <p:nvPr/>
        </p:nvSpPr>
        <p:spPr>
          <a:xfrm>
            <a:off x="1058093" y="2415392"/>
            <a:ext cx="389492" cy="362941"/>
          </a:xfrm>
          <a:prstGeom prst="roundRect">
            <a:avLst>
              <a:gd name="adj" fmla="val 18670"/>
            </a:avLst>
          </a:prstGeom>
          <a:solidFill>
            <a:srgbClr val="B1BEAF"/>
          </a:solidFill>
          <a:ln w="7620">
            <a:solidFill>
              <a:srgbClr val="6F5A42"/>
            </a:solidFill>
            <a:prstDash val="solid"/>
          </a:ln>
        </p:spPr>
        <p:txBody>
          <a:bodyPr/>
          <a:lstStyle/>
          <a:p>
            <a:endParaRPr lang="en-IN" sz="1600">
              <a:solidFill>
                <a:schemeClr val="bg1"/>
              </a:solidFill>
              <a:latin typeface="Product Sans" panose="020B0604020202020204" charset="0"/>
            </a:endParaRPr>
          </a:p>
        </p:txBody>
      </p:sp>
      <p:sp>
        <p:nvSpPr>
          <p:cNvPr id="17" name="Text 4">
            <a:extLst>
              <a:ext uri="{FF2B5EF4-FFF2-40B4-BE49-F238E27FC236}">
                <a16:creationId xmlns:a16="http://schemas.microsoft.com/office/drawing/2014/main" id="{2C353B44-2141-6F9A-C254-85F0A160BAED}"/>
              </a:ext>
            </a:extLst>
          </p:cNvPr>
          <p:cNvSpPr/>
          <p:nvPr/>
        </p:nvSpPr>
        <p:spPr>
          <a:xfrm>
            <a:off x="1189339" y="2429021"/>
            <a:ext cx="111931" cy="241987"/>
          </a:xfrm>
          <a:prstGeom prst="rect">
            <a:avLst/>
          </a:prstGeom>
          <a:noFill/>
          <a:ln/>
        </p:spPr>
        <p:txBody>
          <a:bodyPr wrap="none" lIns="0" tIns="0" rIns="0" bIns="0" rtlCol="0" anchor="t"/>
          <a:lstStyle/>
          <a:p>
            <a:pPr marL="0" indent="0" algn="ctr">
              <a:lnSpc>
                <a:spcPts val="2800"/>
              </a:lnSpc>
              <a:buNone/>
            </a:pPr>
            <a:r>
              <a:rPr lang="en-US" sz="2000" b="1" dirty="0">
                <a:solidFill>
                  <a:schemeClr val="bg1"/>
                </a:solidFill>
                <a:latin typeface="Product Sans" panose="020B0604020202020204" charset="0"/>
                <a:ea typeface="Inter Bold" pitchFamily="34" charset="-122"/>
                <a:cs typeface="Inter Bold" pitchFamily="34" charset="-120"/>
              </a:rPr>
              <a:t>1</a:t>
            </a:r>
            <a:endParaRPr lang="en-US" sz="2000" dirty="0">
              <a:solidFill>
                <a:schemeClr val="bg1"/>
              </a:solidFill>
              <a:latin typeface="Product Sans" panose="020B0604020202020204" charset="0"/>
            </a:endParaRPr>
          </a:p>
        </p:txBody>
      </p:sp>
      <p:sp>
        <p:nvSpPr>
          <p:cNvPr id="18" name="Text 5">
            <a:extLst>
              <a:ext uri="{FF2B5EF4-FFF2-40B4-BE49-F238E27FC236}">
                <a16:creationId xmlns:a16="http://schemas.microsoft.com/office/drawing/2014/main" id="{AC349485-CAA9-C84B-C908-BEC6B4DD05EE}"/>
              </a:ext>
            </a:extLst>
          </p:cNvPr>
          <p:cNvSpPr/>
          <p:nvPr/>
        </p:nvSpPr>
        <p:spPr>
          <a:xfrm>
            <a:off x="2112699" y="2448765"/>
            <a:ext cx="3182032" cy="252027"/>
          </a:xfrm>
          <a:prstGeom prst="rect">
            <a:avLst/>
          </a:prstGeom>
          <a:noFill/>
          <a:ln/>
        </p:spPr>
        <p:txBody>
          <a:bodyPr wrap="none" lIns="0" tIns="0" rIns="0" bIns="0" rtlCol="0" anchor="t"/>
          <a:lstStyle/>
          <a:p>
            <a:pPr marL="0" indent="0" algn="l">
              <a:lnSpc>
                <a:spcPts val="2950"/>
              </a:lnSpc>
              <a:buNone/>
            </a:pPr>
            <a:r>
              <a:rPr lang="en-US" b="1" dirty="0">
                <a:solidFill>
                  <a:schemeClr val="bg1"/>
                </a:solidFill>
                <a:latin typeface="Product Sans" panose="020B0604020202020204" charset="0"/>
                <a:ea typeface="Inter Bold" pitchFamily="34" charset="-122"/>
                <a:cs typeface="Inter Bold" pitchFamily="34" charset="-120"/>
              </a:rPr>
              <a:t>2019-2022: Steady Growth</a:t>
            </a:r>
            <a:endParaRPr lang="en-US" dirty="0">
              <a:solidFill>
                <a:schemeClr val="bg1"/>
              </a:solidFill>
              <a:latin typeface="Product Sans" panose="020B0604020202020204" charset="0"/>
            </a:endParaRPr>
          </a:p>
        </p:txBody>
      </p:sp>
      <p:sp>
        <p:nvSpPr>
          <p:cNvPr id="19" name="Text 6">
            <a:extLst>
              <a:ext uri="{FF2B5EF4-FFF2-40B4-BE49-F238E27FC236}">
                <a16:creationId xmlns:a16="http://schemas.microsoft.com/office/drawing/2014/main" id="{1A16E6ED-C1F9-C1C9-2E9C-9D7ED7A034EF}"/>
              </a:ext>
            </a:extLst>
          </p:cNvPr>
          <p:cNvSpPr/>
          <p:nvPr/>
        </p:nvSpPr>
        <p:spPr>
          <a:xfrm>
            <a:off x="2112692" y="2768422"/>
            <a:ext cx="3547192" cy="442172"/>
          </a:xfrm>
          <a:prstGeom prst="rect">
            <a:avLst/>
          </a:prstGeom>
          <a:noFill/>
          <a:ln/>
        </p:spPr>
        <p:txBody>
          <a:bodyPr wrap="none" lIns="0" tIns="0" rIns="0" bIns="0" rtlCol="0" anchor="t"/>
          <a:lstStyle/>
          <a:p>
            <a:pPr marL="0" indent="0" algn="l">
              <a:buNone/>
            </a:pPr>
            <a:r>
              <a:rPr lang="en-US" sz="1600" dirty="0">
                <a:solidFill>
                  <a:schemeClr val="bg1"/>
                </a:solidFill>
                <a:latin typeface="Product Sans" panose="020B0604020202020204" charset="0"/>
                <a:ea typeface="Inter" pitchFamily="34" charset="-122"/>
                <a:cs typeface="Inter" pitchFamily="34" charset="-120"/>
              </a:rPr>
              <a:t>Moderate increases, 1-15% annual growth,</a:t>
            </a:r>
            <a:br>
              <a:rPr lang="en-US" sz="1600" dirty="0">
                <a:solidFill>
                  <a:schemeClr val="bg1"/>
                </a:solidFill>
                <a:latin typeface="Product Sans" panose="020B0604020202020204" charset="0"/>
                <a:ea typeface="Inter" pitchFamily="34" charset="-122"/>
                <a:cs typeface="Inter" pitchFamily="34" charset="-120"/>
              </a:rPr>
            </a:br>
            <a:r>
              <a:rPr lang="en-US" sz="1600" dirty="0">
                <a:solidFill>
                  <a:schemeClr val="bg1"/>
                </a:solidFill>
                <a:latin typeface="Product Sans" panose="020B0604020202020204" charset="0"/>
                <a:ea typeface="Inter" pitchFamily="34" charset="-122"/>
                <a:cs typeface="Inter" pitchFamily="34" charset="-120"/>
              </a:rPr>
              <a:t>1491 to 1755 AED/sq ft</a:t>
            </a:r>
            <a:endParaRPr lang="en-US" sz="1600" dirty="0">
              <a:solidFill>
                <a:schemeClr val="bg1"/>
              </a:solidFill>
              <a:latin typeface="Product Sans" panose="020B0604020202020204" charset="0"/>
            </a:endParaRPr>
          </a:p>
        </p:txBody>
      </p:sp>
      <p:sp>
        <p:nvSpPr>
          <p:cNvPr id="20" name="Shape 7">
            <a:extLst>
              <a:ext uri="{FF2B5EF4-FFF2-40B4-BE49-F238E27FC236}">
                <a16:creationId xmlns:a16="http://schemas.microsoft.com/office/drawing/2014/main" id="{5F4E697C-E5FF-B1A7-850A-37855FF446FD}"/>
              </a:ext>
            </a:extLst>
          </p:cNvPr>
          <p:cNvSpPr/>
          <p:nvPr/>
        </p:nvSpPr>
        <p:spPr>
          <a:xfrm>
            <a:off x="1430462" y="4239111"/>
            <a:ext cx="605914" cy="45719"/>
          </a:xfrm>
          <a:prstGeom prst="roundRect">
            <a:avLst>
              <a:gd name="adj" fmla="val 332202"/>
            </a:avLst>
          </a:prstGeom>
          <a:solidFill>
            <a:srgbClr val="B1BEAF"/>
          </a:solidFill>
          <a:ln/>
        </p:spPr>
        <p:txBody>
          <a:bodyPr/>
          <a:lstStyle/>
          <a:p>
            <a:endParaRPr lang="en-IN" sz="1600">
              <a:solidFill>
                <a:schemeClr val="bg1"/>
              </a:solidFill>
              <a:latin typeface="Product Sans" panose="020B0604020202020204" charset="0"/>
            </a:endParaRPr>
          </a:p>
        </p:txBody>
      </p:sp>
      <p:sp>
        <p:nvSpPr>
          <p:cNvPr id="21" name="Shape 8">
            <a:extLst>
              <a:ext uri="{FF2B5EF4-FFF2-40B4-BE49-F238E27FC236}">
                <a16:creationId xmlns:a16="http://schemas.microsoft.com/office/drawing/2014/main" id="{2C424458-2CA4-8421-65E4-51997FB53C77}"/>
              </a:ext>
            </a:extLst>
          </p:cNvPr>
          <p:cNvSpPr/>
          <p:nvPr/>
        </p:nvSpPr>
        <p:spPr>
          <a:xfrm>
            <a:off x="1058093" y="4045239"/>
            <a:ext cx="389492" cy="362941"/>
          </a:xfrm>
          <a:prstGeom prst="roundRect">
            <a:avLst>
              <a:gd name="adj" fmla="val 18670"/>
            </a:avLst>
          </a:prstGeom>
          <a:solidFill>
            <a:srgbClr val="B1BEAF"/>
          </a:solidFill>
          <a:ln w="7620">
            <a:solidFill>
              <a:srgbClr val="6F5A42"/>
            </a:solidFill>
            <a:prstDash val="solid"/>
          </a:ln>
        </p:spPr>
        <p:txBody>
          <a:bodyPr/>
          <a:lstStyle/>
          <a:p>
            <a:endParaRPr lang="en-IN" sz="1600">
              <a:solidFill>
                <a:schemeClr val="bg1"/>
              </a:solidFill>
              <a:latin typeface="Product Sans" panose="020B0604020202020204" charset="0"/>
            </a:endParaRPr>
          </a:p>
        </p:txBody>
      </p:sp>
      <p:sp>
        <p:nvSpPr>
          <p:cNvPr id="22" name="Text 9">
            <a:extLst>
              <a:ext uri="{FF2B5EF4-FFF2-40B4-BE49-F238E27FC236}">
                <a16:creationId xmlns:a16="http://schemas.microsoft.com/office/drawing/2014/main" id="{370E3FBC-54F6-379F-1DAD-249E638CBC68}"/>
              </a:ext>
            </a:extLst>
          </p:cNvPr>
          <p:cNvSpPr/>
          <p:nvPr/>
        </p:nvSpPr>
        <p:spPr>
          <a:xfrm>
            <a:off x="1168999" y="4073615"/>
            <a:ext cx="163407" cy="241987"/>
          </a:xfrm>
          <a:prstGeom prst="rect">
            <a:avLst/>
          </a:prstGeom>
          <a:noFill/>
          <a:ln/>
        </p:spPr>
        <p:txBody>
          <a:bodyPr wrap="none" lIns="0" tIns="0" rIns="0" bIns="0" rtlCol="0" anchor="t"/>
          <a:lstStyle/>
          <a:p>
            <a:pPr marL="0" indent="0" algn="ctr">
              <a:lnSpc>
                <a:spcPts val="2800"/>
              </a:lnSpc>
              <a:buNone/>
            </a:pPr>
            <a:r>
              <a:rPr lang="en-US" sz="2000" b="1" dirty="0">
                <a:solidFill>
                  <a:schemeClr val="bg1"/>
                </a:solidFill>
                <a:latin typeface="Product Sans" panose="020B0604020202020204" charset="0"/>
                <a:ea typeface="Inter Bold" pitchFamily="34" charset="-122"/>
                <a:cs typeface="Inter Bold" pitchFamily="34" charset="-120"/>
              </a:rPr>
              <a:t>2</a:t>
            </a:r>
            <a:endParaRPr lang="en-US" sz="2000" dirty="0">
              <a:solidFill>
                <a:schemeClr val="bg1"/>
              </a:solidFill>
              <a:latin typeface="Product Sans" panose="020B0604020202020204" charset="0"/>
            </a:endParaRPr>
          </a:p>
        </p:txBody>
      </p:sp>
      <p:sp>
        <p:nvSpPr>
          <p:cNvPr id="23" name="Text 10">
            <a:extLst>
              <a:ext uri="{FF2B5EF4-FFF2-40B4-BE49-F238E27FC236}">
                <a16:creationId xmlns:a16="http://schemas.microsoft.com/office/drawing/2014/main" id="{0C29CD07-4CBF-0A77-79B7-62E91E065DB1}"/>
              </a:ext>
            </a:extLst>
          </p:cNvPr>
          <p:cNvSpPr/>
          <p:nvPr/>
        </p:nvSpPr>
        <p:spPr>
          <a:xfrm>
            <a:off x="2112698" y="4078612"/>
            <a:ext cx="2651109" cy="252027"/>
          </a:xfrm>
          <a:prstGeom prst="rect">
            <a:avLst/>
          </a:prstGeom>
          <a:noFill/>
          <a:ln/>
        </p:spPr>
        <p:txBody>
          <a:bodyPr wrap="none" lIns="0" tIns="0" rIns="0" bIns="0" rtlCol="0" anchor="t"/>
          <a:lstStyle/>
          <a:p>
            <a:pPr marL="0" indent="0" algn="l">
              <a:lnSpc>
                <a:spcPts val="2950"/>
              </a:lnSpc>
              <a:buNone/>
            </a:pPr>
            <a:r>
              <a:rPr lang="en-US" b="1" dirty="0">
                <a:solidFill>
                  <a:schemeClr val="bg1"/>
                </a:solidFill>
                <a:latin typeface="Product Sans" panose="020B0604020202020204" charset="0"/>
                <a:ea typeface="Inter Bold" pitchFamily="34" charset="-122"/>
                <a:cs typeface="Inter Bold" pitchFamily="34" charset="-120"/>
              </a:rPr>
              <a:t>2023-2025: Accelerated Appreciation</a:t>
            </a:r>
            <a:endParaRPr lang="en-US" dirty="0">
              <a:solidFill>
                <a:schemeClr val="bg1"/>
              </a:solidFill>
              <a:latin typeface="Product Sans" panose="020B0604020202020204" charset="0"/>
            </a:endParaRPr>
          </a:p>
        </p:txBody>
      </p:sp>
      <p:sp>
        <p:nvSpPr>
          <p:cNvPr id="24" name="Text 11">
            <a:extLst>
              <a:ext uri="{FF2B5EF4-FFF2-40B4-BE49-F238E27FC236}">
                <a16:creationId xmlns:a16="http://schemas.microsoft.com/office/drawing/2014/main" id="{3608D132-17E7-6043-2BD2-D1CAEE84F6B3}"/>
              </a:ext>
            </a:extLst>
          </p:cNvPr>
          <p:cNvSpPr/>
          <p:nvPr/>
        </p:nvSpPr>
        <p:spPr>
          <a:xfrm>
            <a:off x="2112693" y="4398268"/>
            <a:ext cx="3134580" cy="546827"/>
          </a:xfrm>
          <a:prstGeom prst="rect">
            <a:avLst/>
          </a:prstGeom>
          <a:noFill/>
          <a:ln/>
        </p:spPr>
        <p:txBody>
          <a:bodyPr wrap="none" lIns="0" tIns="0" rIns="0" bIns="0" rtlCol="0" anchor="t"/>
          <a:lstStyle/>
          <a:p>
            <a:pPr marL="0" indent="0" algn="l">
              <a:buNone/>
            </a:pPr>
            <a:r>
              <a:rPr lang="en-US" sz="1600" dirty="0">
                <a:solidFill>
                  <a:schemeClr val="bg1"/>
                </a:solidFill>
                <a:latin typeface="Product Sans" panose="020B0604020202020204" charset="0"/>
                <a:ea typeface="Inter" pitchFamily="34" charset="-122"/>
                <a:cs typeface="Inter" pitchFamily="34" charset="-120"/>
              </a:rPr>
              <a:t>18-19% growth, prices more than double,</a:t>
            </a:r>
            <a:br>
              <a:rPr lang="en-US" sz="1600" dirty="0">
                <a:solidFill>
                  <a:schemeClr val="bg1"/>
                </a:solidFill>
                <a:latin typeface="Product Sans" panose="020B0604020202020204" charset="0"/>
                <a:ea typeface="Inter" pitchFamily="34" charset="-122"/>
                <a:cs typeface="Inter" pitchFamily="34" charset="-120"/>
              </a:rPr>
            </a:br>
            <a:r>
              <a:rPr lang="en-US" sz="1600" dirty="0">
                <a:solidFill>
                  <a:schemeClr val="bg1"/>
                </a:solidFill>
                <a:latin typeface="Product Sans" panose="020B0604020202020204" charset="0"/>
                <a:ea typeface="Inter" pitchFamily="34" charset="-122"/>
                <a:cs typeface="Inter" pitchFamily="34" charset="-120"/>
              </a:rPr>
              <a:t>2012 to 5168 AED/sq ft</a:t>
            </a:r>
            <a:endParaRPr lang="en-US" sz="1600" dirty="0">
              <a:solidFill>
                <a:schemeClr val="bg1"/>
              </a:solidFill>
              <a:latin typeface="Product Sans" panose="020B0604020202020204" charset="0"/>
            </a:endParaRPr>
          </a:p>
        </p:txBody>
      </p:sp>
      <p:sp>
        <p:nvSpPr>
          <p:cNvPr id="25" name="Shape 12">
            <a:extLst>
              <a:ext uri="{FF2B5EF4-FFF2-40B4-BE49-F238E27FC236}">
                <a16:creationId xmlns:a16="http://schemas.microsoft.com/office/drawing/2014/main" id="{5287A017-BAE5-E2B1-AE57-F14A2584FE62}"/>
              </a:ext>
            </a:extLst>
          </p:cNvPr>
          <p:cNvSpPr/>
          <p:nvPr/>
        </p:nvSpPr>
        <p:spPr>
          <a:xfrm>
            <a:off x="1430462" y="5868958"/>
            <a:ext cx="605914" cy="45719"/>
          </a:xfrm>
          <a:prstGeom prst="roundRect">
            <a:avLst>
              <a:gd name="adj" fmla="val 332202"/>
            </a:avLst>
          </a:prstGeom>
          <a:solidFill>
            <a:srgbClr val="B1BEAF"/>
          </a:solidFill>
          <a:ln/>
        </p:spPr>
        <p:txBody>
          <a:bodyPr/>
          <a:lstStyle/>
          <a:p>
            <a:endParaRPr lang="en-IN" sz="1600">
              <a:solidFill>
                <a:schemeClr val="bg1"/>
              </a:solidFill>
              <a:latin typeface="Product Sans" panose="020B0604020202020204" charset="0"/>
            </a:endParaRPr>
          </a:p>
        </p:txBody>
      </p:sp>
      <p:sp>
        <p:nvSpPr>
          <p:cNvPr id="26" name="Shape 13">
            <a:extLst>
              <a:ext uri="{FF2B5EF4-FFF2-40B4-BE49-F238E27FC236}">
                <a16:creationId xmlns:a16="http://schemas.microsoft.com/office/drawing/2014/main" id="{3C5FF1D0-B606-B282-9883-7AE8AC1283ED}"/>
              </a:ext>
            </a:extLst>
          </p:cNvPr>
          <p:cNvSpPr/>
          <p:nvPr/>
        </p:nvSpPr>
        <p:spPr>
          <a:xfrm>
            <a:off x="1058093" y="5675085"/>
            <a:ext cx="389492" cy="362941"/>
          </a:xfrm>
          <a:prstGeom prst="roundRect">
            <a:avLst>
              <a:gd name="adj" fmla="val 18670"/>
            </a:avLst>
          </a:prstGeom>
          <a:solidFill>
            <a:srgbClr val="B1BEAF"/>
          </a:solidFill>
          <a:ln w="7620">
            <a:solidFill>
              <a:srgbClr val="6F5A42"/>
            </a:solidFill>
            <a:prstDash val="solid"/>
          </a:ln>
        </p:spPr>
        <p:txBody>
          <a:bodyPr/>
          <a:lstStyle/>
          <a:p>
            <a:endParaRPr lang="en-IN" sz="1600">
              <a:solidFill>
                <a:schemeClr val="bg1"/>
              </a:solidFill>
              <a:latin typeface="Product Sans" panose="020B0604020202020204" charset="0"/>
            </a:endParaRPr>
          </a:p>
        </p:txBody>
      </p:sp>
      <p:sp>
        <p:nvSpPr>
          <p:cNvPr id="40" name="Text 14">
            <a:extLst>
              <a:ext uri="{FF2B5EF4-FFF2-40B4-BE49-F238E27FC236}">
                <a16:creationId xmlns:a16="http://schemas.microsoft.com/office/drawing/2014/main" id="{97602140-3D1D-9917-53B0-8CB099CC38C6}"/>
              </a:ext>
            </a:extLst>
          </p:cNvPr>
          <p:cNvSpPr/>
          <p:nvPr/>
        </p:nvSpPr>
        <p:spPr>
          <a:xfrm>
            <a:off x="1181521" y="5704212"/>
            <a:ext cx="167596" cy="241987"/>
          </a:xfrm>
          <a:prstGeom prst="rect">
            <a:avLst/>
          </a:prstGeom>
          <a:noFill/>
          <a:ln/>
        </p:spPr>
        <p:txBody>
          <a:bodyPr wrap="none" lIns="0" tIns="0" rIns="0" bIns="0" rtlCol="0" anchor="t"/>
          <a:lstStyle/>
          <a:p>
            <a:pPr marL="0" indent="0" algn="ctr">
              <a:lnSpc>
                <a:spcPts val="2800"/>
              </a:lnSpc>
              <a:buNone/>
            </a:pPr>
            <a:r>
              <a:rPr lang="en-US" sz="2000" b="1" dirty="0">
                <a:solidFill>
                  <a:schemeClr val="bg1"/>
                </a:solidFill>
                <a:latin typeface="Product Sans" panose="020B0604020202020204" charset="0"/>
                <a:ea typeface="Inter Bold" pitchFamily="34" charset="-122"/>
                <a:cs typeface="Inter Bold" pitchFamily="34" charset="-120"/>
              </a:rPr>
              <a:t>3</a:t>
            </a:r>
          </a:p>
        </p:txBody>
      </p:sp>
      <p:sp>
        <p:nvSpPr>
          <p:cNvPr id="41" name="Text 15">
            <a:extLst>
              <a:ext uri="{FF2B5EF4-FFF2-40B4-BE49-F238E27FC236}">
                <a16:creationId xmlns:a16="http://schemas.microsoft.com/office/drawing/2014/main" id="{75AD6B26-CC8E-7DBA-B653-6EB2DA45667B}"/>
              </a:ext>
            </a:extLst>
          </p:cNvPr>
          <p:cNvSpPr/>
          <p:nvPr/>
        </p:nvSpPr>
        <p:spPr>
          <a:xfrm>
            <a:off x="2112698" y="5693711"/>
            <a:ext cx="2666244" cy="252027"/>
          </a:xfrm>
          <a:prstGeom prst="rect">
            <a:avLst/>
          </a:prstGeom>
          <a:noFill/>
          <a:ln/>
        </p:spPr>
        <p:txBody>
          <a:bodyPr wrap="none" lIns="0" tIns="0" rIns="0" bIns="0" rtlCol="0" anchor="t"/>
          <a:lstStyle/>
          <a:p>
            <a:pPr marL="0" indent="0" algn="l">
              <a:lnSpc>
                <a:spcPts val="2950"/>
              </a:lnSpc>
              <a:buNone/>
            </a:pPr>
            <a:r>
              <a:rPr lang="en-US" b="1" dirty="0">
                <a:solidFill>
                  <a:schemeClr val="bg1"/>
                </a:solidFill>
                <a:latin typeface="Product Sans" panose="020B0604020202020204" charset="0"/>
                <a:ea typeface="Inter Bold" pitchFamily="34" charset="-122"/>
                <a:cs typeface="Inter Bold" pitchFamily="34" charset="-120"/>
              </a:rPr>
              <a:t>2026-2028: Explosive Surge</a:t>
            </a:r>
            <a:endParaRPr lang="en-US" dirty="0">
              <a:solidFill>
                <a:schemeClr val="bg1"/>
              </a:solidFill>
              <a:latin typeface="Product Sans" panose="020B0604020202020204" charset="0"/>
            </a:endParaRPr>
          </a:p>
        </p:txBody>
      </p:sp>
      <p:sp>
        <p:nvSpPr>
          <p:cNvPr id="42" name="Text 16">
            <a:extLst>
              <a:ext uri="{FF2B5EF4-FFF2-40B4-BE49-F238E27FC236}">
                <a16:creationId xmlns:a16="http://schemas.microsoft.com/office/drawing/2014/main" id="{B863820B-0961-652B-ECA7-3DF64C22822D}"/>
              </a:ext>
            </a:extLst>
          </p:cNvPr>
          <p:cNvSpPr/>
          <p:nvPr/>
        </p:nvSpPr>
        <p:spPr>
          <a:xfrm>
            <a:off x="2112692" y="6013367"/>
            <a:ext cx="3547192" cy="884341"/>
          </a:xfrm>
          <a:prstGeom prst="rect">
            <a:avLst/>
          </a:prstGeom>
          <a:noFill/>
          <a:ln/>
        </p:spPr>
        <p:txBody>
          <a:bodyPr wrap="square" lIns="0" tIns="0" rIns="0" bIns="0" rtlCol="0" anchor="t"/>
          <a:lstStyle/>
          <a:p>
            <a:pPr marL="0" indent="0" algn="l">
              <a:buNone/>
            </a:pPr>
            <a:r>
              <a:rPr lang="en-US" sz="1600" dirty="0">
                <a:solidFill>
                  <a:schemeClr val="bg1"/>
                </a:solidFill>
                <a:latin typeface="Product Sans" panose="020B0604020202020204" charset="0"/>
                <a:ea typeface="Inter" pitchFamily="34" charset="-122"/>
                <a:cs typeface="Inter" pitchFamily="34" charset="-120"/>
              </a:rPr>
              <a:t>19.7-20.4% growth, prices increase tenfold, 11317 to 54798 AED/sq ft</a:t>
            </a:r>
            <a:endParaRPr lang="en-US" sz="1600" dirty="0">
              <a:solidFill>
                <a:schemeClr val="bg1"/>
              </a:solidFill>
              <a:latin typeface="Product Sans" panose="020B0604020202020204" charset="0"/>
            </a:endParaRPr>
          </a:p>
        </p:txBody>
      </p:sp>
      <p:graphicFrame>
        <p:nvGraphicFramePr>
          <p:cNvPr id="27" name="Chart 26">
            <a:extLst>
              <a:ext uri="{FF2B5EF4-FFF2-40B4-BE49-F238E27FC236}">
                <a16:creationId xmlns:a16="http://schemas.microsoft.com/office/drawing/2014/main" id="{C31B5C57-08F5-D384-425C-74CC7BA4779E}"/>
              </a:ext>
            </a:extLst>
          </p:cNvPr>
          <p:cNvGraphicFramePr>
            <a:graphicFrameLocks/>
          </p:cNvGraphicFramePr>
          <p:nvPr>
            <p:extLst>
              <p:ext uri="{D42A27DB-BD31-4B8C-83A1-F6EECF244321}">
                <p14:modId xmlns:p14="http://schemas.microsoft.com/office/powerpoint/2010/main" val="3854183362"/>
              </p:ext>
            </p:extLst>
          </p:nvPr>
        </p:nvGraphicFramePr>
        <p:xfrm>
          <a:off x="5764927" y="2325421"/>
          <a:ext cx="6073200" cy="41544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8180002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326" y="0"/>
            <a:ext cx="12173674" cy="6858000"/>
            <a:chOff x="104471" y="75972"/>
            <a:chExt cx="13467201" cy="9119997"/>
          </a:xfrm>
        </p:grpSpPr>
        <p:sp>
          <p:nvSpPr>
            <p:cNvPr id="3" name="Freeform 3"/>
            <p:cNvSpPr/>
            <p:nvPr/>
          </p:nvSpPr>
          <p:spPr>
            <a:xfrm>
              <a:off x="104471" y="75972"/>
              <a:ext cx="13467201" cy="9119997"/>
            </a:xfrm>
            <a:custGeom>
              <a:avLst/>
              <a:gdLst/>
              <a:ahLst/>
              <a:cxnLst/>
              <a:rect l="l" t="t" r="r" b="b"/>
              <a:pathLst>
                <a:path w="13296012" h="9119997">
                  <a:moveTo>
                    <a:pt x="13296012" y="0"/>
                  </a:moveTo>
                  <a:lnTo>
                    <a:pt x="0" y="0"/>
                  </a:lnTo>
                  <a:lnTo>
                    <a:pt x="0" y="9119997"/>
                  </a:lnTo>
                  <a:lnTo>
                    <a:pt x="13296012" y="9119997"/>
                  </a:lnTo>
                  <a:lnTo>
                    <a:pt x="13296012" y="0"/>
                  </a:lnTo>
                  <a:close/>
                </a:path>
              </a:pathLst>
            </a:custGeom>
            <a:solidFill>
              <a:srgbClr val="02594C"/>
            </a:solidFill>
          </p:spPr>
          <p:txBody>
            <a:bodyPr/>
            <a:lstStyle/>
            <a:p>
              <a:endParaRPr lang="en-AE" sz="1600" dirty="0">
                <a:latin typeface="Product Sans" panose="020B0604020202020204" charset="0"/>
              </a:endParaRPr>
            </a:p>
          </p:txBody>
        </p:sp>
      </p:grpSp>
      <p:grpSp>
        <p:nvGrpSpPr>
          <p:cNvPr id="4" name="Group 4"/>
          <p:cNvGrpSpPr/>
          <p:nvPr/>
        </p:nvGrpSpPr>
        <p:grpSpPr>
          <a:xfrm>
            <a:off x="12037253" y="3430603"/>
            <a:ext cx="154747" cy="3427397"/>
            <a:chOff x="0" y="0"/>
            <a:chExt cx="864447" cy="5184139"/>
          </a:xfrm>
        </p:grpSpPr>
        <p:sp>
          <p:nvSpPr>
            <p:cNvPr id="5" name="Freeform 5"/>
            <p:cNvSpPr/>
            <p:nvPr/>
          </p:nvSpPr>
          <p:spPr>
            <a:xfrm>
              <a:off x="0" y="0"/>
              <a:ext cx="863981" cy="5184013"/>
            </a:xfrm>
            <a:custGeom>
              <a:avLst/>
              <a:gdLst/>
              <a:ahLst/>
              <a:cxnLst/>
              <a:rect l="l" t="t" r="r" b="b"/>
              <a:pathLst>
                <a:path w="863981" h="5184013">
                  <a:moveTo>
                    <a:pt x="863981" y="0"/>
                  </a:moveTo>
                  <a:lnTo>
                    <a:pt x="0" y="0"/>
                  </a:lnTo>
                  <a:lnTo>
                    <a:pt x="0" y="5184013"/>
                  </a:lnTo>
                  <a:lnTo>
                    <a:pt x="863981" y="5184013"/>
                  </a:lnTo>
                  <a:lnTo>
                    <a:pt x="863981" y="0"/>
                  </a:lnTo>
                  <a:close/>
                </a:path>
              </a:pathLst>
            </a:custGeom>
            <a:solidFill>
              <a:srgbClr val="D5B997"/>
            </a:solidFill>
          </p:spPr>
          <p:txBody>
            <a:bodyPr/>
            <a:lstStyle/>
            <a:p>
              <a:endParaRPr lang="en-AE" sz="1200"/>
            </a:p>
          </p:txBody>
        </p:sp>
      </p:grpSp>
      <p:grpSp>
        <p:nvGrpSpPr>
          <p:cNvPr id="7" name="Group 7"/>
          <p:cNvGrpSpPr/>
          <p:nvPr/>
        </p:nvGrpSpPr>
        <p:grpSpPr>
          <a:xfrm>
            <a:off x="746335" y="0"/>
            <a:ext cx="43315" cy="1159377"/>
            <a:chOff x="0" y="0"/>
            <a:chExt cx="48260" cy="2160693"/>
          </a:xfrm>
        </p:grpSpPr>
        <p:sp>
          <p:nvSpPr>
            <p:cNvPr id="8" name="Freeform 8"/>
            <p:cNvSpPr/>
            <p:nvPr/>
          </p:nvSpPr>
          <p:spPr>
            <a:xfrm>
              <a:off x="0" y="0"/>
              <a:ext cx="48006" cy="2160016"/>
            </a:xfrm>
            <a:custGeom>
              <a:avLst/>
              <a:gdLst/>
              <a:ahLst/>
              <a:cxnLst/>
              <a:rect l="l" t="t" r="r" b="b"/>
              <a:pathLst>
                <a:path w="48006" h="2160016">
                  <a:moveTo>
                    <a:pt x="48006" y="0"/>
                  </a:moveTo>
                  <a:lnTo>
                    <a:pt x="0" y="0"/>
                  </a:lnTo>
                  <a:lnTo>
                    <a:pt x="0" y="2160016"/>
                  </a:lnTo>
                  <a:lnTo>
                    <a:pt x="48006" y="2160016"/>
                  </a:lnTo>
                  <a:lnTo>
                    <a:pt x="48006" y="0"/>
                  </a:lnTo>
                  <a:close/>
                </a:path>
              </a:pathLst>
            </a:custGeom>
            <a:solidFill>
              <a:srgbClr val="D5B997"/>
            </a:solidFill>
          </p:spPr>
          <p:txBody>
            <a:bodyPr/>
            <a:lstStyle/>
            <a:p>
              <a:endParaRPr lang="en-AE" sz="1200"/>
            </a:p>
          </p:txBody>
        </p:sp>
      </p:grpSp>
      <p:grpSp>
        <p:nvGrpSpPr>
          <p:cNvPr id="9" name="Group 9"/>
          <p:cNvGrpSpPr/>
          <p:nvPr/>
        </p:nvGrpSpPr>
        <p:grpSpPr>
          <a:xfrm>
            <a:off x="734727" y="2229517"/>
            <a:ext cx="43087" cy="4628483"/>
            <a:chOff x="0" y="0"/>
            <a:chExt cx="47753" cy="5129674"/>
          </a:xfrm>
        </p:grpSpPr>
        <p:sp>
          <p:nvSpPr>
            <p:cNvPr id="10" name="Freeform 10"/>
            <p:cNvSpPr/>
            <p:nvPr/>
          </p:nvSpPr>
          <p:spPr>
            <a:xfrm>
              <a:off x="0" y="0"/>
              <a:ext cx="47753" cy="5129674"/>
            </a:xfrm>
            <a:custGeom>
              <a:avLst/>
              <a:gdLst/>
              <a:ahLst/>
              <a:cxnLst/>
              <a:rect l="l" t="t" r="r" b="b"/>
              <a:pathLst>
                <a:path w="48006" h="5227828">
                  <a:moveTo>
                    <a:pt x="48006" y="0"/>
                  </a:moveTo>
                  <a:lnTo>
                    <a:pt x="0" y="0"/>
                  </a:lnTo>
                  <a:lnTo>
                    <a:pt x="0" y="5227828"/>
                  </a:lnTo>
                  <a:lnTo>
                    <a:pt x="48006" y="5227828"/>
                  </a:lnTo>
                  <a:lnTo>
                    <a:pt x="48006" y="0"/>
                  </a:lnTo>
                  <a:close/>
                </a:path>
              </a:pathLst>
            </a:custGeom>
            <a:solidFill>
              <a:srgbClr val="D5B997"/>
            </a:solidFill>
          </p:spPr>
          <p:txBody>
            <a:bodyPr/>
            <a:lstStyle/>
            <a:p>
              <a:endParaRPr lang="en-AE" sz="1200"/>
            </a:p>
          </p:txBody>
        </p:sp>
      </p:grpSp>
      <p:sp>
        <p:nvSpPr>
          <p:cNvPr id="12" name="TextBox 12"/>
          <p:cNvSpPr txBox="1"/>
          <p:nvPr/>
        </p:nvSpPr>
        <p:spPr>
          <a:xfrm>
            <a:off x="9489745" y="6539196"/>
            <a:ext cx="2438616" cy="180178"/>
          </a:xfrm>
          <a:prstGeom prst="rect">
            <a:avLst/>
          </a:prstGeom>
        </p:spPr>
        <p:txBody>
          <a:bodyPr lIns="0" tIns="0" rIns="0" bIns="0" rtlCol="0" anchor="t">
            <a:spAutoFit/>
          </a:bodyPr>
          <a:lstStyle/>
          <a:p>
            <a:pPr algn="r">
              <a:lnSpc>
                <a:spcPts val="1475"/>
              </a:lnSpc>
              <a:spcBef>
                <a:spcPct val="0"/>
              </a:spcBef>
            </a:pPr>
            <a:r>
              <a:rPr lang="en-US" sz="1229" spc="-22">
                <a:solidFill>
                  <a:srgbClr val="D9D9D9"/>
                </a:solidFill>
                <a:latin typeface="Product Sans"/>
              </a:rPr>
              <a:t>www.jamalakim.com</a:t>
            </a:r>
          </a:p>
        </p:txBody>
      </p:sp>
      <p:sp>
        <p:nvSpPr>
          <p:cNvPr id="13" name="TextBox 12">
            <a:extLst>
              <a:ext uri="{FF2B5EF4-FFF2-40B4-BE49-F238E27FC236}">
                <a16:creationId xmlns:a16="http://schemas.microsoft.com/office/drawing/2014/main" id="{B26A06F2-7D71-4AC6-1F8A-7F6BD3815304}"/>
              </a:ext>
            </a:extLst>
          </p:cNvPr>
          <p:cNvSpPr txBox="1"/>
          <p:nvPr/>
        </p:nvSpPr>
        <p:spPr>
          <a:xfrm>
            <a:off x="2218944" y="-1706880"/>
            <a:ext cx="184731" cy="276999"/>
          </a:xfrm>
          <a:prstGeom prst="rect">
            <a:avLst/>
          </a:prstGeom>
          <a:noFill/>
        </p:spPr>
        <p:txBody>
          <a:bodyPr wrap="none" rtlCol="0">
            <a:spAutoFit/>
          </a:bodyPr>
          <a:lstStyle/>
          <a:p>
            <a:endParaRPr lang="en-AE" sz="1200" dirty="0"/>
          </a:p>
        </p:txBody>
      </p:sp>
      <p:sp>
        <p:nvSpPr>
          <p:cNvPr id="11" name="Text 0">
            <a:extLst>
              <a:ext uri="{FF2B5EF4-FFF2-40B4-BE49-F238E27FC236}">
                <a16:creationId xmlns:a16="http://schemas.microsoft.com/office/drawing/2014/main" id="{8080116F-932F-2FA1-2FF7-B437227D565C}"/>
              </a:ext>
            </a:extLst>
          </p:cNvPr>
          <p:cNvSpPr/>
          <p:nvPr/>
        </p:nvSpPr>
        <p:spPr>
          <a:xfrm>
            <a:off x="697539" y="1443149"/>
            <a:ext cx="11026181" cy="671825"/>
          </a:xfrm>
          <a:prstGeom prst="rect">
            <a:avLst/>
          </a:prstGeom>
          <a:noFill/>
          <a:ln/>
        </p:spPr>
        <p:txBody>
          <a:bodyPr wrap="none" lIns="0" tIns="0" rIns="0" bIns="0" rtlCol="0" anchor="t"/>
          <a:lstStyle/>
          <a:p>
            <a:pPr>
              <a:lnSpc>
                <a:spcPts val="3634"/>
              </a:lnSpc>
            </a:pPr>
            <a:r>
              <a:rPr lang="en-US" sz="3733" spc="-21" dirty="0">
                <a:solidFill>
                  <a:srgbClr val="D5B997"/>
                </a:solidFill>
                <a:latin typeface="Product Sans" panose="020B0604020202020204" charset="0"/>
              </a:rPr>
              <a:t>Dubai Creek </a:t>
            </a:r>
            <a:r>
              <a:rPr lang="en-US" sz="3733" spc="-21" dirty="0" err="1">
                <a:solidFill>
                  <a:srgbClr val="D5B997"/>
                </a:solidFill>
                <a:latin typeface="Product Sans" panose="020B0604020202020204" charset="0"/>
              </a:rPr>
              <a:t>Harbour</a:t>
            </a:r>
            <a:r>
              <a:rPr lang="en-US" sz="3733" spc="-21" dirty="0">
                <a:solidFill>
                  <a:srgbClr val="D5B997"/>
                </a:solidFill>
                <a:latin typeface="Product Sans" panose="020B0604020202020204" charset="0"/>
              </a:rPr>
              <a:t>: </a:t>
            </a:r>
            <a:r>
              <a:rPr lang="en-US" sz="3733" spc="-21" dirty="0">
                <a:solidFill>
                  <a:schemeClr val="bg1"/>
                </a:solidFill>
                <a:latin typeface="Product Sans" panose="020B0604020202020204" charset="0"/>
              </a:rPr>
              <a:t>Exponential Returns</a:t>
            </a:r>
          </a:p>
          <a:p>
            <a:pPr>
              <a:lnSpc>
                <a:spcPts val="3634"/>
              </a:lnSpc>
            </a:pPr>
            <a:endParaRPr lang="en-US" sz="3733" spc="-21" dirty="0">
              <a:solidFill>
                <a:srgbClr val="D5B997"/>
              </a:solidFill>
              <a:latin typeface="Product Sans" panose="020B0604020202020204" charset="0"/>
            </a:endParaRPr>
          </a:p>
        </p:txBody>
      </p:sp>
      <p:sp>
        <p:nvSpPr>
          <p:cNvPr id="27" name="Shape 1">
            <a:extLst>
              <a:ext uri="{FF2B5EF4-FFF2-40B4-BE49-F238E27FC236}">
                <a16:creationId xmlns:a16="http://schemas.microsoft.com/office/drawing/2014/main" id="{09BB6D1E-1E65-BAD7-686A-E1274D8B9E0F}"/>
              </a:ext>
            </a:extLst>
          </p:cNvPr>
          <p:cNvSpPr/>
          <p:nvPr/>
        </p:nvSpPr>
        <p:spPr>
          <a:xfrm>
            <a:off x="9315486" y="2405487"/>
            <a:ext cx="68546" cy="3387786"/>
          </a:xfrm>
          <a:prstGeom prst="roundRect">
            <a:avLst>
              <a:gd name="adj" fmla="val 365586"/>
            </a:avLst>
          </a:prstGeom>
          <a:solidFill>
            <a:srgbClr val="B1BEAF"/>
          </a:solidFill>
          <a:ln/>
        </p:spPr>
        <p:txBody>
          <a:bodyPr/>
          <a:lstStyle/>
          <a:p>
            <a:endParaRPr lang="en-IN" sz="1600">
              <a:solidFill>
                <a:schemeClr val="bg1"/>
              </a:solidFill>
            </a:endParaRPr>
          </a:p>
        </p:txBody>
      </p:sp>
      <p:sp>
        <p:nvSpPr>
          <p:cNvPr id="29" name="Shape 3">
            <a:extLst>
              <a:ext uri="{FF2B5EF4-FFF2-40B4-BE49-F238E27FC236}">
                <a16:creationId xmlns:a16="http://schemas.microsoft.com/office/drawing/2014/main" id="{860ACE04-A68A-FC8F-246D-7A7C212B30C8}"/>
              </a:ext>
            </a:extLst>
          </p:cNvPr>
          <p:cNvSpPr/>
          <p:nvPr/>
        </p:nvSpPr>
        <p:spPr>
          <a:xfrm>
            <a:off x="9126649" y="2268545"/>
            <a:ext cx="447675" cy="447675"/>
          </a:xfrm>
          <a:prstGeom prst="roundRect">
            <a:avLst>
              <a:gd name="adj" fmla="val 18668"/>
            </a:avLst>
          </a:prstGeom>
          <a:solidFill>
            <a:srgbClr val="B1BEAF"/>
          </a:solidFill>
          <a:ln w="7620">
            <a:solidFill>
              <a:srgbClr val="6F5A42"/>
            </a:solidFill>
            <a:prstDash val="solid"/>
          </a:ln>
        </p:spPr>
        <p:txBody>
          <a:bodyPr/>
          <a:lstStyle/>
          <a:p>
            <a:endParaRPr lang="en-IN" sz="1600">
              <a:solidFill>
                <a:schemeClr val="bg1"/>
              </a:solidFill>
            </a:endParaRPr>
          </a:p>
        </p:txBody>
      </p:sp>
      <p:sp>
        <p:nvSpPr>
          <p:cNvPr id="30" name="Text 4">
            <a:extLst>
              <a:ext uri="{FF2B5EF4-FFF2-40B4-BE49-F238E27FC236}">
                <a16:creationId xmlns:a16="http://schemas.microsoft.com/office/drawing/2014/main" id="{7A829109-1BD5-799C-A4F8-405DA1FAB1A3}"/>
              </a:ext>
            </a:extLst>
          </p:cNvPr>
          <p:cNvSpPr/>
          <p:nvPr/>
        </p:nvSpPr>
        <p:spPr>
          <a:xfrm>
            <a:off x="9300821" y="2343078"/>
            <a:ext cx="128707" cy="298490"/>
          </a:xfrm>
          <a:prstGeom prst="rect">
            <a:avLst/>
          </a:prstGeom>
          <a:noFill/>
          <a:ln/>
        </p:spPr>
        <p:txBody>
          <a:bodyPr wrap="none" lIns="0" tIns="0" rIns="0" bIns="0" rtlCol="0" anchor="t"/>
          <a:lstStyle/>
          <a:p>
            <a:pPr marL="0" indent="0" algn="ctr">
              <a:lnSpc>
                <a:spcPts val="2350"/>
              </a:lnSpc>
              <a:buNone/>
            </a:pPr>
            <a:r>
              <a:rPr lang="en-US" sz="2000" b="1" dirty="0">
                <a:solidFill>
                  <a:schemeClr val="bg1"/>
                </a:solidFill>
                <a:latin typeface="Inter Bold" pitchFamily="34" charset="0"/>
                <a:ea typeface="Inter Bold" pitchFamily="34" charset="-122"/>
                <a:cs typeface="Inter Bold" pitchFamily="34" charset="-120"/>
              </a:rPr>
              <a:t>1</a:t>
            </a:r>
            <a:endParaRPr lang="en-US" sz="2000" dirty="0">
              <a:solidFill>
                <a:schemeClr val="bg1"/>
              </a:solidFill>
            </a:endParaRPr>
          </a:p>
        </p:txBody>
      </p:sp>
      <p:sp>
        <p:nvSpPr>
          <p:cNvPr id="31" name="Text 5">
            <a:extLst>
              <a:ext uri="{FF2B5EF4-FFF2-40B4-BE49-F238E27FC236}">
                <a16:creationId xmlns:a16="http://schemas.microsoft.com/office/drawing/2014/main" id="{6F3F2ACE-0ED7-2BAB-4507-FB348114C091}"/>
              </a:ext>
            </a:extLst>
          </p:cNvPr>
          <p:cNvSpPr/>
          <p:nvPr/>
        </p:nvSpPr>
        <p:spPr>
          <a:xfrm>
            <a:off x="6535893" y="2169920"/>
            <a:ext cx="2467393" cy="518663"/>
          </a:xfrm>
          <a:prstGeom prst="rect">
            <a:avLst/>
          </a:prstGeom>
          <a:noFill/>
          <a:ln/>
        </p:spPr>
        <p:txBody>
          <a:bodyPr wrap="none" lIns="0" tIns="0" rIns="0" bIns="0" rtlCol="0" anchor="t"/>
          <a:lstStyle/>
          <a:p>
            <a:pPr marL="0" indent="0" algn="ctr">
              <a:lnSpc>
                <a:spcPts val="2400"/>
              </a:lnSpc>
              <a:buNone/>
            </a:pPr>
            <a:r>
              <a:rPr lang="en-US" b="1" dirty="0">
                <a:solidFill>
                  <a:schemeClr val="bg1"/>
                </a:solidFill>
                <a:latin typeface="Inter Bold" pitchFamily="34" charset="0"/>
                <a:ea typeface="Inter Bold" pitchFamily="34" charset="-122"/>
                <a:cs typeface="Inter Bold" pitchFamily="34" charset="-120"/>
              </a:rPr>
              <a:t>2025 </a:t>
            </a:r>
            <a:br>
              <a:rPr lang="en-US" b="1" dirty="0">
                <a:solidFill>
                  <a:schemeClr val="bg1"/>
                </a:solidFill>
                <a:latin typeface="Inter Bold" pitchFamily="34" charset="0"/>
                <a:ea typeface="Inter Bold" pitchFamily="34" charset="-122"/>
                <a:cs typeface="Inter Bold" pitchFamily="34" charset="-120"/>
              </a:rPr>
            </a:br>
            <a:r>
              <a:rPr lang="en-US" b="1" dirty="0">
                <a:solidFill>
                  <a:schemeClr val="bg1"/>
                </a:solidFill>
                <a:latin typeface="Inter Bold" pitchFamily="34" charset="0"/>
                <a:ea typeface="Inter Bold" pitchFamily="34" charset="-122"/>
                <a:cs typeface="Inter Bold" pitchFamily="34" charset="-120"/>
              </a:rPr>
              <a:t>Initial Growth</a:t>
            </a:r>
            <a:endParaRPr lang="en-US" dirty="0">
              <a:solidFill>
                <a:schemeClr val="bg1"/>
              </a:solidFill>
            </a:endParaRPr>
          </a:p>
        </p:txBody>
      </p:sp>
      <p:sp>
        <p:nvSpPr>
          <p:cNvPr id="32" name="Text 6">
            <a:extLst>
              <a:ext uri="{FF2B5EF4-FFF2-40B4-BE49-F238E27FC236}">
                <a16:creationId xmlns:a16="http://schemas.microsoft.com/office/drawing/2014/main" id="{7603C7DA-00AD-5778-B367-701044B114F7}"/>
              </a:ext>
            </a:extLst>
          </p:cNvPr>
          <p:cNvSpPr/>
          <p:nvPr/>
        </p:nvSpPr>
        <p:spPr>
          <a:xfrm>
            <a:off x="6835852" y="2762324"/>
            <a:ext cx="1891141" cy="636508"/>
          </a:xfrm>
          <a:prstGeom prst="rect">
            <a:avLst/>
          </a:prstGeom>
          <a:noFill/>
          <a:ln/>
        </p:spPr>
        <p:txBody>
          <a:bodyPr wrap="square" lIns="0" tIns="0" rIns="0" bIns="0" rtlCol="0" anchor="t"/>
          <a:lstStyle/>
          <a:p>
            <a:pPr marL="0" indent="0" algn="ctr">
              <a:buNone/>
            </a:pPr>
            <a:r>
              <a:rPr lang="en-US" sz="1400" dirty="0">
                <a:solidFill>
                  <a:schemeClr val="bg1"/>
                </a:solidFill>
                <a:latin typeface="Product Sans" panose="020B0604020202020204"/>
                <a:ea typeface="Inter" pitchFamily="34" charset="-122"/>
                <a:cs typeface="Inter" pitchFamily="34" charset="-120"/>
              </a:rPr>
              <a:t>Profit: 1,954,263 AED</a:t>
            </a:r>
            <a:endParaRPr lang="en-US" sz="1400" dirty="0">
              <a:solidFill>
                <a:schemeClr val="bg1"/>
              </a:solidFill>
              <a:latin typeface="Product Sans" panose="020B0604020202020204"/>
            </a:endParaRPr>
          </a:p>
        </p:txBody>
      </p:sp>
      <p:sp>
        <p:nvSpPr>
          <p:cNvPr id="33" name="Text 7">
            <a:extLst>
              <a:ext uri="{FF2B5EF4-FFF2-40B4-BE49-F238E27FC236}">
                <a16:creationId xmlns:a16="http://schemas.microsoft.com/office/drawing/2014/main" id="{77EF08F2-692C-6C63-52FE-6801234D2097}"/>
              </a:ext>
            </a:extLst>
          </p:cNvPr>
          <p:cNvSpPr/>
          <p:nvPr/>
        </p:nvSpPr>
        <p:spPr>
          <a:xfrm>
            <a:off x="7146443" y="2942955"/>
            <a:ext cx="977009" cy="292037"/>
          </a:xfrm>
          <a:prstGeom prst="rect">
            <a:avLst/>
          </a:prstGeom>
          <a:noFill/>
          <a:ln/>
        </p:spPr>
        <p:txBody>
          <a:bodyPr wrap="none" lIns="0" tIns="0" rIns="0" bIns="0" rtlCol="0" anchor="t"/>
          <a:lstStyle/>
          <a:p>
            <a:pPr marL="0" indent="0" algn="r">
              <a:lnSpc>
                <a:spcPts val="2500"/>
              </a:lnSpc>
              <a:buNone/>
            </a:pPr>
            <a:r>
              <a:rPr lang="en-US" sz="1400" b="1" dirty="0">
                <a:solidFill>
                  <a:srgbClr val="D5B997"/>
                </a:solidFill>
                <a:latin typeface="Product Sans" panose="020B0604020202020204"/>
                <a:ea typeface="Inter" pitchFamily="34" charset="-122"/>
                <a:cs typeface="Inter" pitchFamily="34" charset="-120"/>
              </a:rPr>
              <a:t>ROI: 119%</a:t>
            </a:r>
            <a:endParaRPr lang="en-US" sz="1400" b="1" dirty="0">
              <a:solidFill>
                <a:srgbClr val="D5B997"/>
              </a:solidFill>
              <a:latin typeface="Product Sans" panose="020B0604020202020204"/>
            </a:endParaRPr>
          </a:p>
        </p:txBody>
      </p:sp>
      <p:sp>
        <p:nvSpPr>
          <p:cNvPr id="34" name="Shape 8">
            <a:extLst>
              <a:ext uri="{FF2B5EF4-FFF2-40B4-BE49-F238E27FC236}">
                <a16:creationId xmlns:a16="http://schemas.microsoft.com/office/drawing/2014/main" id="{CE46DEDE-9EA6-77E9-50C4-3C7851D2CE61}"/>
              </a:ext>
            </a:extLst>
          </p:cNvPr>
          <p:cNvSpPr/>
          <p:nvPr/>
        </p:nvSpPr>
        <p:spPr>
          <a:xfrm>
            <a:off x="9551464" y="3475720"/>
            <a:ext cx="696397" cy="22860"/>
          </a:xfrm>
          <a:prstGeom prst="roundRect">
            <a:avLst>
              <a:gd name="adj" fmla="val 365586"/>
            </a:avLst>
          </a:prstGeom>
          <a:solidFill>
            <a:srgbClr val="B1BEAF"/>
          </a:solidFill>
          <a:ln/>
        </p:spPr>
        <p:txBody>
          <a:bodyPr/>
          <a:lstStyle/>
          <a:p>
            <a:endParaRPr lang="en-IN" sz="1600">
              <a:solidFill>
                <a:schemeClr val="bg1"/>
              </a:solidFill>
            </a:endParaRPr>
          </a:p>
        </p:txBody>
      </p:sp>
      <p:sp>
        <p:nvSpPr>
          <p:cNvPr id="35" name="Shape 9">
            <a:extLst>
              <a:ext uri="{FF2B5EF4-FFF2-40B4-BE49-F238E27FC236}">
                <a16:creationId xmlns:a16="http://schemas.microsoft.com/office/drawing/2014/main" id="{A6A3AD82-9629-BB4F-8B33-A3A97312E10A}"/>
              </a:ext>
            </a:extLst>
          </p:cNvPr>
          <p:cNvSpPr/>
          <p:nvPr/>
        </p:nvSpPr>
        <p:spPr>
          <a:xfrm>
            <a:off x="9126649" y="3263312"/>
            <a:ext cx="447675" cy="447675"/>
          </a:xfrm>
          <a:prstGeom prst="roundRect">
            <a:avLst>
              <a:gd name="adj" fmla="val 18668"/>
            </a:avLst>
          </a:prstGeom>
          <a:solidFill>
            <a:srgbClr val="B1BEAF"/>
          </a:solidFill>
          <a:ln w="7620">
            <a:solidFill>
              <a:srgbClr val="6F5A42"/>
            </a:solidFill>
            <a:prstDash val="solid"/>
          </a:ln>
        </p:spPr>
        <p:txBody>
          <a:bodyPr/>
          <a:lstStyle/>
          <a:p>
            <a:endParaRPr lang="en-IN" sz="1600">
              <a:solidFill>
                <a:schemeClr val="bg1"/>
              </a:solidFill>
            </a:endParaRPr>
          </a:p>
        </p:txBody>
      </p:sp>
      <p:sp>
        <p:nvSpPr>
          <p:cNvPr id="36" name="Text 10">
            <a:extLst>
              <a:ext uri="{FF2B5EF4-FFF2-40B4-BE49-F238E27FC236}">
                <a16:creationId xmlns:a16="http://schemas.microsoft.com/office/drawing/2014/main" id="{238BC7BA-38E2-BA94-37ED-F3BB0E65C6A3}"/>
              </a:ext>
            </a:extLst>
          </p:cNvPr>
          <p:cNvSpPr/>
          <p:nvPr/>
        </p:nvSpPr>
        <p:spPr>
          <a:xfrm>
            <a:off x="9271294" y="3337845"/>
            <a:ext cx="187881" cy="298490"/>
          </a:xfrm>
          <a:prstGeom prst="rect">
            <a:avLst/>
          </a:prstGeom>
          <a:noFill/>
          <a:ln/>
        </p:spPr>
        <p:txBody>
          <a:bodyPr wrap="none" lIns="0" tIns="0" rIns="0" bIns="0" rtlCol="0" anchor="t"/>
          <a:lstStyle/>
          <a:p>
            <a:pPr marL="0" indent="0" algn="ctr">
              <a:lnSpc>
                <a:spcPts val="2350"/>
              </a:lnSpc>
              <a:buNone/>
            </a:pPr>
            <a:r>
              <a:rPr lang="en-US" sz="2000" b="1" dirty="0">
                <a:solidFill>
                  <a:schemeClr val="bg1"/>
                </a:solidFill>
                <a:latin typeface="Inter Bold" pitchFamily="34" charset="0"/>
                <a:ea typeface="Inter Bold" pitchFamily="34" charset="-122"/>
                <a:cs typeface="Inter Bold" pitchFamily="34" charset="-120"/>
              </a:rPr>
              <a:t>2</a:t>
            </a:r>
            <a:endParaRPr lang="en-US" sz="2000" dirty="0">
              <a:solidFill>
                <a:schemeClr val="bg1"/>
              </a:solidFill>
            </a:endParaRPr>
          </a:p>
        </p:txBody>
      </p:sp>
      <p:sp>
        <p:nvSpPr>
          <p:cNvPr id="37" name="Text 11">
            <a:extLst>
              <a:ext uri="{FF2B5EF4-FFF2-40B4-BE49-F238E27FC236}">
                <a16:creationId xmlns:a16="http://schemas.microsoft.com/office/drawing/2014/main" id="{522836C8-BAAE-8213-99CA-90CE8D7AF724}"/>
              </a:ext>
            </a:extLst>
          </p:cNvPr>
          <p:cNvSpPr/>
          <p:nvPr/>
        </p:nvSpPr>
        <p:spPr>
          <a:xfrm>
            <a:off x="9677868" y="3194181"/>
            <a:ext cx="2487216" cy="559505"/>
          </a:xfrm>
          <a:prstGeom prst="rect">
            <a:avLst/>
          </a:prstGeom>
          <a:noFill/>
          <a:ln/>
        </p:spPr>
        <p:txBody>
          <a:bodyPr wrap="none" lIns="0" tIns="0" rIns="0" bIns="0" rtlCol="0" anchor="t"/>
          <a:lstStyle/>
          <a:p>
            <a:pPr marL="0" indent="0" algn="ctr">
              <a:lnSpc>
                <a:spcPts val="2400"/>
              </a:lnSpc>
              <a:buNone/>
            </a:pPr>
            <a:r>
              <a:rPr lang="en-US" b="1" dirty="0">
                <a:solidFill>
                  <a:schemeClr val="bg1"/>
                </a:solidFill>
                <a:latin typeface="Inter Bold" pitchFamily="34" charset="0"/>
                <a:ea typeface="Inter Bold" pitchFamily="34" charset="-122"/>
                <a:cs typeface="Inter Bold" pitchFamily="34" charset="-120"/>
              </a:rPr>
              <a:t>2026 </a:t>
            </a:r>
            <a:br>
              <a:rPr lang="en-US" b="1" dirty="0">
                <a:solidFill>
                  <a:schemeClr val="bg1"/>
                </a:solidFill>
                <a:latin typeface="Inter Bold" pitchFamily="34" charset="0"/>
                <a:ea typeface="Inter Bold" pitchFamily="34" charset="-122"/>
                <a:cs typeface="Inter Bold" pitchFamily="34" charset="-120"/>
              </a:rPr>
            </a:br>
            <a:r>
              <a:rPr lang="en-US" b="1" dirty="0">
                <a:solidFill>
                  <a:schemeClr val="bg1"/>
                </a:solidFill>
                <a:latin typeface="Inter Bold" pitchFamily="34" charset="0"/>
                <a:ea typeface="Inter Bold" pitchFamily="34" charset="-122"/>
                <a:cs typeface="Inter Bold" pitchFamily="34" charset="-120"/>
              </a:rPr>
              <a:t>Rapid Expansion</a:t>
            </a:r>
            <a:endParaRPr lang="en-US" dirty="0">
              <a:solidFill>
                <a:schemeClr val="bg1"/>
              </a:solidFill>
            </a:endParaRPr>
          </a:p>
        </p:txBody>
      </p:sp>
      <p:sp>
        <p:nvSpPr>
          <p:cNvPr id="38" name="Text 12">
            <a:extLst>
              <a:ext uri="{FF2B5EF4-FFF2-40B4-BE49-F238E27FC236}">
                <a16:creationId xmlns:a16="http://schemas.microsoft.com/office/drawing/2014/main" id="{050C9493-D47E-4509-ACD3-8B118E9D2BCA}"/>
              </a:ext>
            </a:extLst>
          </p:cNvPr>
          <p:cNvSpPr/>
          <p:nvPr/>
        </p:nvSpPr>
        <p:spPr>
          <a:xfrm>
            <a:off x="9524834" y="3801334"/>
            <a:ext cx="2698371" cy="636508"/>
          </a:xfrm>
          <a:prstGeom prst="rect">
            <a:avLst/>
          </a:prstGeom>
          <a:noFill/>
          <a:ln/>
        </p:spPr>
        <p:txBody>
          <a:bodyPr wrap="square" lIns="0" tIns="0" rIns="0" bIns="0" rtlCol="0" anchor="t"/>
          <a:lstStyle/>
          <a:p>
            <a:pPr marL="0" indent="0" algn="ctr">
              <a:buNone/>
            </a:pPr>
            <a:r>
              <a:rPr lang="en-US" sz="1400" dirty="0">
                <a:solidFill>
                  <a:schemeClr val="bg1"/>
                </a:solidFill>
                <a:latin typeface="Product Sans" panose="020B0604020202020204"/>
                <a:ea typeface="Inter" pitchFamily="34" charset="-122"/>
                <a:cs typeface="Inter" pitchFamily="34" charset="-120"/>
              </a:rPr>
              <a:t>Profit: 6,241,372 AED</a:t>
            </a:r>
            <a:endParaRPr lang="en-US" sz="1400" dirty="0">
              <a:solidFill>
                <a:schemeClr val="bg1"/>
              </a:solidFill>
              <a:latin typeface="Product Sans" panose="020B0604020202020204"/>
            </a:endParaRPr>
          </a:p>
        </p:txBody>
      </p:sp>
      <p:sp>
        <p:nvSpPr>
          <p:cNvPr id="42" name="Text 13">
            <a:extLst>
              <a:ext uri="{FF2B5EF4-FFF2-40B4-BE49-F238E27FC236}">
                <a16:creationId xmlns:a16="http://schemas.microsoft.com/office/drawing/2014/main" id="{ADE168A7-F60F-4A87-8A7F-0AD3AA9D752B}"/>
              </a:ext>
            </a:extLst>
          </p:cNvPr>
          <p:cNvSpPr/>
          <p:nvPr/>
        </p:nvSpPr>
        <p:spPr>
          <a:xfrm>
            <a:off x="10371043" y="4011461"/>
            <a:ext cx="1070348" cy="392906"/>
          </a:xfrm>
          <a:prstGeom prst="rect">
            <a:avLst/>
          </a:prstGeom>
          <a:noFill/>
          <a:ln/>
        </p:spPr>
        <p:txBody>
          <a:bodyPr wrap="none" lIns="0" tIns="0" rIns="0" bIns="0" rtlCol="0" anchor="t"/>
          <a:lstStyle/>
          <a:p>
            <a:pPr marL="0" indent="0" algn="ctr">
              <a:lnSpc>
                <a:spcPts val="2500"/>
              </a:lnSpc>
              <a:buNone/>
            </a:pPr>
            <a:r>
              <a:rPr lang="en-US" sz="1400" b="1" dirty="0">
                <a:solidFill>
                  <a:srgbClr val="D5B997"/>
                </a:solidFill>
                <a:latin typeface="Product Sans" panose="020B0604020202020204"/>
                <a:ea typeface="Inter" pitchFamily="34" charset="-122"/>
                <a:cs typeface="Inter" pitchFamily="34" charset="-120"/>
              </a:rPr>
              <a:t>ROI: 379%</a:t>
            </a:r>
            <a:endParaRPr lang="en-US" sz="1400" b="1" dirty="0">
              <a:solidFill>
                <a:srgbClr val="D5B997"/>
              </a:solidFill>
              <a:latin typeface="Product Sans" panose="020B0604020202020204"/>
            </a:endParaRPr>
          </a:p>
        </p:txBody>
      </p:sp>
      <p:sp>
        <p:nvSpPr>
          <p:cNvPr id="45" name="Shape 14">
            <a:extLst>
              <a:ext uri="{FF2B5EF4-FFF2-40B4-BE49-F238E27FC236}">
                <a16:creationId xmlns:a16="http://schemas.microsoft.com/office/drawing/2014/main" id="{BE479534-DC81-4D44-0A2F-014C97F3C096}"/>
              </a:ext>
            </a:extLst>
          </p:cNvPr>
          <p:cNvSpPr/>
          <p:nvPr/>
        </p:nvSpPr>
        <p:spPr>
          <a:xfrm>
            <a:off x="8453112" y="4582049"/>
            <a:ext cx="696397" cy="22860"/>
          </a:xfrm>
          <a:prstGeom prst="roundRect">
            <a:avLst>
              <a:gd name="adj" fmla="val 365586"/>
            </a:avLst>
          </a:prstGeom>
          <a:solidFill>
            <a:srgbClr val="B1BEAF"/>
          </a:solidFill>
          <a:ln/>
        </p:spPr>
        <p:txBody>
          <a:bodyPr/>
          <a:lstStyle/>
          <a:p>
            <a:endParaRPr lang="en-IN" sz="1600">
              <a:solidFill>
                <a:schemeClr val="bg1"/>
              </a:solidFill>
            </a:endParaRPr>
          </a:p>
        </p:txBody>
      </p:sp>
      <p:sp>
        <p:nvSpPr>
          <p:cNvPr id="46" name="Shape 15">
            <a:extLst>
              <a:ext uri="{FF2B5EF4-FFF2-40B4-BE49-F238E27FC236}">
                <a16:creationId xmlns:a16="http://schemas.microsoft.com/office/drawing/2014/main" id="{C98085D0-6D85-7312-8DD9-2CEE83457D7E}"/>
              </a:ext>
            </a:extLst>
          </p:cNvPr>
          <p:cNvSpPr/>
          <p:nvPr/>
        </p:nvSpPr>
        <p:spPr>
          <a:xfrm>
            <a:off x="9126649" y="4369641"/>
            <a:ext cx="447675" cy="447675"/>
          </a:xfrm>
          <a:prstGeom prst="roundRect">
            <a:avLst>
              <a:gd name="adj" fmla="val 18668"/>
            </a:avLst>
          </a:prstGeom>
          <a:solidFill>
            <a:srgbClr val="B1BEAF"/>
          </a:solidFill>
          <a:ln w="7620">
            <a:solidFill>
              <a:srgbClr val="6F5A42"/>
            </a:solidFill>
            <a:prstDash val="solid"/>
          </a:ln>
        </p:spPr>
        <p:txBody>
          <a:bodyPr/>
          <a:lstStyle/>
          <a:p>
            <a:endParaRPr lang="en-IN" sz="1600">
              <a:solidFill>
                <a:schemeClr val="bg1"/>
              </a:solidFill>
            </a:endParaRPr>
          </a:p>
        </p:txBody>
      </p:sp>
      <p:sp>
        <p:nvSpPr>
          <p:cNvPr id="47" name="Text 16">
            <a:extLst>
              <a:ext uri="{FF2B5EF4-FFF2-40B4-BE49-F238E27FC236}">
                <a16:creationId xmlns:a16="http://schemas.microsoft.com/office/drawing/2014/main" id="{23533953-D7CD-9FB0-CE50-65D1A533EBD7}"/>
              </a:ext>
            </a:extLst>
          </p:cNvPr>
          <p:cNvSpPr/>
          <p:nvPr/>
        </p:nvSpPr>
        <p:spPr>
          <a:xfrm>
            <a:off x="9268912" y="4444174"/>
            <a:ext cx="192643" cy="298490"/>
          </a:xfrm>
          <a:prstGeom prst="rect">
            <a:avLst/>
          </a:prstGeom>
          <a:noFill/>
          <a:ln/>
        </p:spPr>
        <p:txBody>
          <a:bodyPr wrap="none" lIns="0" tIns="0" rIns="0" bIns="0" rtlCol="0" anchor="t"/>
          <a:lstStyle/>
          <a:p>
            <a:pPr marL="0" indent="0" algn="ctr">
              <a:lnSpc>
                <a:spcPts val="2350"/>
              </a:lnSpc>
              <a:buNone/>
            </a:pPr>
            <a:r>
              <a:rPr lang="en-US" sz="2000" b="1" dirty="0">
                <a:solidFill>
                  <a:schemeClr val="bg1"/>
                </a:solidFill>
                <a:latin typeface="Inter Bold" pitchFamily="34" charset="0"/>
                <a:ea typeface="Inter Bold" pitchFamily="34" charset="-122"/>
                <a:cs typeface="Inter Bold" pitchFamily="34" charset="-120"/>
              </a:rPr>
              <a:t>3</a:t>
            </a:r>
            <a:endParaRPr lang="en-US" sz="2000" dirty="0">
              <a:solidFill>
                <a:schemeClr val="bg1"/>
              </a:solidFill>
            </a:endParaRPr>
          </a:p>
        </p:txBody>
      </p:sp>
      <p:sp>
        <p:nvSpPr>
          <p:cNvPr id="48" name="Text 17">
            <a:extLst>
              <a:ext uri="{FF2B5EF4-FFF2-40B4-BE49-F238E27FC236}">
                <a16:creationId xmlns:a16="http://schemas.microsoft.com/office/drawing/2014/main" id="{66D645BC-0AEE-E61D-F45C-9B34D2160EF1}"/>
              </a:ext>
            </a:extLst>
          </p:cNvPr>
          <p:cNvSpPr/>
          <p:nvPr/>
        </p:nvSpPr>
        <p:spPr>
          <a:xfrm>
            <a:off x="6594882" y="4064536"/>
            <a:ext cx="2409641" cy="636507"/>
          </a:xfrm>
          <a:prstGeom prst="rect">
            <a:avLst/>
          </a:prstGeom>
          <a:noFill/>
          <a:ln/>
        </p:spPr>
        <p:txBody>
          <a:bodyPr wrap="none" lIns="0" tIns="0" rIns="0" bIns="0" rtlCol="0" anchor="t"/>
          <a:lstStyle/>
          <a:p>
            <a:pPr marL="0" indent="0" algn="ctr">
              <a:buNone/>
            </a:pPr>
            <a:r>
              <a:rPr lang="en-US" b="1" dirty="0">
                <a:solidFill>
                  <a:schemeClr val="bg1"/>
                </a:solidFill>
                <a:latin typeface="Inter Bold" pitchFamily="34" charset="0"/>
                <a:ea typeface="Inter Bold" pitchFamily="34" charset="-122"/>
                <a:cs typeface="Inter Bold" pitchFamily="34" charset="-120"/>
              </a:rPr>
              <a:t>2027</a:t>
            </a:r>
            <a:br>
              <a:rPr lang="en-US" b="1" dirty="0">
                <a:solidFill>
                  <a:schemeClr val="bg1"/>
                </a:solidFill>
                <a:latin typeface="Inter Bold" pitchFamily="34" charset="0"/>
                <a:ea typeface="Inter Bold" pitchFamily="34" charset="-122"/>
                <a:cs typeface="Inter Bold" pitchFamily="34" charset="-120"/>
              </a:rPr>
            </a:br>
            <a:r>
              <a:rPr lang="en-US" b="1" dirty="0">
                <a:solidFill>
                  <a:schemeClr val="bg1"/>
                </a:solidFill>
                <a:latin typeface="Inter Bold" pitchFamily="34" charset="0"/>
                <a:ea typeface="Inter Bold" pitchFamily="34" charset="-122"/>
                <a:cs typeface="Inter Bold" pitchFamily="34" charset="-120"/>
              </a:rPr>
              <a:t>Exponential </a:t>
            </a:r>
            <a:br>
              <a:rPr lang="en-US" b="1" dirty="0">
                <a:solidFill>
                  <a:schemeClr val="bg1"/>
                </a:solidFill>
                <a:latin typeface="Inter Bold" pitchFamily="34" charset="0"/>
                <a:ea typeface="Inter Bold" pitchFamily="34" charset="-122"/>
                <a:cs typeface="Inter Bold" pitchFamily="34" charset="-120"/>
              </a:rPr>
            </a:br>
            <a:r>
              <a:rPr lang="en-US" b="1" dirty="0">
                <a:solidFill>
                  <a:schemeClr val="bg1"/>
                </a:solidFill>
                <a:latin typeface="Inter Bold" pitchFamily="34" charset="0"/>
                <a:ea typeface="Inter Bold" pitchFamily="34" charset="-122"/>
                <a:cs typeface="Inter Bold" pitchFamily="34" charset="-120"/>
              </a:rPr>
              <a:t>Surge</a:t>
            </a:r>
            <a:endParaRPr lang="en-US" dirty="0">
              <a:solidFill>
                <a:schemeClr val="bg1"/>
              </a:solidFill>
            </a:endParaRPr>
          </a:p>
        </p:txBody>
      </p:sp>
      <p:sp>
        <p:nvSpPr>
          <p:cNvPr id="49" name="Text 18">
            <a:extLst>
              <a:ext uri="{FF2B5EF4-FFF2-40B4-BE49-F238E27FC236}">
                <a16:creationId xmlns:a16="http://schemas.microsoft.com/office/drawing/2014/main" id="{8D772C01-14C2-99A7-E07E-2E85F3CA22B5}"/>
              </a:ext>
            </a:extLst>
          </p:cNvPr>
          <p:cNvSpPr/>
          <p:nvPr/>
        </p:nvSpPr>
        <p:spPr>
          <a:xfrm>
            <a:off x="6908511" y="4892910"/>
            <a:ext cx="1808673" cy="636508"/>
          </a:xfrm>
          <a:prstGeom prst="rect">
            <a:avLst/>
          </a:prstGeom>
          <a:noFill/>
          <a:ln/>
        </p:spPr>
        <p:txBody>
          <a:bodyPr wrap="square" lIns="0" tIns="0" rIns="0" bIns="0" rtlCol="0" anchor="t"/>
          <a:lstStyle/>
          <a:p>
            <a:pPr marL="0" indent="0" algn="ctr">
              <a:buNone/>
            </a:pPr>
            <a:r>
              <a:rPr lang="en-US" sz="1400" dirty="0">
                <a:solidFill>
                  <a:schemeClr val="bg1"/>
                </a:solidFill>
                <a:latin typeface="Product Sans" panose="020B0604020202020204"/>
                <a:ea typeface="Inter" pitchFamily="34" charset="-122"/>
                <a:cs typeface="Inter" pitchFamily="34" charset="-120"/>
              </a:rPr>
              <a:t>Profit: 15,685,701 AED</a:t>
            </a:r>
            <a:endParaRPr lang="en-US" sz="1400" dirty="0">
              <a:solidFill>
                <a:schemeClr val="bg1"/>
              </a:solidFill>
              <a:latin typeface="Product Sans" panose="020B0604020202020204"/>
            </a:endParaRPr>
          </a:p>
        </p:txBody>
      </p:sp>
      <p:sp>
        <p:nvSpPr>
          <p:cNvPr id="50" name="Text 19">
            <a:extLst>
              <a:ext uri="{FF2B5EF4-FFF2-40B4-BE49-F238E27FC236}">
                <a16:creationId xmlns:a16="http://schemas.microsoft.com/office/drawing/2014/main" id="{73CCF50B-AB6C-1CA9-363E-30170428372A}"/>
              </a:ext>
            </a:extLst>
          </p:cNvPr>
          <p:cNvSpPr/>
          <p:nvPr/>
        </p:nvSpPr>
        <p:spPr>
          <a:xfrm>
            <a:off x="7119784" y="5073544"/>
            <a:ext cx="1106906" cy="337185"/>
          </a:xfrm>
          <a:prstGeom prst="rect">
            <a:avLst/>
          </a:prstGeom>
          <a:noFill/>
          <a:ln/>
        </p:spPr>
        <p:txBody>
          <a:bodyPr wrap="none" lIns="0" tIns="0" rIns="0" bIns="0" rtlCol="0" anchor="t"/>
          <a:lstStyle/>
          <a:p>
            <a:pPr marL="0" indent="0" algn="r">
              <a:lnSpc>
                <a:spcPts val="2500"/>
              </a:lnSpc>
              <a:buNone/>
            </a:pPr>
            <a:r>
              <a:rPr lang="en-US" sz="1400" b="1" dirty="0">
                <a:solidFill>
                  <a:srgbClr val="D5B997"/>
                </a:solidFill>
                <a:latin typeface="Product Sans" panose="020B0604020202020204"/>
                <a:ea typeface="Inter" pitchFamily="34" charset="-122"/>
                <a:cs typeface="Inter" pitchFamily="34" charset="-120"/>
              </a:rPr>
              <a:t>ROI: 951%</a:t>
            </a:r>
            <a:endParaRPr lang="en-US" sz="1400" b="1" dirty="0">
              <a:solidFill>
                <a:srgbClr val="D5B997"/>
              </a:solidFill>
              <a:latin typeface="Product Sans" panose="020B0604020202020204"/>
            </a:endParaRPr>
          </a:p>
        </p:txBody>
      </p:sp>
      <p:sp>
        <p:nvSpPr>
          <p:cNvPr id="51" name="Shape 20">
            <a:extLst>
              <a:ext uri="{FF2B5EF4-FFF2-40B4-BE49-F238E27FC236}">
                <a16:creationId xmlns:a16="http://schemas.microsoft.com/office/drawing/2014/main" id="{78F97ADB-43BA-A95C-6473-4A4D1533AAA7}"/>
              </a:ext>
            </a:extLst>
          </p:cNvPr>
          <p:cNvSpPr/>
          <p:nvPr/>
        </p:nvSpPr>
        <p:spPr>
          <a:xfrm>
            <a:off x="9551464" y="5632656"/>
            <a:ext cx="696397" cy="22860"/>
          </a:xfrm>
          <a:prstGeom prst="roundRect">
            <a:avLst>
              <a:gd name="adj" fmla="val 365586"/>
            </a:avLst>
          </a:prstGeom>
          <a:solidFill>
            <a:srgbClr val="B1BEAF"/>
          </a:solidFill>
          <a:ln/>
        </p:spPr>
        <p:txBody>
          <a:bodyPr/>
          <a:lstStyle/>
          <a:p>
            <a:endParaRPr lang="en-IN" sz="1600">
              <a:solidFill>
                <a:schemeClr val="bg1"/>
              </a:solidFill>
            </a:endParaRPr>
          </a:p>
        </p:txBody>
      </p:sp>
      <p:sp>
        <p:nvSpPr>
          <p:cNvPr id="52" name="Shape 21">
            <a:extLst>
              <a:ext uri="{FF2B5EF4-FFF2-40B4-BE49-F238E27FC236}">
                <a16:creationId xmlns:a16="http://schemas.microsoft.com/office/drawing/2014/main" id="{BFD02B71-B513-50D3-4C08-23694C852DC7}"/>
              </a:ext>
            </a:extLst>
          </p:cNvPr>
          <p:cNvSpPr/>
          <p:nvPr/>
        </p:nvSpPr>
        <p:spPr>
          <a:xfrm>
            <a:off x="9126649" y="5420249"/>
            <a:ext cx="447675" cy="447675"/>
          </a:xfrm>
          <a:prstGeom prst="roundRect">
            <a:avLst>
              <a:gd name="adj" fmla="val 18668"/>
            </a:avLst>
          </a:prstGeom>
          <a:solidFill>
            <a:srgbClr val="B1BEAF"/>
          </a:solidFill>
          <a:ln w="7620">
            <a:solidFill>
              <a:srgbClr val="6F5A42"/>
            </a:solidFill>
            <a:prstDash val="solid"/>
          </a:ln>
        </p:spPr>
        <p:txBody>
          <a:bodyPr/>
          <a:lstStyle/>
          <a:p>
            <a:endParaRPr lang="en-IN" sz="1600">
              <a:solidFill>
                <a:schemeClr val="bg1"/>
              </a:solidFill>
            </a:endParaRPr>
          </a:p>
        </p:txBody>
      </p:sp>
      <p:sp>
        <p:nvSpPr>
          <p:cNvPr id="53" name="Text 22">
            <a:extLst>
              <a:ext uri="{FF2B5EF4-FFF2-40B4-BE49-F238E27FC236}">
                <a16:creationId xmlns:a16="http://schemas.microsoft.com/office/drawing/2014/main" id="{EE8F1BAB-E59C-A294-1559-C3AA9BA1F464}"/>
              </a:ext>
            </a:extLst>
          </p:cNvPr>
          <p:cNvSpPr/>
          <p:nvPr/>
        </p:nvSpPr>
        <p:spPr>
          <a:xfrm>
            <a:off x="9264269" y="5494782"/>
            <a:ext cx="201811" cy="298490"/>
          </a:xfrm>
          <a:prstGeom prst="rect">
            <a:avLst/>
          </a:prstGeom>
          <a:noFill/>
          <a:ln/>
        </p:spPr>
        <p:txBody>
          <a:bodyPr wrap="none" lIns="0" tIns="0" rIns="0" bIns="0" rtlCol="0" anchor="t"/>
          <a:lstStyle/>
          <a:p>
            <a:pPr marL="0" indent="0" algn="ctr">
              <a:lnSpc>
                <a:spcPts val="2350"/>
              </a:lnSpc>
              <a:buNone/>
            </a:pPr>
            <a:r>
              <a:rPr lang="en-US" sz="2000" b="1" dirty="0">
                <a:solidFill>
                  <a:schemeClr val="bg1"/>
                </a:solidFill>
                <a:latin typeface="Inter Bold" pitchFamily="34" charset="0"/>
                <a:ea typeface="Inter Bold" pitchFamily="34" charset="-122"/>
                <a:cs typeface="Inter Bold" pitchFamily="34" charset="-120"/>
              </a:rPr>
              <a:t>4</a:t>
            </a:r>
            <a:endParaRPr lang="en-US" sz="2000" dirty="0">
              <a:solidFill>
                <a:schemeClr val="bg1"/>
              </a:solidFill>
            </a:endParaRPr>
          </a:p>
        </p:txBody>
      </p:sp>
      <p:sp>
        <p:nvSpPr>
          <p:cNvPr id="54" name="Text 23">
            <a:extLst>
              <a:ext uri="{FF2B5EF4-FFF2-40B4-BE49-F238E27FC236}">
                <a16:creationId xmlns:a16="http://schemas.microsoft.com/office/drawing/2014/main" id="{3F369C6C-7276-7809-51AA-85325537B768}"/>
              </a:ext>
            </a:extLst>
          </p:cNvPr>
          <p:cNvSpPr/>
          <p:nvPr/>
        </p:nvSpPr>
        <p:spPr>
          <a:xfrm>
            <a:off x="9840107" y="5439602"/>
            <a:ext cx="2432606" cy="636508"/>
          </a:xfrm>
          <a:prstGeom prst="rect">
            <a:avLst/>
          </a:prstGeom>
          <a:noFill/>
          <a:ln/>
        </p:spPr>
        <p:txBody>
          <a:bodyPr wrap="none" lIns="0" tIns="0" rIns="0" bIns="0" rtlCol="0" anchor="t"/>
          <a:lstStyle/>
          <a:p>
            <a:pPr marL="0" indent="0" algn="ctr">
              <a:buNone/>
            </a:pPr>
            <a:r>
              <a:rPr lang="en-US" b="1" dirty="0">
                <a:solidFill>
                  <a:schemeClr val="bg1"/>
                </a:solidFill>
                <a:latin typeface="Inter Bold" pitchFamily="34" charset="0"/>
                <a:ea typeface="Inter Bold" pitchFamily="34" charset="-122"/>
                <a:cs typeface="Inter Bold" pitchFamily="34" charset="-120"/>
              </a:rPr>
              <a:t>2028 </a:t>
            </a:r>
            <a:br>
              <a:rPr lang="en-US" b="1" dirty="0">
                <a:solidFill>
                  <a:schemeClr val="bg1"/>
                </a:solidFill>
                <a:latin typeface="Inter Bold" pitchFamily="34" charset="0"/>
                <a:ea typeface="Inter Bold" pitchFamily="34" charset="-122"/>
                <a:cs typeface="Inter Bold" pitchFamily="34" charset="-120"/>
              </a:rPr>
            </a:br>
            <a:r>
              <a:rPr lang="en-US" b="1" dirty="0">
                <a:solidFill>
                  <a:schemeClr val="bg1"/>
                </a:solidFill>
                <a:latin typeface="Inter Bold" pitchFamily="34" charset="0"/>
                <a:ea typeface="Inter Bold" pitchFamily="34" charset="-122"/>
                <a:cs typeface="Inter Bold" pitchFamily="34" charset="-120"/>
              </a:rPr>
              <a:t>Peak  Performance</a:t>
            </a:r>
            <a:endParaRPr lang="en-US" dirty="0">
              <a:solidFill>
                <a:schemeClr val="bg1"/>
              </a:solidFill>
            </a:endParaRPr>
          </a:p>
        </p:txBody>
      </p:sp>
      <p:sp>
        <p:nvSpPr>
          <p:cNvPr id="55" name="Text 24">
            <a:extLst>
              <a:ext uri="{FF2B5EF4-FFF2-40B4-BE49-F238E27FC236}">
                <a16:creationId xmlns:a16="http://schemas.microsoft.com/office/drawing/2014/main" id="{82A5B1CF-CABE-9B11-C6ED-2C8AA5DEB72F}"/>
              </a:ext>
            </a:extLst>
          </p:cNvPr>
          <p:cNvSpPr/>
          <p:nvPr/>
        </p:nvSpPr>
        <p:spPr>
          <a:xfrm>
            <a:off x="9872633" y="6002511"/>
            <a:ext cx="2283496" cy="636508"/>
          </a:xfrm>
          <a:prstGeom prst="rect">
            <a:avLst/>
          </a:prstGeom>
          <a:noFill/>
          <a:ln/>
        </p:spPr>
        <p:txBody>
          <a:bodyPr wrap="square" lIns="0" tIns="0" rIns="0" bIns="0" rtlCol="0" anchor="t"/>
          <a:lstStyle/>
          <a:p>
            <a:pPr marL="0" indent="0" algn="ctr">
              <a:buNone/>
            </a:pPr>
            <a:r>
              <a:rPr lang="en-US" sz="1400" dirty="0">
                <a:solidFill>
                  <a:schemeClr val="bg1"/>
                </a:solidFill>
                <a:latin typeface="Product Sans" panose="020B0604020202020204"/>
                <a:ea typeface="Inter" pitchFamily="34" charset="-122"/>
                <a:cs typeface="Inter" pitchFamily="34" charset="-120"/>
              </a:rPr>
              <a:t>Price: 36,556,509 AED</a:t>
            </a:r>
            <a:endParaRPr lang="en-US" sz="1400" dirty="0">
              <a:solidFill>
                <a:schemeClr val="bg1"/>
              </a:solidFill>
              <a:latin typeface="Product Sans" panose="020B0604020202020204"/>
            </a:endParaRPr>
          </a:p>
        </p:txBody>
      </p:sp>
      <p:sp>
        <p:nvSpPr>
          <p:cNvPr id="56" name="Text 25">
            <a:extLst>
              <a:ext uri="{FF2B5EF4-FFF2-40B4-BE49-F238E27FC236}">
                <a16:creationId xmlns:a16="http://schemas.microsoft.com/office/drawing/2014/main" id="{EF75BE37-869B-D530-5D72-D59F8C1F3C84}"/>
              </a:ext>
            </a:extLst>
          </p:cNvPr>
          <p:cNvSpPr/>
          <p:nvPr/>
        </p:nvSpPr>
        <p:spPr>
          <a:xfrm>
            <a:off x="10562773" y="6153637"/>
            <a:ext cx="894501" cy="325625"/>
          </a:xfrm>
          <a:prstGeom prst="rect">
            <a:avLst/>
          </a:prstGeom>
          <a:noFill/>
          <a:ln/>
        </p:spPr>
        <p:txBody>
          <a:bodyPr wrap="none" lIns="0" tIns="0" rIns="0" bIns="0" rtlCol="0" anchor="t"/>
          <a:lstStyle/>
          <a:p>
            <a:pPr marL="0" indent="0" algn="ctr">
              <a:lnSpc>
                <a:spcPts val="2500"/>
              </a:lnSpc>
              <a:buNone/>
            </a:pPr>
            <a:r>
              <a:rPr lang="en-US" sz="1400" b="1" dirty="0">
                <a:solidFill>
                  <a:srgbClr val="D5B997"/>
                </a:solidFill>
                <a:latin typeface="Product Sans" panose="020B0604020202020204"/>
                <a:ea typeface="Inter" pitchFamily="34" charset="-122"/>
                <a:cs typeface="Inter" pitchFamily="34" charset="-120"/>
              </a:rPr>
              <a:t>ROI: 2217%</a:t>
            </a:r>
            <a:endParaRPr lang="en-US" sz="1400" b="1" dirty="0">
              <a:solidFill>
                <a:srgbClr val="D5B997"/>
              </a:solidFill>
              <a:latin typeface="Product Sans" panose="020B0604020202020204"/>
            </a:endParaRPr>
          </a:p>
        </p:txBody>
      </p:sp>
      <p:sp>
        <p:nvSpPr>
          <p:cNvPr id="60" name="Shape 8">
            <a:extLst>
              <a:ext uri="{FF2B5EF4-FFF2-40B4-BE49-F238E27FC236}">
                <a16:creationId xmlns:a16="http://schemas.microsoft.com/office/drawing/2014/main" id="{325F73AB-6B47-28C4-9042-33070299CFAF}"/>
              </a:ext>
            </a:extLst>
          </p:cNvPr>
          <p:cNvSpPr/>
          <p:nvPr/>
        </p:nvSpPr>
        <p:spPr>
          <a:xfrm>
            <a:off x="8464999" y="2462997"/>
            <a:ext cx="696397" cy="22860"/>
          </a:xfrm>
          <a:prstGeom prst="roundRect">
            <a:avLst>
              <a:gd name="adj" fmla="val 365586"/>
            </a:avLst>
          </a:prstGeom>
          <a:solidFill>
            <a:srgbClr val="B1BEAF"/>
          </a:solidFill>
          <a:ln/>
        </p:spPr>
        <p:txBody>
          <a:bodyPr/>
          <a:lstStyle/>
          <a:p>
            <a:endParaRPr lang="en-IN" sz="1600">
              <a:solidFill>
                <a:schemeClr val="bg1"/>
              </a:solidFill>
            </a:endParaRPr>
          </a:p>
        </p:txBody>
      </p:sp>
      <p:graphicFrame>
        <p:nvGraphicFramePr>
          <p:cNvPr id="14" name="Chart 13">
            <a:extLst>
              <a:ext uri="{FF2B5EF4-FFF2-40B4-BE49-F238E27FC236}">
                <a16:creationId xmlns:a16="http://schemas.microsoft.com/office/drawing/2014/main" id="{F7A4CBA4-7D4A-A05D-5A63-74EF4D05B02D}"/>
              </a:ext>
            </a:extLst>
          </p:cNvPr>
          <p:cNvGraphicFramePr>
            <a:graphicFrameLocks/>
          </p:cNvGraphicFramePr>
          <p:nvPr>
            <p:extLst>
              <p:ext uri="{D42A27DB-BD31-4B8C-83A1-F6EECF244321}">
                <p14:modId xmlns:p14="http://schemas.microsoft.com/office/powerpoint/2010/main" val="481361573"/>
              </p:ext>
            </p:extLst>
          </p:nvPr>
        </p:nvGraphicFramePr>
        <p:xfrm>
          <a:off x="940666" y="2372707"/>
          <a:ext cx="5936400" cy="3600000"/>
        </p:xfrm>
        <a:graphic>
          <a:graphicData uri="http://schemas.openxmlformats.org/drawingml/2006/chart">
            <c:chart xmlns:c="http://schemas.openxmlformats.org/drawingml/2006/chart" xmlns:r="http://schemas.openxmlformats.org/officeDocument/2006/relationships" r:id="rId4"/>
          </a:graphicData>
        </a:graphic>
      </p:graphicFrame>
      <p:sp>
        <p:nvSpPr>
          <p:cNvPr id="17" name="TextBox 16">
            <a:extLst>
              <a:ext uri="{FF2B5EF4-FFF2-40B4-BE49-F238E27FC236}">
                <a16:creationId xmlns:a16="http://schemas.microsoft.com/office/drawing/2014/main" id="{AC87712C-7E03-C637-17EF-553DC1012F4E}"/>
              </a:ext>
            </a:extLst>
          </p:cNvPr>
          <p:cNvSpPr txBox="1"/>
          <p:nvPr/>
        </p:nvSpPr>
        <p:spPr>
          <a:xfrm>
            <a:off x="846070" y="6153637"/>
            <a:ext cx="5967845" cy="276999"/>
          </a:xfrm>
          <a:prstGeom prst="rect">
            <a:avLst/>
          </a:prstGeom>
          <a:noFill/>
        </p:spPr>
        <p:txBody>
          <a:bodyPr wrap="square" rtlCol="0">
            <a:spAutoFit/>
          </a:bodyPr>
          <a:lstStyle/>
          <a:p>
            <a:r>
              <a:rPr lang="en-US" sz="1200" i="1" dirty="0">
                <a:solidFill>
                  <a:schemeClr val="bg1"/>
                </a:solidFill>
                <a:latin typeface="Product Sans" panose="020B0604020202020204"/>
              </a:rPr>
              <a:t>Note – Considering the starting price of the property of AED 1,648,888 in 2024.</a:t>
            </a:r>
            <a:endParaRPr lang="en-IN" sz="1200" i="1" dirty="0">
              <a:solidFill>
                <a:schemeClr val="bg1"/>
              </a:solidFill>
              <a:latin typeface="Product Sans" panose="020B0604020202020204"/>
            </a:endParaRPr>
          </a:p>
        </p:txBody>
      </p:sp>
    </p:spTree>
    <p:extLst>
      <p:ext uri="{BB962C8B-B14F-4D97-AF65-F5344CB8AC3E}">
        <p14:creationId xmlns:p14="http://schemas.microsoft.com/office/powerpoint/2010/main" val="10349556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326" y="0"/>
            <a:ext cx="12173674" cy="6858000"/>
            <a:chOff x="104471" y="75972"/>
            <a:chExt cx="13467201" cy="9119997"/>
          </a:xfrm>
        </p:grpSpPr>
        <p:sp>
          <p:nvSpPr>
            <p:cNvPr id="3" name="Freeform 3"/>
            <p:cNvSpPr/>
            <p:nvPr/>
          </p:nvSpPr>
          <p:spPr>
            <a:xfrm>
              <a:off x="104471" y="75972"/>
              <a:ext cx="13467201" cy="9119997"/>
            </a:xfrm>
            <a:custGeom>
              <a:avLst/>
              <a:gdLst/>
              <a:ahLst/>
              <a:cxnLst/>
              <a:rect l="l" t="t" r="r" b="b"/>
              <a:pathLst>
                <a:path w="13296012" h="9119997">
                  <a:moveTo>
                    <a:pt x="13296012" y="0"/>
                  </a:moveTo>
                  <a:lnTo>
                    <a:pt x="0" y="0"/>
                  </a:lnTo>
                  <a:lnTo>
                    <a:pt x="0" y="9119997"/>
                  </a:lnTo>
                  <a:lnTo>
                    <a:pt x="13296012" y="9119997"/>
                  </a:lnTo>
                  <a:lnTo>
                    <a:pt x="13296012" y="0"/>
                  </a:lnTo>
                  <a:close/>
                </a:path>
              </a:pathLst>
            </a:custGeom>
            <a:solidFill>
              <a:srgbClr val="02594C"/>
            </a:solidFill>
          </p:spPr>
          <p:txBody>
            <a:bodyPr/>
            <a:lstStyle/>
            <a:p>
              <a:endParaRPr lang="en-AE" sz="1600" dirty="0">
                <a:latin typeface="Product Sans" panose="020B0604020202020204" charset="0"/>
              </a:endParaRPr>
            </a:p>
          </p:txBody>
        </p:sp>
      </p:grpSp>
      <p:grpSp>
        <p:nvGrpSpPr>
          <p:cNvPr id="4" name="Group 4"/>
          <p:cNvGrpSpPr/>
          <p:nvPr/>
        </p:nvGrpSpPr>
        <p:grpSpPr>
          <a:xfrm>
            <a:off x="12037253" y="3430603"/>
            <a:ext cx="154747" cy="3427397"/>
            <a:chOff x="0" y="0"/>
            <a:chExt cx="864447" cy="5184139"/>
          </a:xfrm>
        </p:grpSpPr>
        <p:sp>
          <p:nvSpPr>
            <p:cNvPr id="5" name="Freeform 5"/>
            <p:cNvSpPr/>
            <p:nvPr/>
          </p:nvSpPr>
          <p:spPr>
            <a:xfrm>
              <a:off x="0" y="0"/>
              <a:ext cx="863981" cy="5184013"/>
            </a:xfrm>
            <a:custGeom>
              <a:avLst/>
              <a:gdLst/>
              <a:ahLst/>
              <a:cxnLst/>
              <a:rect l="l" t="t" r="r" b="b"/>
              <a:pathLst>
                <a:path w="863981" h="5184013">
                  <a:moveTo>
                    <a:pt x="863981" y="0"/>
                  </a:moveTo>
                  <a:lnTo>
                    <a:pt x="0" y="0"/>
                  </a:lnTo>
                  <a:lnTo>
                    <a:pt x="0" y="5184013"/>
                  </a:lnTo>
                  <a:lnTo>
                    <a:pt x="863981" y="5184013"/>
                  </a:lnTo>
                  <a:lnTo>
                    <a:pt x="863981" y="0"/>
                  </a:lnTo>
                  <a:close/>
                </a:path>
              </a:pathLst>
            </a:custGeom>
            <a:solidFill>
              <a:srgbClr val="D5B997"/>
            </a:solidFill>
          </p:spPr>
          <p:txBody>
            <a:bodyPr/>
            <a:lstStyle/>
            <a:p>
              <a:endParaRPr lang="en-AE" sz="1200"/>
            </a:p>
          </p:txBody>
        </p:sp>
      </p:grpSp>
      <p:grpSp>
        <p:nvGrpSpPr>
          <p:cNvPr id="7" name="Group 7"/>
          <p:cNvGrpSpPr/>
          <p:nvPr/>
        </p:nvGrpSpPr>
        <p:grpSpPr>
          <a:xfrm>
            <a:off x="746335" y="0"/>
            <a:ext cx="43315" cy="1159377"/>
            <a:chOff x="0" y="0"/>
            <a:chExt cx="48260" cy="2160693"/>
          </a:xfrm>
        </p:grpSpPr>
        <p:sp>
          <p:nvSpPr>
            <p:cNvPr id="8" name="Freeform 8"/>
            <p:cNvSpPr/>
            <p:nvPr/>
          </p:nvSpPr>
          <p:spPr>
            <a:xfrm>
              <a:off x="0" y="0"/>
              <a:ext cx="48006" cy="2160016"/>
            </a:xfrm>
            <a:custGeom>
              <a:avLst/>
              <a:gdLst/>
              <a:ahLst/>
              <a:cxnLst/>
              <a:rect l="l" t="t" r="r" b="b"/>
              <a:pathLst>
                <a:path w="48006" h="2160016">
                  <a:moveTo>
                    <a:pt x="48006" y="0"/>
                  </a:moveTo>
                  <a:lnTo>
                    <a:pt x="0" y="0"/>
                  </a:lnTo>
                  <a:lnTo>
                    <a:pt x="0" y="2160016"/>
                  </a:lnTo>
                  <a:lnTo>
                    <a:pt x="48006" y="2160016"/>
                  </a:lnTo>
                  <a:lnTo>
                    <a:pt x="48006" y="0"/>
                  </a:lnTo>
                  <a:close/>
                </a:path>
              </a:pathLst>
            </a:custGeom>
            <a:solidFill>
              <a:srgbClr val="D5B997"/>
            </a:solidFill>
          </p:spPr>
          <p:txBody>
            <a:bodyPr/>
            <a:lstStyle/>
            <a:p>
              <a:endParaRPr lang="en-AE" sz="1200"/>
            </a:p>
          </p:txBody>
        </p:sp>
      </p:grpSp>
      <p:grpSp>
        <p:nvGrpSpPr>
          <p:cNvPr id="9" name="Group 9"/>
          <p:cNvGrpSpPr/>
          <p:nvPr/>
        </p:nvGrpSpPr>
        <p:grpSpPr>
          <a:xfrm>
            <a:off x="734727" y="2229517"/>
            <a:ext cx="43087" cy="4628483"/>
            <a:chOff x="0" y="0"/>
            <a:chExt cx="47753" cy="5129674"/>
          </a:xfrm>
        </p:grpSpPr>
        <p:sp>
          <p:nvSpPr>
            <p:cNvPr id="10" name="Freeform 10"/>
            <p:cNvSpPr/>
            <p:nvPr/>
          </p:nvSpPr>
          <p:spPr>
            <a:xfrm>
              <a:off x="0" y="0"/>
              <a:ext cx="47753" cy="5129674"/>
            </a:xfrm>
            <a:custGeom>
              <a:avLst/>
              <a:gdLst/>
              <a:ahLst/>
              <a:cxnLst/>
              <a:rect l="l" t="t" r="r" b="b"/>
              <a:pathLst>
                <a:path w="48006" h="5227828">
                  <a:moveTo>
                    <a:pt x="48006" y="0"/>
                  </a:moveTo>
                  <a:lnTo>
                    <a:pt x="0" y="0"/>
                  </a:lnTo>
                  <a:lnTo>
                    <a:pt x="0" y="5227828"/>
                  </a:lnTo>
                  <a:lnTo>
                    <a:pt x="48006" y="5227828"/>
                  </a:lnTo>
                  <a:lnTo>
                    <a:pt x="48006" y="0"/>
                  </a:lnTo>
                  <a:close/>
                </a:path>
              </a:pathLst>
            </a:custGeom>
            <a:solidFill>
              <a:srgbClr val="D5B997"/>
            </a:solidFill>
          </p:spPr>
          <p:txBody>
            <a:bodyPr/>
            <a:lstStyle/>
            <a:p>
              <a:endParaRPr lang="en-AE" sz="1200"/>
            </a:p>
          </p:txBody>
        </p:sp>
      </p:grpSp>
      <p:sp>
        <p:nvSpPr>
          <p:cNvPr id="12" name="TextBox 12"/>
          <p:cNvSpPr txBox="1"/>
          <p:nvPr/>
        </p:nvSpPr>
        <p:spPr>
          <a:xfrm>
            <a:off x="9489745" y="6539196"/>
            <a:ext cx="2438616" cy="180178"/>
          </a:xfrm>
          <a:prstGeom prst="rect">
            <a:avLst/>
          </a:prstGeom>
        </p:spPr>
        <p:txBody>
          <a:bodyPr lIns="0" tIns="0" rIns="0" bIns="0" rtlCol="0" anchor="t">
            <a:spAutoFit/>
          </a:bodyPr>
          <a:lstStyle/>
          <a:p>
            <a:pPr algn="r">
              <a:lnSpc>
                <a:spcPts val="1475"/>
              </a:lnSpc>
              <a:spcBef>
                <a:spcPct val="0"/>
              </a:spcBef>
            </a:pPr>
            <a:r>
              <a:rPr lang="en-US" sz="1229" spc="-22">
                <a:solidFill>
                  <a:srgbClr val="D9D9D9"/>
                </a:solidFill>
                <a:latin typeface="Product Sans"/>
              </a:rPr>
              <a:t>www.jamalakim.com</a:t>
            </a:r>
          </a:p>
        </p:txBody>
      </p:sp>
      <p:sp>
        <p:nvSpPr>
          <p:cNvPr id="13" name="TextBox 12">
            <a:extLst>
              <a:ext uri="{FF2B5EF4-FFF2-40B4-BE49-F238E27FC236}">
                <a16:creationId xmlns:a16="http://schemas.microsoft.com/office/drawing/2014/main" id="{B26A06F2-7D71-4AC6-1F8A-7F6BD3815304}"/>
              </a:ext>
            </a:extLst>
          </p:cNvPr>
          <p:cNvSpPr txBox="1"/>
          <p:nvPr/>
        </p:nvSpPr>
        <p:spPr>
          <a:xfrm>
            <a:off x="2218944" y="-1706880"/>
            <a:ext cx="184731" cy="276999"/>
          </a:xfrm>
          <a:prstGeom prst="rect">
            <a:avLst/>
          </a:prstGeom>
          <a:noFill/>
        </p:spPr>
        <p:txBody>
          <a:bodyPr wrap="none" rtlCol="0">
            <a:spAutoFit/>
          </a:bodyPr>
          <a:lstStyle/>
          <a:p>
            <a:endParaRPr lang="en-AE" sz="1200" dirty="0"/>
          </a:p>
        </p:txBody>
      </p:sp>
      <p:sp>
        <p:nvSpPr>
          <p:cNvPr id="11" name="Text 0">
            <a:extLst>
              <a:ext uri="{FF2B5EF4-FFF2-40B4-BE49-F238E27FC236}">
                <a16:creationId xmlns:a16="http://schemas.microsoft.com/office/drawing/2014/main" id="{BCE926AA-8844-DAD0-BB4D-CA83982AD1F7}"/>
              </a:ext>
            </a:extLst>
          </p:cNvPr>
          <p:cNvSpPr/>
          <p:nvPr/>
        </p:nvSpPr>
        <p:spPr>
          <a:xfrm>
            <a:off x="505702" y="1540177"/>
            <a:ext cx="3780393" cy="472519"/>
          </a:xfrm>
          <a:prstGeom prst="rect">
            <a:avLst/>
          </a:prstGeom>
          <a:noFill/>
          <a:ln/>
        </p:spPr>
        <p:txBody>
          <a:bodyPr wrap="none" lIns="0" tIns="0" rIns="0" bIns="0" rtlCol="0" anchor="t"/>
          <a:lstStyle/>
          <a:p>
            <a:pPr>
              <a:lnSpc>
                <a:spcPts val="3700"/>
              </a:lnSpc>
            </a:pPr>
            <a:r>
              <a:rPr lang="en-US" sz="4000" spc="-21" dirty="0">
                <a:solidFill>
                  <a:srgbClr val="D5B997"/>
                </a:solidFill>
                <a:latin typeface="Product Sans" panose="020B0604020202020204" charset="0"/>
              </a:rPr>
              <a:t>Who is EMAAR?</a:t>
            </a:r>
          </a:p>
        </p:txBody>
      </p:sp>
      <p:sp>
        <p:nvSpPr>
          <p:cNvPr id="14" name="Text 1">
            <a:extLst>
              <a:ext uri="{FF2B5EF4-FFF2-40B4-BE49-F238E27FC236}">
                <a16:creationId xmlns:a16="http://schemas.microsoft.com/office/drawing/2014/main" id="{C952999B-1A6A-5BC8-88A6-1994F690C6CA}"/>
              </a:ext>
            </a:extLst>
          </p:cNvPr>
          <p:cNvSpPr/>
          <p:nvPr/>
        </p:nvSpPr>
        <p:spPr>
          <a:xfrm>
            <a:off x="2086528" y="2357956"/>
            <a:ext cx="2135664" cy="236220"/>
          </a:xfrm>
          <a:prstGeom prst="rect">
            <a:avLst/>
          </a:prstGeom>
          <a:noFill/>
          <a:ln/>
        </p:spPr>
        <p:txBody>
          <a:bodyPr wrap="none" lIns="0" tIns="0" rIns="0" bIns="0" rtlCol="0" anchor="t"/>
          <a:lstStyle/>
          <a:p>
            <a:pPr>
              <a:lnSpc>
                <a:spcPts val="1833"/>
              </a:lnSpc>
            </a:pPr>
            <a:r>
              <a:rPr lang="en-US" b="1" dirty="0">
                <a:solidFill>
                  <a:schemeClr val="bg1"/>
                </a:solidFill>
                <a:latin typeface="Product Sans" panose="020B0604020202020204" charset="0"/>
                <a:ea typeface="Fraunces Extra Bold" pitchFamily="34" charset="-122"/>
                <a:cs typeface="Fraunces Extra Bold" pitchFamily="34" charset="-120"/>
              </a:rPr>
              <a:t>Company Background</a:t>
            </a:r>
            <a:endParaRPr lang="en-US" dirty="0">
              <a:solidFill>
                <a:schemeClr val="bg1"/>
              </a:solidFill>
              <a:latin typeface="Product Sans" panose="020B0604020202020204" charset="0"/>
            </a:endParaRPr>
          </a:p>
        </p:txBody>
      </p:sp>
      <p:sp>
        <p:nvSpPr>
          <p:cNvPr id="15" name="Text 2">
            <a:extLst>
              <a:ext uri="{FF2B5EF4-FFF2-40B4-BE49-F238E27FC236}">
                <a16:creationId xmlns:a16="http://schemas.microsoft.com/office/drawing/2014/main" id="{1731E389-236A-2857-FA7C-6B2D4A0DF94B}"/>
              </a:ext>
            </a:extLst>
          </p:cNvPr>
          <p:cNvSpPr/>
          <p:nvPr/>
        </p:nvSpPr>
        <p:spPr>
          <a:xfrm>
            <a:off x="1358107" y="2745385"/>
            <a:ext cx="4163139" cy="967740"/>
          </a:xfrm>
          <a:prstGeom prst="rect">
            <a:avLst/>
          </a:prstGeom>
          <a:noFill/>
          <a:ln/>
        </p:spPr>
        <p:txBody>
          <a:bodyPr wrap="square" lIns="0" tIns="0" rIns="0" bIns="0" rtlCol="0" anchor="t"/>
          <a:lstStyle/>
          <a:p>
            <a:pPr algn="ctr">
              <a:lnSpc>
                <a:spcPts val="1900"/>
              </a:lnSpc>
            </a:pPr>
            <a:r>
              <a:rPr lang="en-US" sz="1400" dirty="0">
                <a:solidFill>
                  <a:schemeClr val="bg1"/>
                </a:solidFill>
                <a:latin typeface="Product Sans" panose="020B0604020202020204" charset="0"/>
                <a:ea typeface="Nobile" pitchFamily="34" charset="-122"/>
                <a:cs typeface="Nobile" pitchFamily="34" charset="-120"/>
              </a:rPr>
              <a:t>EMAAR Properties is a leading real estate developer in Dubai, United Arab Emirates. Founded in 1997, EMAAR has grown to become a global player in the real estate industry.</a:t>
            </a:r>
            <a:endParaRPr lang="en-US" sz="1400" dirty="0">
              <a:solidFill>
                <a:schemeClr val="bg1"/>
              </a:solidFill>
              <a:latin typeface="Product Sans" panose="020B0604020202020204" charset="0"/>
            </a:endParaRPr>
          </a:p>
        </p:txBody>
      </p:sp>
      <p:sp>
        <p:nvSpPr>
          <p:cNvPr id="16" name="Text 3">
            <a:extLst>
              <a:ext uri="{FF2B5EF4-FFF2-40B4-BE49-F238E27FC236}">
                <a16:creationId xmlns:a16="http://schemas.microsoft.com/office/drawing/2014/main" id="{A98EBBBA-5C08-F3F1-2D39-4258A4FBA7FD}"/>
              </a:ext>
            </a:extLst>
          </p:cNvPr>
          <p:cNvSpPr/>
          <p:nvPr/>
        </p:nvSpPr>
        <p:spPr>
          <a:xfrm>
            <a:off x="7026640" y="2357956"/>
            <a:ext cx="1890157" cy="236220"/>
          </a:xfrm>
          <a:prstGeom prst="rect">
            <a:avLst/>
          </a:prstGeom>
          <a:noFill/>
          <a:ln/>
        </p:spPr>
        <p:txBody>
          <a:bodyPr wrap="none" lIns="0" tIns="0" rIns="0" bIns="0" rtlCol="0" anchor="t"/>
          <a:lstStyle/>
          <a:p>
            <a:pPr>
              <a:lnSpc>
                <a:spcPts val="1833"/>
              </a:lnSpc>
            </a:pPr>
            <a:r>
              <a:rPr lang="en-US" b="1" dirty="0">
                <a:solidFill>
                  <a:schemeClr val="bg1"/>
                </a:solidFill>
                <a:latin typeface="Product Sans" panose="020B0604020202020204" charset="0"/>
                <a:ea typeface="Fraunces Extra Bold" pitchFamily="34" charset="-122"/>
                <a:cs typeface="Fraunces Extra Bold" pitchFamily="34" charset="-120"/>
              </a:rPr>
              <a:t>Key Highlights</a:t>
            </a:r>
            <a:endParaRPr lang="en-US" dirty="0">
              <a:solidFill>
                <a:schemeClr val="bg1"/>
              </a:solidFill>
              <a:latin typeface="Product Sans" panose="020B0604020202020204" charset="0"/>
            </a:endParaRPr>
          </a:p>
        </p:txBody>
      </p:sp>
      <p:sp>
        <p:nvSpPr>
          <p:cNvPr id="17" name="Text 4">
            <a:extLst>
              <a:ext uri="{FF2B5EF4-FFF2-40B4-BE49-F238E27FC236}">
                <a16:creationId xmlns:a16="http://schemas.microsoft.com/office/drawing/2014/main" id="{59E7FE2F-AA1F-864A-B90D-89F4B70D77D7}"/>
              </a:ext>
            </a:extLst>
          </p:cNvPr>
          <p:cNvSpPr/>
          <p:nvPr/>
        </p:nvSpPr>
        <p:spPr>
          <a:xfrm>
            <a:off x="5895261" y="2745385"/>
            <a:ext cx="4498580" cy="967740"/>
          </a:xfrm>
          <a:prstGeom prst="rect">
            <a:avLst/>
          </a:prstGeom>
          <a:noFill/>
          <a:ln/>
        </p:spPr>
        <p:txBody>
          <a:bodyPr wrap="square" lIns="0" tIns="0" rIns="0" bIns="0" rtlCol="0" anchor="t"/>
          <a:lstStyle/>
          <a:p>
            <a:pPr algn="ctr">
              <a:lnSpc>
                <a:spcPts val="1900"/>
              </a:lnSpc>
            </a:pPr>
            <a:r>
              <a:rPr lang="en-US" sz="1400" dirty="0">
                <a:solidFill>
                  <a:schemeClr val="bg1"/>
                </a:solidFill>
                <a:latin typeface="Product Sans" panose="020B0604020202020204" charset="0"/>
                <a:ea typeface="Nobile" pitchFamily="34" charset="-122"/>
                <a:cs typeface="Nobile" pitchFamily="34" charset="-120"/>
              </a:rPr>
              <a:t>EMAAR has a strong track record of delivering iconic projects, including Burj Khalifa, Dubai Mall, and Dubai Opera. The company is known for its innovative designs and commitment to sustainable development.</a:t>
            </a:r>
            <a:endParaRPr lang="en-US" sz="1400" dirty="0">
              <a:solidFill>
                <a:schemeClr val="bg1"/>
              </a:solidFill>
              <a:latin typeface="Product Sans" panose="020B0604020202020204" charset="0"/>
            </a:endParaRPr>
          </a:p>
        </p:txBody>
      </p:sp>
      <p:sp>
        <p:nvSpPr>
          <p:cNvPr id="18" name="Text 0">
            <a:extLst>
              <a:ext uri="{FF2B5EF4-FFF2-40B4-BE49-F238E27FC236}">
                <a16:creationId xmlns:a16="http://schemas.microsoft.com/office/drawing/2014/main" id="{A3B7F586-B180-C466-D5A5-A85EFD425967}"/>
              </a:ext>
            </a:extLst>
          </p:cNvPr>
          <p:cNvSpPr/>
          <p:nvPr/>
        </p:nvSpPr>
        <p:spPr>
          <a:xfrm>
            <a:off x="4238787" y="3706239"/>
            <a:ext cx="5046663" cy="472519"/>
          </a:xfrm>
          <a:prstGeom prst="rect">
            <a:avLst/>
          </a:prstGeom>
          <a:noFill/>
          <a:ln/>
        </p:spPr>
        <p:txBody>
          <a:bodyPr wrap="none" lIns="0" tIns="0" rIns="0" bIns="0" rtlCol="0" anchor="t"/>
          <a:lstStyle/>
          <a:p>
            <a:pPr>
              <a:lnSpc>
                <a:spcPts val="3700"/>
              </a:lnSpc>
            </a:pPr>
            <a:r>
              <a:rPr lang="en-US" b="1" dirty="0">
                <a:solidFill>
                  <a:schemeClr val="bg1"/>
                </a:solidFill>
                <a:latin typeface="Product Sans" panose="020B0604020202020204" charset="0"/>
              </a:rPr>
              <a:t>EMAAR's Notable Projects</a:t>
            </a:r>
          </a:p>
        </p:txBody>
      </p:sp>
      <p:pic>
        <p:nvPicPr>
          <p:cNvPr id="19" name="Image 0" descr="preencoded.png">
            <a:extLst>
              <a:ext uri="{FF2B5EF4-FFF2-40B4-BE49-F238E27FC236}">
                <a16:creationId xmlns:a16="http://schemas.microsoft.com/office/drawing/2014/main" id="{00691B06-DC86-4769-3780-752B6FC0FF5B}"/>
              </a:ext>
            </a:extLst>
          </p:cNvPr>
          <p:cNvPicPr>
            <a:picLocks noChangeAspect="1"/>
          </p:cNvPicPr>
          <p:nvPr/>
        </p:nvPicPr>
        <p:blipFill>
          <a:blip r:embed="rId4">
            <a:duotone>
              <a:schemeClr val="bg2">
                <a:shade val="45000"/>
                <a:satMod val="135000"/>
              </a:schemeClr>
              <a:prstClr val="white"/>
            </a:duotone>
          </a:blip>
          <a:stretch>
            <a:fillRect/>
          </a:stretch>
        </p:blipFill>
        <p:spPr>
          <a:xfrm>
            <a:off x="1867545" y="4226461"/>
            <a:ext cx="377984" cy="377984"/>
          </a:xfrm>
          <a:prstGeom prst="rect">
            <a:avLst/>
          </a:prstGeom>
        </p:spPr>
      </p:pic>
      <p:sp>
        <p:nvSpPr>
          <p:cNvPr id="20" name="Text 1">
            <a:extLst>
              <a:ext uri="{FF2B5EF4-FFF2-40B4-BE49-F238E27FC236}">
                <a16:creationId xmlns:a16="http://schemas.microsoft.com/office/drawing/2014/main" id="{A3839C34-E809-67B4-9A22-D59033693289}"/>
              </a:ext>
            </a:extLst>
          </p:cNvPr>
          <p:cNvSpPr/>
          <p:nvPr/>
        </p:nvSpPr>
        <p:spPr>
          <a:xfrm>
            <a:off x="1619571" y="4755655"/>
            <a:ext cx="1890157" cy="236220"/>
          </a:xfrm>
          <a:prstGeom prst="rect">
            <a:avLst/>
          </a:prstGeom>
          <a:noFill/>
          <a:ln/>
        </p:spPr>
        <p:txBody>
          <a:bodyPr wrap="none" lIns="0" tIns="0" rIns="0" bIns="0" rtlCol="0" anchor="t"/>
          <a:lstStyle/>
          <a:p>
            <a:pPr>
              <a:lnSpc>
                <a:spcPts val="1833"/>
              </a:lnSpc>
            </a:pPr>
            <a:r>
              <a:rPr lang="en-US" sz="1467" b="1" dirty="0">
                <a:solidFill>
                  <a:schemeClr val="bg1"/>
                </a:solidFill>
                <a:latin typeface="Product Sans" panose="020B0604020202020204" charset="0"/>
                <a:ea typeface="Fraunces Extra Bold" pitchFamily="34" charset="-122"/>
                <a:cs typeface="Fraunces Extra Bold" pitchFamily="34" charset="-120"/>
              </a:rPr>
              <a:t>Burj Khalifa</a:t>
            </a:r>
            <a:endParaRPr lang="en-US" sz="1467" dirty="0">
              <a:solidFill>
                <a:schemeClr val="bg1"/>
              </a:solidFill>
              <a:latin typeface="Product Sans" panose="020B0604020202020204" charset="0"/>
            </a:endParaRPr>
          </a:p>
        </p:txBody>
      </p:sp>
      <p:sp>
        <p:nvSpPr>
          <p:cNvPr id="21" name="Text 2">
            <a:extLst>
              <a:ext uri="{FF2B5EF4-FFF2-40B4-BE49-F238E27FC236}">
                <a16:creationId xmlns:a16="http://schemas.microsoft.com/office/drawing/2014/main" id="{8D12776C-0129-02EC-FBAF-138E3273F7DF}"/>
              </a:ext>
            </a:extLst>
          </p:cNvPr>
          <p:cNvSpPr/>
          <p:nvPr/>
        </p:nvSpPr>
        <p:spPr>
          <a:xfrm>
            <a:off x="1185621" y="5082601"/>
            <a:ext cx="2003663" cy="1209675"/>
          </a:xfrm>
          <a:prstGeom prst="rect">
            <a:avLst/>
          </a:prstGeom>
          <a:noFill/>
          <a:ln/>
        </p:spPr>
        <p:txBody>
          <a:bodyPr wrap="square" lIns="0" tIns="0" rIns="0" bIns="0" rtlCol="0" anchor="t"/>
          <a:lstStyle/>
          <a:p>
            <a:pPr algn="ctr">
              <a:lnSpc>
                <a:spcPts val="1900"/>
              </a:lnSpc>
            </a:pPr>
            <a:r>
              <a:rPr lang="en-US" sz="1167" dirty="0">
                <a:solidFill>
                  <a:schemeClr val="bg1"/>
                </a:solidFill>
                <a:latin typeface="Product Sans" panose="020B0604020202020204" charset="0"/>
                <a:ea typeface="Nobile" pitchFamily="34" charset="-122"/>
                <a:cs typeface="Nobile" pitchFamily="34" charset="-120"/>
              </a:rPr>
              <a:t>Standing tall at 828 meters, it's the tallest building in the world. Its design is a symbol of Dubai's ambition and progress.</a:t>
            </a:r>
            <a:endParaRPr lang="en-US" sz="1167" dirty="0">
              <a:solidFill>
                <a:schemeClr val="bg1"/>
              </a:solidFill>
              <a:latin typeface="Product Sans" panose="020B0604020202020204" charset="0"/>
            </a:endParaRPr>
          </a:p>
        </p:txBody>
      </p:sp>
      <p:pic>
        <p:nvPicPr>
          <p:cNvPr id="22" name="Image 1" descr="preencoded.png">
            <a:extLst>
              <a:ext uri="{FF2B5EF4-FFF2-40B4-BE49-F238E27FC236}">
                <a16:creationId xmlns:a16="http://schemas.microsoft.com/office/drawing/2014/main" id="{49C8904A-F161-50D3-346A-D06AEA0EDB05}"/>
              </a:ext>
            </a:extLst>
          </p:cNvPr>
          <p:cNvPicPr>
            <a:picLocks noChangeAspect="1"/>
          </p:cNvPicPr>
          <p:nvPr/>
        </p:nvPicPr>
        <p:blipFill>
          <a:blip r:embed="rId5">
            <a:duotone>
              <a:schemeClr val="bg2">
                <a:shade val="45000"/>
                <a:satMod val="135000"/>
              </a:schemeClr>
              <a:prstClr val="white"/>
            </a:duotone>
          </a:blip>
          <a:stretch>
            <a:fillRect/>
          </a:stretch>
        </p:blipFill>
        <p:spPr>
          <a:xfrm>
            <a:off x="4640424" y="4226461"/>
            <a:ext cx="377984" cy="377984"/>
          </a:xfrm>
          <a:prstGeom prst="rect">
            <a:avLst/>
          </a:prstGeom>
        </p:spPr>
      </p:pic>
      <p:sp>
        <p:nvSpPr>
          <p:cNvPr id="23" name="Text 3">
            <a:extLst>
              <a:ext uri="{FF2B5EF4-FFF2-40B4-BE49-F238E27FC236}">
                <a16:creationId xmlns:a16="http://schemas.microsoft.com/office/drawing/2014/main" id="{CF439AC7-E8B6-33A3-DCD2-F87181A0C59C}"/>
              </a:ext>
            </a:extLst>
          </p:cNvPr>
          <p:cNvSpPr/>
          <p:nvPr/>
        </p:nvSpPr>
        <p:spPr>
          <a:xfrm>
            <a:off x="4407951" y="4755655"/>
            <a:ext cx="1890157" cy="236220"/>
          </a:xfrm>
          <a:prstGeom prst="rect">
            <a:avLst/>
          </a:prstGeom>
          <a:noFill/>
          <a:ln/>
        </p:spPr>
        <p:txBody>
          <a:bodyPr wrap="none" lIns="0" tIns="0" rIns="0" bIns="0" rtlCol="0" anchor="t"/>
          <a:lstStyle/>
          <a:p>
            <a:pPr>
              <a:lnSpc>
                <a:spcPts val="1833"/>
              </a:lnSpc>
            </a:pPr>
            <a:r>
              <a:rPr lang="en-US" sz="1467" b="1" dirty="0">
                <a:solidFill>
                  <a:schemeClr val="bg1"/>
                </a:solidFill>
                <a:latin typeface="Product Sans" panose="020B0604020202020204" charset="0"/>
                <a:ea typeface="Fraunces Extra Bold" pitchFamily="34" charset="-122"/>
                <a:cs typeface="Fraunces Extra Bold" pitchFamily="34" charset="-120"/>
              </a:rPr>
              <a:t>Dubai Mall</a:t>
            </a:r>
            <a:endParaRPr lang="en-US" sz="1467" dirty="0">
              <a:solidFill>
                <a:schemeClr val="bg1"/>
              </a:solidFill>
              <a:latin typeface="Product Sans" panose="020B0604020202020204" charset="0"/>
            </a:endParaRPr>
          </a:p>
        </p:txBody>
      </p:sp>
      <p:sp>
        <p:nvSpPr>
          <p:cNvPr id="24" name="Text 4">
            <a:extLst>
              <a:ext uri="{FF2B5EF4-FFF2-40B4-BE49-F238E27FC236}">
                <a16:creationId xmlns:a16="http://schemas.microsoft.com/office/drawing/2014/main" id="{241950F7-8C40-0D0F-3BA4-4EDB127642B8}"/>
              </a:ext>
            </a:extLst>
          </p:cNvPr>
          <p:cNvSpPr/>
          <p:nvPr/>
        </p:nvSpPr>
        <p:spPr>
          <a:xfrm>
            <a:off x="3927504" y="5082601"/>
            <a:ext cx="2003743" cy="1209675"/>
          </a:xfrm>
          <a:prstGeom prst="rect">
            <a:avLst/>
          </a:prstGeom>
          <a:noFill/>
          <a:ln/>
        </p:spPr>
        <p:txBody>
          <a:bodyPr wrap="square" lIns="0" tIns="0" rIns="0" bIns="0" rtlCol="0" anchor="t"/>
          <a:lstStyle/>
          <a:p>
            <a:pPr algn="ctr">
              <a:lnSpc>
                <a:spcPts val="1900"/>
              </a:lnSpc>
            </a:pPr>
            <a:r>
              <a:rPr lang="en-US" sz="1167" dirty="0">
                <a:solidFill>
                  <a:schemeClr val="bg1"/>
                </a:solidFill>
                <a:latin typeface="Product Sans" panose="020B0604020202020204" charset="0"/>
                <a:ea typeface="Nobile" pitchFamily="34" charset="-122"/>
                <a:cs typeface="Nobile" pitchFamily="34" charset="-120"/>
              </a:rPr>
              <a:t>It is one of the world's largest shopping malls, offering a diverse range of retail, entertainment, and dining options.</a:t>
            </a:r>
            <a:endParaRPr lang="en-US" sz="1167" dirty="0">
              <a:solidFill>
                <a:schemeClr val="bg1"/>
              </a:solidFill>
              <a:latin typeface="Product Sans" panose="020B0604020202020204" charset="0"/>
            </a:endParaRPr>
          </a:p>
        </p:txBody>
      </p:sp>
      <p:pic>
        <p:nvPicPr>
          <p:cNvPr id="25" name="Image 2" descr="preencoded.png">
            <a:extLst>
              <a:ext uri="{FF2B5EF4-FFF2-40B4-BE49-F238E27FC236}">
                <a16:creationId xmlns:a16="http://schemas.microsoft.com/office/drawing/2014/main" id="{82F8397B-DEB7-E3B8-CCEC-15D616896C2F}"/>
              </a:ext>
            </a:extLst>
          </p:cNvPr>
          <p:cNvPicPr>
            <a:picLocks noChangeAspect="1"/>
          </p:cNvPicPr>
          <p:nvPr/>
        </p:nvPicPr>
        <p:blipFill>
          <a:blip r:embed="rId6">
            <a:duotone>
              <a:schemeClr val="bg2">
                <a:shade val="45000"/>
                <a:satMod val="135000"/>
              </a:schemeClr>
              <a:prstClr val="white"/>
            </a:duotone>
          </a:blip>
          <a:stretch>
            <a:fillRect/>
          </a:stretch>
        </p:blipFill>
        <p:spPr>
          <a:xfrm>
            <a:off x="7149913" y="4226461"/>
            <a:ext cx="377984" cy="377984"/>
          </a:xfrm>
          <a:prstGeom prst="rect">
            <a:avLst/>
          </a:prstGeom>
        </p:spPr>
      </p:pic>
      <p:sp>
        <p:nvSpPr>
          <p:cNvPr id="26" name="Text 5">
            <a:extLst>
              <a:ext uri="{FF2B5EF4-FFF2-40B4-BE49-F238E27FC236}">
                <a16:creationId xmlns:a16="http://schemas.microsoft.com/office/drawing/2014/main" id="{B5FC681F-AF55-0489-C138-123133EE8E1A}"/>
              </a:ext>
            </a:extLst>
          </p:cNvPr>
          <p:cNvSpPr/>
          <p:nvPr/>
        </p:nvSpPr>
        <p:spPr>
          <a:xfrm>
            <a:off x="6808951" y="4755655"/>
            <a:ext cx="1890157" cy="236220"/>
          </a:xfrm>
          <a:prstGeom prst="rect">
            <a:avLst/>
          </a:prstGeom>
          <a:noFill/>
          <a:ln/>
        </p:spPr>
        <p:txBody>
          <a:bodyPr wrap="none" lIns="0" tIns="0" rIns="0" bIns="0" rtlCol="0" anchor="t"/>
          <a:lstStyle/>
          <a:p>
            <a:pPr>
              <a:lnSpc>
                <a:spcPts val="1833"/>
              </a:lnSpc>
            </a:pPr>
            <a:r>
              <a:rPr lang="en-US" sz="1467" b="1" dirty="0">
                <a:solidFill>
                  <a:schemeClr val="bg1"/>
                </a:solidFill>
                <a:latin typeface="Product Sans" panose="020B0604020202020204" charset="0"/>
                <a:ea typeface="Fraunces Extra Bold" pitchFamily="34" charset="-122"/>
                <a:cs typeface="Fraunces Extra Bold" pitchFamily="34" charset="-120"/>
              </a:rPr>
              <a:t>Emirates Hills</a:t>
            </a:r>
            <a:endParaRPr lang="en-US" sz="1467" dirty="0">
              <a:solidFill>
                <a:schemeClr val="bg1"/>
              </a:solidFill>
              <a:latin typeface="Product Sans" panose="020B0604020202020204" charset="0"/>
            </a:endParaRPr>
          </a:p>
        </p:txBody>
      </p:sp>
      <p:sp>
        <p:nvSpPr>
          <p:cNvPr id="27" name="Text 6">
            <a:extLst>
              <a:ext uri="{FF2B5EF4-FFF2-40B4-BE49-F238E27FC236}">
                <a16:creationId xmlns:a16="http://schemas.microsoft.com/office/drawing/2014/main" id="{9DAF7450-BFC2-86F8-EE70-A02FE02580D8}"/>
              </a:ext>
            </a:extLst>
          </p:cNvPr>
          <p:cNvSpPr/>
          <p:nvPr/>
        </p:nvSpPr>
        <p:spPr>
          <a:xfrm>
            <a:off x="6452494" y="5082600"/>
            <a:ext cx="2003743" cy="1451610"/>
          </a:xfrm>
          <a:prstGeom prst="rect">
            <a:avLst/>
          </a:prstGeom>
          <a:noFill/>
          <a:ln/>
        </p:spPr>
        <p:txBody>
          <a:bodyPr wrap="square" lIns="0" tIns="0" rIns="0" bIns="0" rtlCol="0" anchor="t"/>
          <a:lstStyle/>
          <a:p>
            <a:pPr algn="ctr">
              <a:lnSpc>
                <a:spcPts val="1900"/>
              </a:lnSpc>
            </a:pPr>
            <a:r>
              <a:rPr lang="en-US" sz="1167" dirty="0">
                <a:solidFill>
                  <a:schemeClr val="bg1"/>
                </a:solidFill>
                <a:latin typeface="Product Sans" panose="020B0604020202020204" charset="0"/>
                <a:ea typeface="Nobile" pitchFamily="34" charset="-122"/>
                <a:cs typeface="Nobile" pitchFamily="34" charset="-120"/>
              </a:rPr>
              <a:t>This prestigious residential community features luxurious villas and townhouses designed to provide a serene and exclusive lifestyle.</a:t>
            </a:r>
            <a:endParaRPr lang="en-US" sz="1167" dirty="0">
              <a:solidFill>
                <a:schemeClr val="bg1"/>
              </a:solidFill>
              <a:latin typeface="Product Sans" panose="020B0604020202020204" charset="0"/>
            </a:endParaRPr>
          </a:p>
        </p:txBody>
      </p:sp>
      <p:pic>
        <p:nvPicPr>
          <p:cNvPr id="28" name="Image 3" descr="preencoded.png">
            <a:extLst>
              <a:ext uri="{FF2B5EF4-FFF2-40B4-BE49-F238E27FC236}">
                <a16:creationId xmlns:a16="http://schemas.microsoft.com/office/drawing/2014/main" id="{01C881DF-3AC6-062F-7B80-C67FF304E4E0}"/>
              </a:ext>
            </a:extLst>
          </p:cNvPr>
          <p:cNvPicPr>
            <a:picLocks noChangeAspect="1"/>
          </p:cNvPicPr>
          <p:nvPr/>
        </p:nvPicPr>
        <p:blipFill>
          <a:blip r:embed="rId7">
            <a:duotone>
              <a:schemeClr val="bg2">
                <a:shade val="45000"/>
                <a:satMod val="135000"/>
              </a:schemeClr>
              <a:prstClr val="white"/>
            </a:duotone>
          </a:blip>
          <a:stretch>
            <a:fillRect/>
          </a:stretch>
        </p:blipFill>
        <p:spPr>
          <a:xfrm>
            <a:off x="9876375" y="4226461"/>
            <a:ext cx="377984" cy="377984"/>
          </a:xfrm>
          <a:prstGeom prst="rect">
            <a:avLst/>
          </a:prstGeom>
        </p:spPr>
      </p:pic>
      <p:sp>
        <p:nvSpPr>
          <p:cNvPr id="29" name="Text 7">
            <a:extLst>
              <a:ext uri="{FF2B5EF4-FFF2-40B4-BE49-F238E27FC236}">
                <a16:creationId xmlns:a16="http://schemas.microsoft.com/office/drawing/2014/main" id="{79469CE0-694B-2C12-2B8E-496EA5FBC089}"/>
              </a:ext>
            </a:extLst>
          </p:cNvPr>
          <p:cNvSpPr/>
          <p:nvPr/>
        </p:nvSpPr>
        <p:spPr>
          <a:xfrm>
            <a:off x="9411426" y="4755655"/>
            <a:ext cx="2003743" cy="472440"/>
          </a:xfrm>
          <a:prstGeom prst="rect">
            <a:avLst/>
          </a:prstGeom>
          <a:noFill/>
          <a:ln/>
        </p:spPr>
        <p:txBody>
          <a:bodyPr wrap="square" lIns="0" tIns="0" rIns="0" bIns="0" rtlCol="0" anchor="t"/>
          <a:lstStyle/>
          <a:p>
            <a:pPr>
              <a:lnSpc>
                <a:spcPts val="1833"/>
              </a:lnSpc>
            </a:pPr>
            <a:r>
              <a:rPr lang="en-US" sz="1467" b="1" dirty="0">
                <a:solidFill>
                  <a:schemeClr val="bg1"/>
                </a:solidFill>
                <a:latin typeface="Product Sans" panose="020B0604020202020204" charset="0"/>
                <a:ea typeface="Fraunces Extra Bold" pitchFamily="34" charset="-122"/>
                <a:cs typeface="Fraunces Extra Bold" pitchFamily="34" charset="-120"/>
              </a:rPr>
              <a:t>Other Significant Developments</a:t>
            </a:r>
            <a:endParaRPr lang="en-US" sz="1467" dirty="0">
              <a:solidFill>
                <a:schemeClr val="bg1"/>
              </a:solidFill>
              <a:latin typeface="Product Sans" panose="020B0604020202020204" charset="0"/>
            </a:endParaRPr>
          </a:p>
        </p:txBody>
      </p:sp>
      <p:sp>
        <p:nvSpPr>
          <p:cNvPr id="30" name="Text 8">
            <a:extLst>
              <a:ext uri="{FF2B5EF4-FFF2-40B4-BE49-F238E27FC236}">
                <a16:creationId xmlns:a16="http://schemas.microsoft.com/office/drawing/2014/main" id="{F0CD2F99-15D9-749E-CCC2-543A4270F84D}"/>
              </a:ext>
            </a:extLst>
          </p:cNvPr>
          <p:cNvSpPr/>
          <p:nvPr/>
        </p:nvSpPr>
        <p:spPr>
          <a:xfrm>
            <a:off x="8976554" y="5318820"/>
            <a:ext cx="2438616" cy="1693545"/>
          </a:xfrm>
          <a:prstGeom prst="rect">
            <a:avLst/>
          </a:prstGeom>
          <a:noFill/>
          <a:ln/>
        </p:spPr>
        <p:txBody>
          <a:bodyPr wrap="square" lIns="0" tIns="0" rIns="0" bIns="0" rtlCol="0" anchor="t"/>
          <a:lstStyle/>
          <a:p>
            <a:pPr algn="ctr">
              <a:lnSpc>
                <a:spcPts val="1900"/>
              </a:lnSpc>
            </a:pPr>
            <a:r>
              <a:rPr lang="en-US" sz="1167" dirty="0">
                <a:solidFill>
                  <a:schemeClr val="bg1"/>
                </a:solidFill>
                <a:latin typeface="Product Sans" panose="020B0604020202020204" charset="0"/>
                <a:ea typeface="Nobile" pitchFamily="34" charset="-122"/>
                <a:cs typeface="Nobile" pitchFamily="34" charset="-120"/>
              </a:rPr>
              <a:t>EMAAR has played a pivotal role in shaping Dubai's skyline. Its portfolio includes various other prominent projects, showcasing their expertise in urban development.</a:t>
            </a:r>
            <a:endParaRPr lang="en-US" sz="1167" dirty="0">
              <a:solidFill>
                <a:schemeClr val="bg1"/>
              </a:solidFill>
              <a:latin typeface="Product Sans" panose="020B0604020202020204" charset="0"/>
            </a:endParaRPr>
          </a:p>
        </p:txBody>
      </p:sp>
    </p:spTree>
    <p:extLst>
      <p:ext uri="{BB962C8B-B14F-4D97-AF65-F5344CB8AC3E}">
        <p14:creationId xmlns:p14="http://schemas.microsoft.com/office/powerpoint/2010/main" val="25344483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326" y="0"/>
            <a:ext cx="12173674" cy="6858000"/>
            <a:chOff x="104471" y="75972"/>
            <a:chExt cx="13467201" cy="9119997"/>
          </a:xfrm>
        </p:grpSpPr>
        <p:sp>
          <p:nvSpPr>
            <p:cNvPr id="3" name="Freeform 3"/>
            <p:cNvSpPr/>
            <p:nvPr/>
          </p:nvSpPr>
          <p:spPr>
            <a:xfrm>
              <a:off x="104471" y="75972"/>
              <a:ext cx="13467201" cy="9119997"/>
            </a:xfrm>
            <a:custGeom>
              <a:avLst/>
              <a:gdLst/>
              <a:ahLst/>
              <a:cxnLst/>
              <a:rect l="l" t="t" r="r" b="b"/>
              <a:pathLst>
                <a:path w="13296012" h="9119997">
                  <a:moveTo>
                    <a:pt x="13296012" y="0"/>
                  </a:moveTo>
                  <a:lnTo>
                    <a:pt x="0" y="0"/>
                  </a:lnTo>
                  <a:lnTo>
                    <a:pt x="0" y="9119997"/>
                  </a:lnTo>
                  <a:lnTo>
                    <a:pt x="13296012" y="9119997"/>
                  </a:lnTo>
                  <a:lnTo>
                    <a:pt x="13296012" y="0"/>
                  </a:lnTo>
                  <a:close/>
                </a:path>
              </a:pathLst>
            </a:custGeom>
            <a:solidFill>
              <a:srgbClr val="02594C"/>
            </a:solidFill>
          </p:spPr>
          <p:txBody>
            <a:bodyPr/>
            <a:lstStyle/>
            <a:p>
              <a:endParaRPr lang="en-AE" sz="1600" dirty="0">
                <a:latin typeface="Product Sans" panose="020B0604020202020204" charset="0"/>
              </a:endParaRPr>
            </a:p>
          </p:txBody>
        </p:sp>
      </p:grpSp>
      <p:grpSp>
        <p:nvGrpSpPr>
          <p:cNvPr id="4" name="Group 4"/>
          <p:cNvGrpSpPr/>
          <p:nvPr/>
        </p:nvGrpSpPr>
        <p:grpSpPr>
          <a:xfrm>
            <a:off x="12037253" y="3430603"/>
            <a:ext cx="154747" cy="3427397"/>
            <a:chOff x="0" y="0"/>
            <a:chExt cx="864447" cy="5184139"/>
          </a:xfrm>
        </p:grpSpPr>
        <p:sp>
          <p:nvSpPr>
            <p:cNvPr id="5" name="Freeform 5"/>
            <p:cNvSpPr/>
            <p:nvPr/>
          </p:nvSpPr>
          <p:spPr>
            <a:xfrm>
              <a:off x="0" y="0"/>
              <a:ext cx="863981" cy="5184013"/>
            </a:xfrm>
            <a:custGeom>
              <a:avLst/>
              <a:gdLst/>
              <a:ahLst/>
              <a:cxnLst/>
              <a:rect l="l" t="t" r="r" b="b"/>
              <a:pathLst>
                <a:path w="863981" h="5184013">
                  <a:moveTo>
                    <a:pt x="863981" y="0"/>
                  </a:moveTo>
                  <a:lnTo>
                    <a:pt x="0" y="0"/>
                  </a:lnTo>
                  <a:lnTo>
                    <a:pt x="0" y="5184013"/>
                  </a:lnTo>
                  <a:lnTo>
                    <a:pt x="863981" y="5184013"/>
                  </a:lnTo>
                  <a:lnTo>
                    <a:pt x="863981" y="0"/>
                  </a:lnTo>
                  <a:close/>
                </a:path>
              </a:pathLst>
            </a:custGeom>
            <a:solidFill>
              <a:srgbClr val="D5B997"/>
            </a:solidFill>
          </p:spPr>
          <p:txBody>
            <a:bodyPr/>
            <a:lstStyle/>
            <a:p>
              <a:endParaRPr lang="en-AE" sz="1200"/>
            </a:p>
          </p:txBody>
        </p:sp>
      </p:grpSp>
      <p:grpSp>
        <p:nvGrpSpPr>
          <p:cNvPr id="7" name="Group 7"/>
          <p:cNvGrpSpPr/>
          <p:nvPr/>
        </p:nvGrpSpPr>
        <p:grpSpPr>
          <a:xfrm>
            <a:off x="746335" y="0"/>
            <a:ext cx="43315" cy="1159377"/>
            <a:chOff x="0" y="0"/>
            <a:chExt cx="48260" cy="2160693"/>
          </a:xfrm>
        </p:grpSpPr>
        <p:sp>
          <p:nvSpPr>
            <p:cNvPr id="8" name="Freeform 8"/>
            <p:cNvSpPr/>
            <p:nvPr/>
          </p:nvSpPr>
          <p:spPr>
            <a:xfrm>
              <a:off x="0" y="0"/>
              <a:ext cx="48006" cy="2160016"/>
            </a:xfrm>
            <a:custGeom>
              <a:avLst/>
              <a:gdLst/>
              <a:ahLst/>
              <a:cxnLst/>
              <a:rect l="l" t="t" r="r" b="b"/>
              <a:pathLst>
                <a:path w="48006" h="2160016">
                  <a:moveTo>
                    <a:pt x="48006" y="0"/>
                  </a:moveTo>
                  <a:lnTo>
                    <a:pt x="0" y="0"/>
                  </a:lnTo>
                  <a:lnTo>
                    <a:pt x="0" y="2160016"/>
                  </a:lnTo>
                  <a:lnTo>
                    <a:pt x="48006" y="2160016"/>
                  </a:lnTo>
                  <a:lnTo>
                    <a:pt x="48006" y="0"/>
                  </a:lnTo>
                  <a:close/>
                </a:path>
              </a:pathLst>
            </a:custGeom>
            <a:solidFill>
              <a:srgbClr val="D5B997"/>
            </a:solidFill>
          </p:spPr>
          <p:txBody>
            <a:bodyPr/>
            <a:lstStyle/>
            <a:p>
              <a:endParaRPr lang="en-AE" sz="1200"/>
            </a:p>
          </p:txBody>
        </p:sp>
      </p:grpSp>
      <p:grpSp>
        <p:nvGrpSpPr>
          <p:cNvPr id="9" name="Group 9"/>
          <p:cNvGrpSpPr/>
          <p:nvPr/>
        </p:nvGrpSpPr>
        <p:grpSpPr>
          <a:xfrm>
            <a:off x="734727" y="2229517"/>
            <a:ext cx="43087" cy="4628483"/>
            <a:chOff x="0" y="0"/>
            <a:chExt cx="47753" cy="5129674"/>
          </a:xfrm>
        </p:grpSpPr>
        <p:sp>
          <p:nvSpPr>
            <p:cNvPr id="10" name="Freeform 10"/>
            <p:cNvSpPr/>
            <p:nvPr/>
          </p:nvSpPr>
          <p:spPr>
            <a:xfrm>
              <a:off x="0" y="0"/>
              <a:ext cx="47753" cy="5129674"/>
            </a:xfrm>
            <a:custGeom>
              <a:avLst/>
              <a:gdLst/>
              <a:ahLst/>
              <a:cxnLst/>
              <a:rect l="l" t="t" r="r" b="b"/>
              <a:pathLst>
                <a:path w="48006" h="5227828">
                  <a:moveTo>
                    <a:pt x="48006" y="0"/>
                  </a:moveTo>
                  <a:lnTo>
                    <a:pt x="0" y="0"/>
                  </a:lnTo>
                  <a:lnTo>
                    <a:pt x="0" y="5227828"/>
                  </a:lnTo>
                  <a:lnTo>
                    <a:pt x="48006" y="5227828"/>
                  </a:lnTo>
                  <a:lnTo>
                    <a:pt x="48006" y="0"/>
                  </a:lnTo>
                  <a:close/>
                </a:path>
              </a:pathLst>
            </a:custGeom>
            <a:solidFill>
              <a:srgbClr val="D5B997"/>
            </a:solidFill>
          </p:spPr>
          <p:txBody>
            <a:bodyPr/>
            <a:lstStyle/>
            <a:p>
              <a:endParaRPr lang="en-AE" sz="1200"/>
            </a:p>
          </p:txBody>
        </p:sp>
      </p:grpSp>
      <p:sp>
        <p:nvSpPr>
          <p:cNvPr id="12" name="TextBox 12"/>
          <p:cNvSpPr txBox="1"/>
          <p:nvPr/>
        </p:nvSpPr>
        <p:spPr>
          <a:xfrm>
            <a:off x="9489745" y="6539196"/>
            <a:ext cx="2438616" cy="180178"/>
          </a:xfrm>
          <a:prstGeom prst="rect">
            <a:avLst/>
          </a:prstGeom>
        </p:spPr>
        <p:txBody>
          <a:bodyPr lIns="0" tIns="0" rIns="0" bIns="0" rtlCol="0" anchor="t">
            <a:spAutoFit/>
          </a:bodyPr>
          <a:lstStyle/>
          <a:p>
            <a:pPr algn="r">
              <a:lnSpc>
                <a:spcPts val="1475"/>
              </a:lnSpc>
              <a:spcBef>
                <a:spcPct val="0"/>
              </a:spcBef>
            </a:pPr>
            <a:r>
              <a:rPr lang="en-US" sz="1229" spc="-22">
                <a:solidFill>
                  <a:srgbClr val="D9D9D9"/>
                </a:solidFill>
                <a:latin typeface="Product Sans"/>
              </a:rPr>
              <a:t>www.jamalakim.com</a:t>
            </a:r>
          </a:p>
        </p:txBody>
      </p:sp>
      <p:sp>
        <p:nvSpPr>
          <p:cNvPr id="13" name="TextBox 12">
            <a:extLst>
              <a:ext uri="{FF2B5EF4-FFF2-40B4-BE49-F238E27FC236}">
                <a16:creationId xmlns:a16="http://schemas.microsoft.com/office/drawing/2014/main" id="{B26A06F2-7D71-4AC6-1F8A-7F6BD3815304}"/>
              </a:ext>
            </a:extLst>
          </p:cNvPr>
          <p:cNvSpPr txBox="1"/>
          <p:nvPr/>
        </p:nvSpPr>
        <p:spPr>
          <a:xfrm>
            <a:off x="2218944" y="-1706880"/>
            <a:ext cx="184731" cy="276999"/>
          </a:xfrm>
          <a:prstGeom prst="rect">
            <a:avLst/>
          </a:prstGeom>
          <a:noFill/>
        </p:spPr>
        <p:txBody>
          <a:bodyPr wrap="none" rtlCol="0">
            <a:spAutoFit/>
          </a:bodyPr>
          <a:lstStyle/>
          <a:p>
            <a:endParaRPr lang="en-AE" sz="1200" dirty="0"/>
          </a:p>
        </p:txBody>
      </p:sp>
      <p:sp>
        <p:nvSpPr>
          <p:cNvPr id="16" name="Text 0">
            <a:extLst>
              <a:ext uri="{FF2B5EF4-FFF2-40B4-BE49-F238E27FC236}">
                <a16:creationId xmlns:a16="http://schemas.microsoft.com/office/drawing/2014/main" id="{24A3A569-D753-2AE2-6FE3-CD08C6E105DE}"/>
              </a:ext>
            </a:extLst>
          </p:cNvPr>
          <p:cNvSpPr/>
          <p:nvPr/>
        </p:nvSpPr>
        <p:spPr>
          <a:xfrm>
            <a:off x="1778000" y="4184650"/>
            <a:ext cx="3237003" cy="514350"/>
          </a:xfrm>
          <a:prstGeom prst="rect">
            <a:avLst/>
          </a:prstGeom>
          <a:noFill/>
          <a:ln/>
        </p:spPr>
        <p:txBody>
          <a:bodyPr wrap="none" lIns="0" tIns="0" rIns="0" bIns="0" rtlCol="0" anchor="t"/>
          <a:lstStyle/>
          <a:p>
            <a:pPr>
              <a:lnSpc>
                <a:spcPts val="4034"/>
              </a:lnSpc>
            </a:pPr>
            <a:r>
              <a:rPr lang="en-US" sz="2133" b="1" dirty="0">
                <a:solidFill>
                  <a:schemeClr val="bg1"/>
                </a:solidFill>
                <a:latin typeface="Product Sans" panose="020B0604020202020204" charset="0"/>
                <a:ea typeface="Inter Bold" pitchFamily="34" charset="-122"/>
                <a:cs typeface="Inter Bold" pitchFamily="34" charset="-120"/>
              </a:rPr>
              <a:t>Our Distinctive Approach</a:t>
            </a:r>
            <a:endParaRPr lang="en-US" sz="2133" dirty="0">
              <a:solidFill>
                <a:schemeClr val="bg1"/>
              </a:solidFill>
              <a:latin typeface="Product Sans" panose="020B0604020202020204" charset="0"/>
            </a:endParaRPr>
          </a:p>
        </p:txBody>
      </p:sp>
      <p:pic>
        <p:nvPicPr>
          <p:cNvPr id="17" name="Image 1" descr="preencoded.png">
            <a:extLst>
              <a:ext uri="{FF2B5EF4-FFF2-40B4-BE49-F238E27FC236}">
                <a16:creationId xmlns:a16="http://schemas.microsoft.com/office/drawing/2014/main" id="{CC3EF381-1665-55EB-5A6E-A8C0F1F86DC4}"/>
              </a:ext>
            </a:extLst>
          </p:cNvPr>
          <p:cNvPicPr>
            <a:picLocks noChangeAspect="1"/>
          </p:cNvPicPr>
          <p:nvPr/>
        </p:nvPicPr>
        <p:blipFill>
          <a:blip r:embed="rId4"/>
          <a:stretch>
            <a:fillRect/>
          </a:stretch>
        </p:blipFill>
        <p:spPr>
          <a:xfrm>
            <a:off x="2438400" y="4795520"/>
            <a:ext cx="411480" cy="411480"/>
          </a:xfrm>
          <a:prstGeom prst="rect">
            <a:avLst/>
          </a:prstGeom>
        </p:spPr>
      </p:pic>
      <p:sp>
        <p:nvSpPr>
          <p:cNvPr id="20" name="Text 1">
            <a:extLst>
              <a:ext uri="{FF2B5EF4-FFF2-40B4-BE49-F238E27FC236}">
                <a16:creationId xmlns:a16="http://schemas.microsoft.com/office/drawing/2014/main" id="{F553789B-8790-D038-65FF-ABBB2566B1C7}"/>
              </a:ext>
            </a:extLst>
          </p:cNvPr>
          <p:cNvSpPr/>
          <p:nvPr/>
        </p:nvSpPr>
        <p:spPr>
          <a:xfrm>
            <a:off x="1914050" y="5353051"/>
            <a:ext cx="1965245" cy="257175"/>
          </a:xfrm>
          <a:prstGeom prst="rect">
            <a:avLst/>
          </a:prstGeom>
          <a:noFill/>
          <a:ln/>
        </p:spPr>
        <p:txBody>
          <a:bodyPr wrap="none" lIns="0" tIns="0" rIns="0" bIns="0" rtlCol="0" anchor="t"/>
          <a:lstStyle/>
          <a:p>
            <a:pPr>
              <a:lnSpc>
                <a:spcPts val="2000"/>
              </a:lnSpc>
            </a:pPr>
            <a:r>
              <a:rPr lang="en-US" sz="1600" b="1" dirty="0">
                <a:solidFill>
                  <a:schemeClr val="bg1"/>
                </a:solidFill>
                <a:latin typeface="Product Sans" panose="020B0604020202020204" charset="0"/>
                <a:ea typeface="Inter Bold" pitchFamily="34" charset="-122"/>
                <a:cs typeface="Inter Bold" pitchFamily="34" charset="-120"/>
              </a:rPr>
              <a:t>Curated Collection</a:t>
            </a:r>
            <a:endParaRPr lang="en-US" sz="1600" dirty="0">
              <a:solidFill>
                <a:schemeClr val="bg1"/>
              </a:solidFill>
              <a:latin typeface="Product Sans" panose="020B0604020202020204" charset="0"/>
            </a:endParaRPr>
          </a:p>
        </p:txBody>
      </p:sp>
      <p:sp>
        <p:nvSpPr>
          <p:cNvPr id="24" name="Text 2">
            <a:extLst>
              <a:ext uri="{FF2B5EF4-FFF2-40B4-BE49-F238E27FC236}">
                <a16:creationId xmlns:a16="http://schemas.microsoft.com/office/drawing/2014/main" id="{C55359F4-5260-9EDC-FBC3-BC7953091516}"/>
              </a:ext>
            </a:extLst>
          </p:cNvPr>
          <p:cNvSpPr/>
          <p:nvPr/>
        </p:nvSpPr>
        <p:spPr>
          <a:xfrm>
            <a:off x="1761650" y="5686901"/>
            <a:ext cx="1965245" cy="790099"/>
          </a:xfrm>
          <a:prstGeom prst="rect">
            <a:avLst/>
          </a:prstGeom>
          <a:noFill/>
          <a:ln/>
        </p:spPr>
        <p:txBody>
          <a:bodyPr wrap="square" lIns="0" tIns="0" rIns="0" bIns="0" rtlCol="0" anchor="t"/>
          <a:lstStyle/>
          <a:p>
            <a:pPr algn="ctr">
              <a:lnSpc>
                <a:spcPts val="2067"/>
              </a:lnSpc>
            </a:pPr>
            <a:r>
              <a:rPr lang="en-US" sz="1267" dirty="0">
                <a:solidFill>
                  <a:schemeClr val="bg1"/>
                </a:solidFill>
                <a:latin typeface="Product Sans" panose="020B0604020202020204" charset="0"/>
                <a:ea typeface="Inter" pitchFamily="34" charset="-122"/>
                <a:cs typeface="Inter" pitchFamily="34" charset="-120"/>
              </a:rPr>
              <a:t>Handpicked properties meeting exacting standards.</a:t>
            </a:r>
            <a:endParaRPr lang="en-US" sz="1267" dirty="0">
              <a:solidFill>
                <a:schemeClr val="bg1"/>
              </a:solidFill>
              <a:latin typeface="Product Sans" panose="020B0604020202020204" charset="0"/>
            </a:endParaRPr>
          </a:p>
        </p:txBody>
      </p:sp>
      <p:pic>
        <p:nvPicPr>
          <p:cNvPr id="25" name="Image 2" descr="preencoded.png">
            <a:extLst>
              <a:ext uri="{FF2B5EF4-FFF2-40B4-BE49-F238E27FC236}">
                <a16:creationId xmlns:a16="http://schemas.microsoft.com/office/drawing/2014/main" id="{789387FA-0528-2BCA-F377-F26585438428}"/>
              </a:ext>
            </a:extLst>
          </p:cNvPr>
          <p:cNvPicPr>
            <a:picLocks noChangeAspect="1"/>
          </p:cNvPicPr>
          <p:nvPr/>
        </p:nvPicPr>
        <p:blipFill>
          <a:blip r:embed="rId5"/>
          <a:stretch>
            <a:fillRect/>
          </a:stretch>
        </p:blipFill>
        <p:spPr>
          <a:xfrm>
            <a:off x="4650501" y="4795520"/>
            <a:ext cx="411480" cy="411480"/>
          </a:xfrm>
          <a:prstGeom prst="rect">
            <a:avLst/>
          </a:prstGeom>
        </p:spPr>
      </p:pic>
      <p:sp>
        <p:nvSpPr>
          <p:cNvPr id="26" name="Text 3">
            <a:extLst>
              <a:ext uri="{FF2B5EF4-FFF2-40B4-BE49-F238E27FC236}">
                <a16:creationId xmlns:a16="http://schemas.microsoft.com/office/drawing/2014/main" id="{C2F0EED4-11A9-50DE-C176-8B614265590A}"/>
              </a:ext>
            </a:extLst>
          </p:cNvPr>
          <p:cNvSpPr/>
          <p:nvPr/>
        </p:nvSpPr>
        <p:spPr>
          <a:xfrm>
            <a:off x="3986669" y="5353050"/>
            <a:ext cx="2313700" cy="514350"/>
          </a:xfrm>
          <a:prstGeom prst="rect">
            <a:avLst/>
          </a:prstGeom>
          <a:noFill/>
          <a:ln/>
        </p:spPr>
        <p:txBody>
          <a:bodyPr wrap="square" lIns="0" tIns="0" rIns="0" bIns="0" rtlCol="0" anchor="t"/>
          <a:lstStyle/>
          <a:p>
            <a:pPr>
              <a:lnSpc>
                <a:spcPts val="2000"/>
              </a:lnSpc>
            </a:pPr>
            <a:r>
              <a:rPr lang="en-US" sz="1600" b="1" dirty="0">
                <a:solidFill>
                  <a:schemeClr val="bg1"/>
                </a:solidFill>
                <a:latin typeface="Product Sans" panose="020B0604020202020204" charset="0"/>
                <a:ea typeface="Inter Bold" pitchFamily="34" charset="-122"/>
                <a:cs typeface="Inter Bold" pitchFamily="34" charset="-120"/>
              </a:rPr>
              <a:t>Personalized Service</a:t>
            </a:r>
            <a:endParaRPr lang="en-US" sz="1600" dirty="0">
              <a:solidFill>
                <a:schemeClr val="bg1"/>
              </a:solidFill>
              <a:latin typeface="Product Sans" panose="020B0604020202020204" charset="0"/>
            </a:endParaRPr>
          </a:p>
        </p:txBody>
      </p:sp>
      <p:sp>
        <p:nvSpPr>
          <p:cNvPr id="27" name="Text 4">
            <a:extLst>
              <a:ext uri="{FF2B5EF4-FFF2-40B4-BE49-F238E27FC236}">
                <a16:creationId xmlns:a16="http://schemas.microsoft.com/office/drawing/2014/main" id="{CC3EE878-6474-049C-46D5-461DE9B0AC01}"/>
              </a:ext>
            </a:extLst>
          </p:cNvPr>
          <p:cNvSpPr/>
          <p:nvPr/>
        </p:nvSpPr>
        <p:spPr>
          <a:xfrm>
            <a:off x="3973751" y="5720953"/>
            <a:ext cx="1965245" cy="526733"/>
          </a:xfrm>
          <a:prstGeom prst="rect">
            <a:avLst/>
          </a:prstGeom>
          <a:noFill/>
          <a:ln/>
        </p:spPr>
        <p:txBody>
          <a:bodyPr wrap="square" lIns="0" tIns="0" rIns="0" bIns="0" rtlCol="0" anchor="t"/>
          <a:lstStyle/>
          <a:p>
            <a:pPr algn="ctr">
              <a:lnSpc>
                <a:spcPts val="2067"/>
              </a:lnSpc>
            </a:pPr>
            <a:r>
              <a:rPr lang="en-US" sz="1267" dirty="0">
                <a:solidFill>
                  <a:schemeClr val="bg1"/>
                </a:solidFill>
                <a:latin typeface="Product Sans" panose="020B0604020202020204" charset="0"/>
                <a:ea typeface="Inter" pitchFamily="34" charset="-122"/>
                <a:cs typeface="Inter" pitchFamily="34" charset="-120"/>
              </a:rPr>
              <a:t>Tailored solutions for discerning investors.</a:t>
            </a:r>
            <a:endParaRPr lang="en-US" sz="1267" dirty="0">
              <a:solidFill>
                <a:schemeClr val="bg1"/>
              </a:solidFill>
              <a:latin typeface="Product Sans" panose="020B0604020202020204" charset="0"/>
            </a:endParaRPr>
          </a:p>
        </p:txBody>
      </p:sp>
      <p:pic>
        <p:nvPicPr>
          <p:cNvPr id="28" name="Image 3" descr="preencoded.png">
            <a:extLst>
              <a:ext uri="{FF2B5EF4-FFF2-40B4-BE49-F238E27FC236}">
                <a16:creationId xmlns:a16="http://schemas.microsoft.com/office/drawing/2014/main" id="{BD3B5EB3-F5FE-62E8-7534-EC0B83997063}"/>
              </a:ext>
            </a:extLst>
          </p:cNvPr>
          <p:cNvPicPr>
            <a:picLocks noChangeAspect="1"/>
          </p:cNvPicPr>
          <p:nvPr/>
        </p:nvPicPr>
        <p:blipFill>
          <a:blip r:embed="rId6"/>
          <a:stretch>
            <a:fillRect/>
          </a:stretch>
        </p:blipFill>
        <p:spPr>
          <a:xfrm>
            <a:off x="6862603" y="4795520"/>
            <a:ext cx="411480" cy="411480"/>
          </a:xfrm>
          <a:prstGeom prst="rect">
            <a:avLst/>
          </a:prstGeom>
        </p:spPr>
      </p:pic>
      <p:sp>
        <p:nvSpPr>
          <p:cNvPr id="29" name="Text 5">
            <a:extLst>
              <a:ext uri="{FF2B5EF4-FFF2-40B4-BE49-F238E27FC236}">
                <a16:creationId xmlns:a16="http://schemas.microsoft.com/office/drawing/2014/main" id="{A8EDD891-C54F-8696-1BD3-AEF587E74FA5}"/>
              </a:ext>
            </a:extLst>
          </p:cNvPr>
          <p:cNvSpPr/>
          <p:nvPr/>
        </p:nvSpPr>
        <p:spPr>
          <a:xfrm>
            <a:off x="6338253" y="5353051"/>
            <a:ext cx="1965245" cy="257175"/>
          </a:xfrm>
          <a:prstGeom prst="rect">
            <a:avLst/>
          </a:prstGeom>
          <a:noFill/>
          <a:ln/>
        </p:spPr>
        <p:txBody>
          <a:bodyPr wrap="none" lIns="0" tIns="0" rIns="0" bIns="0" rtlCol="0" anchor="t"/>
          <a:lstStyle/>
          <a:p>
            <a:pPr>
              <a:lnSpc>
                <a:spcPts val="2000"/>
              </a:lnSpc>
            </a:pPr>
            <a:r>
              <a:rPr lang="en-US" sz="1600" b="1" dirty="0">
                <a:solidFill>
                  <a:schemeClr val="bg1"/>
                </a:solidFill>
                <a:latin typeface="Product Sans" panose="020B0604020202020204" charset="0"/>
                <a:ea typeface="Inter Bold" pitchFamily="34" charset="-122"/>
                <a:cs typeface="Inter Bold" pitchFamily="34" charset="-120"/>
              </a:rPr>
              <a:t>Investment Focus</a:t>
            </a:r>
            <a:endParaRPr lang="en-US" sz="1600" dirty="0">
              <a:solidFill>
                <a:schemeClr val="bg1"/>
              </a:solidFill>
              <a:latin typeface="Product Sans" panose="020B0604020202020204" charset="0"/>
            </a:endParaRPr>
          </a:p>
        </p:txBody>
      </p:sp>
      <p:sp>
        <p:nvSpPr>
          <p:cNvPr id="30" name="Text 6">
            <a:extLst>
              <a:ext uri="{FF2B5EF4-FFF2-40B4-BE49-F238E27FC236}">
                <a16:creationId xmlns:a16="http://schemas.microsoft.com/office/drawing/2014/main" id="{688A1C6B-06C1-F923-611B-3CFCAE9E5670}"/>
              </a:ext>
            </a:extLst>
          </p:cNvPr>
          <p:cNvSpPr/>
          <p:nvPr/>
        </p:nvSpPr>
        <p:spPr>
          <a:xfrm>
            <a:off x="6185853" y="5686901"/>
            <a:ext cx="1965245" cy="790099"/>
          </a:xfrm>
          <a:prstGeom prst="rect">
            <a:avLst/>
          </a:prstGeom>
          <a:noFill/>
          <a:ln/>
        </p:spPr>
        <p:txBody>
          <a:bodyPr wrap="square" lIns="0" tIns="0" rIns="0" bIns="0" rtlCol="0" anchor="t"/>
          <a:lstStyle/>
          <a:p>
            <a:pPr algn="ctr">
              <a:lnSpc>
                <a:spcPts val="2067"/>
              </a:lnSpc>
            </a:pPr>
            <a:r>
              <a:rPr lang="en-US" sz="1267" dirty="0">
                <a:solidFill>
                  <a:schemeClr val="bg1"/>
                </a:solidFill>
                <a:latin typeface="Product Sans" panose="020B0604020202020204" charset="0"/>
                <a:ea typeface="Inter" pitchFamily="34" charset="-122"/>
                <a:cs typeface="Inter" pitchFamily="34" charset="-120"/>
              </a:rPr>
              <a:t>Maximizing returns in prime real estate markets.</a:t>
            </a:r>
            <a:endParaRPr lang="en-US" sz="1267" dirty="0">
              <a:solidFill>
                <a:schemeClr val="bg1"/>
              </a:solidFill>
              <a:latin typeface="Product Sans" panose="020B0604020202020204" charset="0"/>
            </a:endParaRPr>
          </a:p>
        </p:txBody>
      </p:sp>
      <p:pic>
        <p:nvPicPr>
          <p:cNvPr id="31" name="Image 4" descr="preencoded.png">
            <a:extLst>
              <a:ext uri="{FF2B5EF4-FFF2-40B4-BE49-F238E27FC236}">
                <a16:creationId xmlns:a16="http://schemas.microsoft.com/office/drawing/2014/main" id="{37C0AEC4-4BD7-428D-998E-E1B21326720C}"/>
              </a:ext>
            </a:extLst>
          </p:cNvPr>
          <p:cNvPicPr>
            <a:picLocks noChangeAspect="1"/>
          </p:cNvPicPr>
          <p:nvPr/>
        </p:nvPicPr>
        <p:blipFill>
          <a:blip r:embed="rId7"/>
          <a:stretch>
            <a:fillRect/>
          </a:stretch>
        </p:blipFill>
        <p:spPr>
          <a:xfrm>
            <a:off x="9328705" y="4795520"/>
            <a:ext cx="411480" cy="411480"/>
          </a:xfrm>
          <a:prstGeom prst="rect">
            <a:avLst/>
          </a:prstGeom>
        </p:spPr>
      </p:pic>
      <p:sp>
        <p:nvSpPr>
          <p:cNvPr id="32" name="Text 7">
            <a:extLst>
              <a:ext uri="{FF2B5EF4-FFF2-40B4-BE49-F238E27FC236}">
                <a16:creationId xmlns:a16="http://schemas.microsoft.com/office/drawing/2014/main" id="{C83123DA-3445-8CFB-48A8-6D1B1C71411B}"/>
              </a:ext>
            </a:extLst>
          </p:cNvPr>
          <p:cNvSpPr/>
          <p:nvPr/>
        </p:nvSpPr>
        <p:spPr>
          <a:xfrm>
            <a:off x="8804355" y="5353051"/>
            <a:ext cx="1965245" cy="257175"/>
          </a:xfrm>
          <a:prstGeom prst="rect">
            <a:avLst/>
          </a:prstGeom>
          <a:noFill/>
          <a:ln/>
        </p:spPr>
        <p:txBody>
          <a:bodyPr wrap="none" lIns="0" tIns="0" rIns="0" bIns="0" rtlCol="0" anchor="t"/>
          <a:lstStyle/>
          <a:p>
            <a:pPr>
              <a:lnSpc>
                <a:spcPts val="2000"/>
              </a:lnSpc>
            </a:pPr>
            <a:r>
              <a:rPr lang="en-US" sz="1600" b="1" dirty="0">
                <a:solidFill>
                  <a:schemeClr val="bg1"/>
                </a:solidFill>
                <a:latin typeface="Product Sans" panose="020B0604020202020204" charset="0"/>
                <a:ea typeface="Inter Bold" pitchFamily="34" charset="-122"/>
                <a:cs typeface="Inter Bold" pitchFamily="34" charset="-120"/>
              </a:rPr>
              <a:t>Global Excellence</a:t>
            </a:r>
            <a:endParaRPr lang="en-US" sz="1600" dirty="0">
              <a:solidFill>
                <a:schemeClr val="bg1"/>
              </a:solidFill>
              <a:latin typeface="Product Sans" panose="020B0604020202020204" charset="0"/>
            </a:endParaRPr>
          </a:p>
        </p:txBody>
      </p:sp>
      <p:sp>
        <p:nvSpPr>
          <p:cNvPr id="33" name="Text 8">
            <a:extLst>
              <a:ext uri="{FF2B5EF4-FFF2-40B4-BE49-F238E27FC236}">
                <a16:creationId xmlns:a16="http://schemas.microsoft.com/office/drawing/2014/main" id="{A52694AB-4A4C-FD57-3DE7-4D643DFA5325}"/>
              </a:ext>
            </a:extLst>
          </p:cNvPr>
          <p:cNvSpPr/>
          <p:nvPr/>
        </p:nvSpPr>
        <p:spPr>
          <a:xfrm>
            <a:off x="8651955" y="5686901"/>
            <a:ext cx="1965245" cy="790099"/>
          </a:xfrm>
          <a:prstGeom prst="rect">
            <a:avLst/>
          </a:prstGeom>
          <a:noFill/>
          <a:ln/>
        </p:spPr>
        <p:txBody>
          <a:bodyPr wrap="square" lIns="0" tIns="0" rIns="0" bIns="0" rtlCol="0" anchor="t"/>
          <a:lstStyle/>
          <a:p>
            <a:pPr algn="ctr">
              <a:lnSpc>
                <a:spcPts val="2067"/>
              </a:lnSpc>
            </a:pPr>
            <a:r>
              <a:rPr lang="en-US" sz="1267" dirty="0">
                <a:solidFill>
                  <a:schemeClr val="bg1"/>
                </a:solidFill>
                <a:latin typeface="Product Sans" panose="020B0604020202020204" charset="0"/>
                <a:ea typeface="Inter" pitchFamily="34" charset="-122"/>
                <a:cs typeface="Inter" pitchFamily="34" charset="-120"/>
              </a:rPr>
              <a:t>Setting benchmarks in international luxury property standards.</a:t>
            </a:r>
            <a:endParaRPr lang="en-US" sz="1267" dirty="0">
              <a:solidFill>
                <a:schemeClr val="bg1"/>
              </a:solidFill>
              <a:latin typeface="Product Sans" panose="020B0604020202020204" charset="0"/>
            </a:endParaRPr>
          </a:p>
        </p:txBody>
      </p:sp>
      <p:sp>
        <p:nvSpPr>
          <p:cNvPr id="34" name="TextBox 33">
            <a:extLst>
              <a:ext uri="{FF2B5EF4-FFF2-40B4-BE49-F238E27FC236}">
                <a16:creationId xmlns:a16="http://schemas.microsoft.com/office/drawing/2014/main" id="{7CB33EAB-0B65-A4C0-2D31-50FD0BDC1A5A}"/>
              </a:ext>
            </a:extLst>
          </p:cNvPr>
          <p:cNvSpPr txBox="1"/>
          <p:nvPr/>
        </p:nvSpPr>
        <p:spPr>
          <a:xfrm>
            <a:off x="1671102" y="2278400"/>
            <a:ext cx="1122898" cy="420564"/>
          </a:xfrm>
          <a:prstGeom prst="rect">
            <a:avLst/>
          </a:prstGeom>
          <a:noFill/>
        </p:spPr>
        <p:txBody>
          <a:bodyPr wrap="square" rtlCol="0">
            <a:spAutoFit/>
          </a:bodyPr>
          <a:lstStyle/>
          <a:p>
            <a:r>
              <a:rPr lang="en-US" sz="2133" b="1" dirty="0">
                <a:solidFill>
                  <a:schemeClr val="bg1"/>
                </a:solidFill>
                <a:latin typeface="Product Sans" panose="020B0604020202020204" charset="0"/>
              </a:rPr>
              <a:t>Vision</a:t>
            </a:r>
            <a:endParaRPr lang="en-IN" sz="2133" b="1" dirty="0">
              <a:solidFill>
                <a:schemeClr val="bg1"/>
              </a:solidFill>
              <a:latin typeface="Product Sans" panose="020B0604020202020204" charset="0"/>
            </a:endParaRPr>
          </a:p>
        </p:txBody>
      </p:sp>
      <p:sp>
        <p:nvSpPr>
          <p:cNvPr id="35" name="Text 2">
            <a:extLst>
              <a:ext uri="{FF2B5EF4-FFF2-40B4-BE49-F238E27FC236}">
                <a16:creationId xmlns:a16="http://schemas.microsoft.com/office/drawing/2014/main" id="{E336718B-B78C-BF9E-9D1B-5A5CBAEE87BD}"/>
              </a:ext>
            </a:extLst>
          </p:cNvPr>
          <p:cNvSpPr/>
          <p:nvPr/>
        </p:nvSpPr>
        <p:spPr>
          <a:xfrm>
            <a:off x="1133555" y="2634000"/>
            <a:ext cx="1965245" cy="790099"/>
          </a:xfrm>
          <a:prstGeom prst="rect">
            <a:avLst/>
          </a:prstGeom>
          <a:noFill/>
          <a:ln/>
        </p:spPr>
        <p:txBody>
          <a:bodyPr wrap="square" lIns="0" tIns="0" rIns="0" bIns="0" rtlCol="0" anchor="t"/>
          <a:lstStyle/>
          <a:p>
            <a:pPr algn="ctr">
              <a:lnSpc>
                <a:spcPts val="2067"/>
              </a:lnSpc>
            </a:pPr>
            <a:r>
              <a:rPr lang="en-US" sz="1267" dirty="0">
                <a:solidFill>
                  <a:schemeClr val="bg1"/>
                </a:solidFill>
                <a:latin typeface="Product Sans" panose="020B0604020202020204" charset="0"/>
                <a:ea typeface="Inter" pitchFamily="34" charset="-122"/>
                <a:cs typeface="Inter" pitchFamily="34" charset="-120"/>
              </a:rPr>
              <a:t>Transforming desires into tangible luxury, connecting clients with aspirational properties</a:t>
            </a:r>
          </a:p>
          <a:p>
            <a:pPr algn="ctr">
              <a:lnSpc>
                <a:spcPts val="2067"/>
              </a:lnSpc>
            </a:pPr>
            <a:endParaRPr lang="en-US" sz="1267" dirty="0">
              <a:solidFill>
                <a:schemeClr val="bg1"/>
              </a:solidFill>
              <a:latin typeface="Product Sans" panose="020B0604020202020204" charset="0"/>
              <a:ea typeface="Inter" pitchFamily="34" charset="-122"/>
              <a:cs typeface="Inter" pitchFamily="34" charset="-120"/>
            </a:endParaRPr>
          </a:p>
        </p:txBody>
      </p:sp>
      <p:sp>
        <p:nvSpPr>
          <p:cNvPr id="36" name="TextBox 35">
            <a:extLst>
              <a:ext uri="{FF2B5EF4-FFF2-40B4-BE49-F238E27FC236}">
                <a16:creationId xmlns:a16="http://schemas.microsoft.com/office/drawing/2014/main" id="{7F7871E9-0823-0A03-1E37-22F5144B8345}"/>
              </a:ext>
            </a:extLst>
          </p:cNvPr>
          <p:cNvSpPr txBox="1"/>
          <p:nvPr/>
        </p:nvSpPr>
        <p:spPr>
          <a:xfrm>
            <a:off x="3606421" y="2278400"/>
            <a:ext cx="1545251" cy="420564"/>
          </a:xfrm>
          <a:prstGeom prst="rect">
            <a:avLst/>
          </a:prstGeom>
          <a:noFill/>
        </p:spPr>
        <p:txBody>
          <a:bodyPr wrap="square" rtlCol="0">
            <a:spAutoFit/>
          </a:bodyPr>
          <a:lstStyle/>
          <a:p>
            <a:r>
              <a:rPr lang="en-US" sz="2133" b="1" dirty="0">
                <a:solidFill>
                  <a:schemeClr val="bg1"/>
                </a:solidFill>
                <a:latin typeface="Product Sans" panose="020B0604020202020204" charset="0"/>
              </a:rPr>
              <a:t>Mission</a:t>
            </a:r>
            <a:endParaRPr lang="en-IN" sz="2133" b="1" dirty="0">
              <a:solidFill>
                <a:schemeClr val="bg1"/>
              </a:solidFill>
              <a:latin typeface="Product Sans" panose="020B0604020202020204" charset="0"/>
            </a:endParaRPr>
          </a:p>
        </p:txBody>
      </p:sp>
      <p:sp>
        <p:nvSpPr>
          <p:cNvPr id="37" name="Text 2">
            <a:extLst>
              <a:ext uri="{FF2B5EF4-FFF2-40B4-BE49-F238E27FC236}">
                <a16:creationId xmlns:a16="http://schemas.microsoft.com/office/drawing/2014/main" id="{B8BE4EDB-3261-7E83-A97B-BDD6E23CEBBC}"/>
              </a:ext>
            </a:extLst>
          </p:cNvPr>
          <p:cNvSpPr/>
          <p:nvPr/>
        </p:nvSpPr>
        <p:spPr>
          <a:xfrm>
            <a:off x="3216355" y="2634000"/>
            <a:ext cx="1965245" cy="790099"/>
          </a:xfrm>
          <a:prstGeom prst="rect">
            <a:avLst/>
          </a:prstGeom>
          <a:noFill/>
          <a:ln/>
        </p:spPr>
        <p:txBody>
          <a:bodyPr wrap="square" lIns="0" tIns="0" rIns="0" bIns="0" rtlCol="0" anchor="t"/>
          <a:lstStyle/>
          <a:p>
            <a:pPr algn="ctr">
              <a:lnSpc>
                <a:spcPts val="2067"/>
              </a:lnSpc>
            </a:pPr>
            <a:r>
              <a:rPr lang="en-US" sz="1267" dirty="0">
                <a:solidFill>
                  <a:schemeClr val="bg1"/>
                </a:solidFill>
                <a:latin typeface="Product Sans" panose="020B0604020202020204" charset="0"/>
                <a:ea typeface="Inter" pitchFamily="34" charset="-122"/>
                <a:cs typeface="Inter" pitchFamily="34" charset="-120"/>
              </a:rPr>
              <a:t>To give every client the clearest possible read on a Dubai property decision before they commit</a:t>
            </a:r>
          </a:p>
          <a:p>
            <a:pPr algn="ctr">
              <a:lnSpc>
                <a:spcPts val="2067"/>
              </a:lnSpc>
            </a:pPr>
            <a:endParaRPr lang="en-US" sz="1267" dirty="0">
              <a:solidFill>
                <a:schemeClr val="bg1"/>
              </a:solidFill>
              <a:latin typeface="Product Sans" panose="020B0604020202020204" charset="0"/>
              <a:ea typeface="Inter" pitchFamily="34" charset="-122"/>
              <a:cs typeface="Inter" pitchFamily="34" charset="-120"/>
            </a:endParaRPr>
          </a:p>
          <a:p>
            <a:pPr algn="ctr">
              <a:lnSpc>
                <a:spcPts val="2067"/>
              </a:lnSpc>
            </a:pPr>
            <a:endParaRPr lang="en-US" sz="1267" dirty="0">
              <a:solidFill>
                <a:schemeClr val="bg1"/>
              </a:solidFill>
              <a:latin typeface="Product Sans" panose="020B0604020202020204" charset="0"/>
              <a:ea typeface="Inter" pitchFamily="34" charset="-122"/>
              <a:cs typeface="Inter" pitchFamily="34" charset="-120"/>
            </a:endParaRPr>
          </a:p>
        </p:txBody>
      </p:sp>
      <p:sp>
        <p:nvSpPr>
          <p:cNvPr id="38" name="Text 0">
            <a:extLst>
              <a:ext uri="{FF2B5EF4-FFF2-40B4-BE49-F238E27FC236}">
                <a16:creationId xmlns:a16="http://schemas.microsoft.com/office/drawing/2014/main" id="{5ED89E96-9E23-3196-0F58-5D2858AC6593}"/>
              </a:ext>
            </a:extLst>
          </p:cNvPr>
          <p:cNvSpPr/>
          <p:nvPr/>
        </p:nvSpPr>
        <p:spPr>
          <a:xfrm>
            <a:off x="616823" y="1498601"/>
            <a:ext cx="3780393" cy="472519"/>
          </a:xfrm>
          <a:prstGeom prst="rect">
            <a:avLst/>
          </a:prstGeom>
          <a:noFill/>
          <a:ln/>
        </p:spPr>
        <p:txBody>
          <a:bodyPr wrap="none" lIns="0" tIns="0" rIns="0" bIns="0" rtlCol="0" anchor="t"/>
          <a:lstStyle/>
          <a:p>
            <a:pPr>
              <a:lnSpc>
                <a:spcPts val="3700"/>
              </a:lnSpc>
            </a:pPr>
            <a:r>
              <a:rPr lang="en-US" sz="4000" spc="-21" dirty="0">
                <a:solidFill>
                  <a:srgbClr val="D5B997"/>
                </a:solidFill>
                <a:latin typeface="Product Sans" panose="020B0604020202020204" charset="0"/>
              </a:rPr>
              <a:t>About Us</a:t>
            </a:r>
          </a:p>
        </p:txBody>
      </p:sp>
      <p:sp>
        <p:nvSpPr>
          <p:cNvPr id="39" name="Text 0">
            <a:extLst>
              <a:ext uri="{FF2B5EF4-FFF2-40B4-BE49-F238E27FC236}">
                <a16:creationId xmlns:a16="http://schemas.microsoft.com/office/drawing/2014/main" id="{B9217A79-86C7-B73F-D701-FDDF88A2CBDB}"/>
              </a:ext>
            </a:extLst>
          </p:cNvPr>
          <p:cNvSpPr/>
          <p:nvPr/>
        </p:nvSpPr>
        <p:spPr>
          <a:xfrm>
            <a:off x="6705600" y="2159001"/>
            <a:ext cx="1484537" cy="472519"/>
          </a:xfrm>
          <a:prstGeom prst="rect">
            <a:avLst/>
          </a:prstGeom>
          <a:noFill/>
          <a:ln/>
        </p:spPr>
        <p:txBody>
          <a:bodyPr wrap="none" lIns="0" tIns="0" rIns="0" bIns="0" rtlCol="0" anchor="t"/>
          <a:lstStyle/>
          <a:p>
            <a:pPr>
              <a:lnSpc>
                <a:spcPts val="3700"/>
              </a:lnSpc>
            </a:pPr>
            <a:r>
              <a:rPr lang="en-US" sz="2133" b="1" spc="-21" dirty="0">
                <a:solidFill>
                  <a:schemeClr val="bg1"/>
                </a:solidFill>
                <a:latin typeface="Product Sans" panose="020B0604020202020204" charset="0"/>
              </a:rPr>
              <a:t>Why Us ?</a:t>
            </a:r>
          </a:p>
        </p:txBody>
      </p:sp>
      <p:cxnSp>
        <p:nvCxnSpPr>
          <p:cNvPr id="41" name="Straight Connector 40">
            <a:extLst>
              <a:ext uri="{FF2B5EF4-FFF2-40B4-BE49-F238E27FC236}">
                <a16:creationId xmlns:a16="http://schemas.microsoft.com/office/drawing/2014/main" id="{FA8E4F2C-A10B-88D7-019F-64DDFBE4FC7B}"/>
              </a:ext>
            </a:extLst>
          </p:cNvPr>
          <p:cNvCxnSpPr>
            <a:cxnSpLocks/>
          </p:cNvCxnSpPr>
          <p:nvPr/>
        </p:nvCxnSpPr>
        <p:spPr>
          <a:xfrm>
            <a:off x="5486400" y="2311400"/>
            <a:ext cx="0" cy="1873250"/>
          </a:xfrm>
          <a:prstGeom prst="line">
            <a:avLst/>
          </a:prstGeom>
          <a:ln>
            <a:solidFill>
              <a:srgbClr val="D5B997"/>
            </a:solidFill>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3F48EE3A-387F-B191-48CC-CDB586C97412}"/>
              </a:ext>
            </a:extLst>
          </p:cNvPr>
          <p:cNvSpPr txBox="1"/>
          <p:nvPr/>
        </p:nvSpPr>
        <p:spPr>
          <a:xfrm>
            <a:off x="5994400" y="2768600"/>
            <a:ext cx="5417372" cy="287323"/>
          </a:xfrm>
          <a:prstGeom prst="rect">
            <a:avLst/>
          </a:prstGeom>
          <a:noFill/>
        </p:spPr>
        <p:txBody>
          <a:bodyPr wrap="square" rtlCol="0">
            <a:spAutoFit/>
          </a:bodyPr>
          <a:lstStyle/>
          <a:p>
            <a:r>
              <a:rPr lang="en-US" sz="1267" dirty="0">
                <a:solidFill>
                  <a:schemeClr val="bg1"/>
                </a:solidFill>
                <a:latin typeface="Product Sans" panose="020B0604020202020204" charset="0"/>
              </a:rPr>
              <a:t>Unparalleled expertise in Dubai's luxury market</a:t>
            </a:r>
          </a:p>
        </p:txBody>
      </p:sp>
      <p:sp>
        <p:nvSpPr>
          <p:cNvPr id="43" name="TextBox 42">
            <a:extLst>
              <a:ext uri="{FF2B5EF4-FFF2-40B4-BE49-F238E27FC236}">
                <a16:creationId xmlns:a16="http://schemas.microsoft.com/office/drawing/2014/main" id="{9AF4E9BD-F155-1C8F-AEEC-111B4B8DCAAF}"/>
              </a:ext>
            </a:extLst>
          </p:cNvPr>
          <p:cNvSpPr txBox="1"/>
          <p:nvPr/>
        </p:nvSpPr>
        <p:spPr>
          <a:xfrm>
            <a:off x="5999699" y="3117414"/>
            <a:ext cx="6451599" cy="287323"/>
          </a:xfrm>
          <a:prstGeom prst="rect">
            <a:avLst/>
          </a:prstGeom>
          <a:noFill/>
        </p:spPr>
        <p:txBody>
          <a:bodyPr wrap="square" rtlCol="0">
            <a:spAutoFit/>
          </a:bodyPr>
          <a:lstStyle/>
          <a:p>
            <a:r>
              <a:rPr lang="en-US" sz="1267" dirty="0">
                <a:solidFill>
                  <a:schemeClr val="bg1"/>
                </a:solidFill>
                <a:latin typeface="Product Sans" panose="020B0604020202020204" charset="0"/>
              </a:rPr>
              <a:t>Commitment to transforming luxury desires into reality</a:t>
            </a:r>
          </a:p>
        </p:txBody>
      </p:sp>
      <p:sp>
        <p:nvSpPr>
          <p:cNvPr id="44" name="TextBox 43">
            <a:extLst>
              <a:ext uri="{FF2B5EF4-FFF2-40B4-BE49-F238E27FC236}">
                <a16:creationId xmlns:a16="http://schemas.microsoft.com/office/drawing/2014/main" id="{99CC5810-14C6-421A-467A-8AA000B5BB2C}"/>
              </a:ext>
            </a:extLst>
          </p:cNvPr>
          <p:cNvSpPr txBox="1"/>
          <p:nvPr/>
        </p:nvSpPr>
        <p:spPr>
          <a:xfrm>
            <a:off x="5999698" y="3422214"/>
            <a:ext cx="5417372" cy="287323"/>
          </a:xfrm>
          <a:prstGeom prst="rect">
            <a:avLst/>
          </a:prstGeom>
          <a:noFill/>
        </p:spPr>
        <p:txBody>
          <a:bodyPr wrap="square" rtlCol="0">
            <a:spAutoFit/>
          </a:bodyPr>
          <a:lstStyle/>
          <a:p>
            <a:r>
              <a:rPr lang="en-US" sz="1267" dirty="0">
                <a:solidFill>
                  <a:schemeClr val="bg1"/>
                </a:solidFill>
                <a:latin typeface="Product Sans" panose="020B0604020202020204" charset="0"/>
              </a:rPr>
              <a:t>Focus on both lifestyle enhancement and investment potential</a:t>
            </a:r>
          </a:p>
        </p:txBody>
      </p:sp>
      <p:sp>
        <p:nvSpPr>
          <p:cNvPr id="45" name="TextBox 44">
            <a:extLst>
              <a:ext uri="{FF2B5EF4-FFF2-40B4-BE49-F238E27FC236}">
                <a16:creationId xmlns:a16="http://schemas.microsoft.com/office/drawing/2014/main" id="{F93E1D64-21A6-B41C-356A-6B19D4FC821F}"/>
              </a:ext>
            </a:extLst>
          </p:cNvPr>
          <p:cNvSpPr txBox="1"/>
          <p:nvPr/>
        </p:nvSpPr>
        <p:spPr>
          <a:xfrm>
            <a:off x="5999698" y="3777814"/>
            <a:ext cx="5417372" cy="287323"/>
          </a:xfrm>
          <a:prstGeom prst="rect">
            <a:avLst/>
          </a:prstGeom>
          <a:noFill/>
        </p:spPr>
        <p:txBody>
          <a:bodyPr wrap="square" rtlCol="0">
            <a:spAutoFit/>
          </a:bodyPr>
          <a:lstStyle/>
          <a:p>
            <a:r>
              <a:rPr lang="en-US" sz="1267" dirty="0">
                <a:solidFill>
                  <a:schemeClr val="bg1"/>
                </a:solidFill>
                <a:latin typeface="Product Sans" panose="020B0604020202020204" charset="0"/>
              </a:rPr>
              <a:t>An advisory-first approach, not a sales pitch</a:t>
            </a:r>
          </a:p>
        </p:txBody>
      </p:sp>
      <p:sp>
        <p:nvSpPr>
          <p:cNvPr id="55" name="TextBox 54">
            <a:extLst>
              <a:ext uri="{FF2B5EF4-FFF2-40B4-BE49-F238E27FC236}">
                <a16:creationId xmlns:a16="http://schemas.microsoft.com/office/drawing/2014/main" id="{77E69472-A398-623E-927A-0452A749DADC}"/>
              </a:ext>
            </a:extLst>
          </p:cNvPr>
          <p:cNvSpPr txBox="1"/>
          <p:nvPr/>
        </p:nvSpPr>
        <p:spPr>
          <a:xfrm>
            <a:off x="5740400" y="2724587"/>
            <a:ext cx="275772" cy="379656"/>
          </a:xfrm>
          <a:prstGeom prst="rect">
            <a:avLst/>
          </a:prstGeom>
          <a:noFill/>
        </p:spPr>
        <p:txBody>
          <a:bodyPr wrap="square">
            <a:spAutoFit/>
          </a:bodyPr>
          <a:lstStyle/>
          <a:p>
            <a:r>
              <a:rPr lang="en-IN" sz="1867" dirty="0">
                <a:solidFill>
                  <a:srgbClr val="D5B997"/>
                </a:solidFill>
              </a:rPr>
              <a:t>●</a:t>
            </a:r>
          </a:p>
        </p:txBody>
      </p:sp>
      <p:sp>
        <p:nvSpPr>
          <p:cNvPr id="56" name="TextBox 55">
            <a:extLst>
              <a:ext uri="{FF2B5EF4-FFF2-40B4-BE49-F238E27FC236}">
                <a16:creationId xmlns:a16="http://schemas.microsoft.com/office/drawing/2014/main" id="{D33BB34B-E4C9-C95F-CCF2-2C25A9B17479}"/>
              </a:ext>
            </a:extLst>
          </p:cNvPr>
          <p:cNvSpPr txBox="1"/>
          <p:nvPr/>
        </p:nvSpPr>
        <p:spPr>
          <a:xfrm>
            <a:off x="5740400" y="3080187"/>
            <a:ext cx="275772" cy="379656"/>
          </a:xfrm>
          <a:prstGeom prst="rect">
            <a:avLst/>
          </a:prstGeom>
          <a:noFill/>
        </p:spPr>
        <p:txBody>
          <a:bodyPr wrap="square">
            <a:spAutoFit/>
          </a:bodyPr>
          <a:lstStyle/>
          <a:p>
            <a:r>
              <a:rPr lang="en-IN" sz="1867" dirty="0">
                <a:solidFill>
                  <a:srgbClr val="D5B997"/>
                </a:solidFill>
              </a:rPr>
              <a:t>●</a:t>
            </a:r>
          </a:p>
        </p:txBody>
      </p:sp>
      <p:sp>
        <p:nvSpPr>
          <p:cNvPr id="57" name="TextBox 56">
            <a:extLst>
              <a:ext uri="{FF2B5EF4-FFF2-40B4-BE49-F238E27FC236}">
                <a16:creationId xmlns:a16="http://schemas.microsoft.com/office/drawing/2014/main" id="{32C391AC-AA9B-713F-DEDA-6D00ADE5C1F8}"/>
              </a:ext>
            </a:extLst>
          </p:cNvPr>
          <p:cNvSpPr txBox="1"/>
          <p:nvPr/>
        </p:nvSpPr>
        <p:spPr>
          <a:xfrm>
            <a:off x="5740400" y="3384987"/>
            <a:ext cx="275772" cy="379656"/>
          </a:xfrm>
          <a:prstGeom prst="rect">
            <a:avLst/>
          </a:prstGeom>
          <a:noFill/>
        </p:spPr>
        <p:txBody>
          <a:bodyPr wrap="square">
            <a:spAutoFit/>
          </a:bodyPr>
          <a:lstStyle/>
          <a:p>
            <a:r>
              <a:rPr lang="en-IN" sz="1867" dirty="0">
                <a:solidFill>
                  <a:srgbClr val="D5B997"/>
                </a:solidFill>
              </a:rPr>
              <a:t>●</a:t>
            </a:r>
          </a:p>
        </p:txBody>
      </p:sp>
      <p:sp>
        <p:nvSpPr>
          <p:cNvPr id="58" name="TextBox 57">
            <a:extLst>
              <a:ext uri="{FF2B5EF4-FFF2-40B4-BE49-F238E27FC236}">
                <a16:creationId xmlns:a16="http://schemas.microsoft.com/office/drawing/2014/main" id="{5DF5F9EE-DC92-E2D7-FCDC-501CAC064717}"/>
              </a:ext>
            </a:extLst>
          </p:cNvPr>
          <p:cNvSpPr txBox="1"/>
          <p:nvPr/>
        </p:nvSpPr>
        <p:spPr>
          <a:xfrm>
            <a:off x="5740400" y="3740587"/>
            <a:ext cx="275772" cy="379656"/>
          </a:xfrm>
          <a:prstGeom prst="rect">
            <a:avLst/>
          </a:prstGeom>
          <a:noFill/>
        </p:spPr>
        <p:txBody>
          <a:bodyPr wrap="square">
            <a:spAutoFit/>
          </a:bodyPr>
          <a:lstStyle/>
          <a:p>
            <a:r>
              <a:rPr lang="en-IN" sz="1867" dirty="0">
                <a:solidFill>
                  <a:srgbClr val="D5B997"/>
                </a:solidFill>
              </a:rPr>
              <a:t>●</a:t>
            </a:r>
          </a:p>
        </p:txBody>
      </p:sp>
    </p:spTree>
    <p:extLst>
      <p:ext uri="{BB962C8B-B14F-4D97-AF65-F5344CB8AC3E}">
        <p14:creationId xmlns:p14="http://schemas.microsoft.com/office/powerpoint/2010/main" val="40473090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326" y="0"/>
            <a:ext cx="12173674" cy="6858000"/>
            <a:chOff x="104471" y="75972"/>
            <a:chExt cx="13467201" cy="9119997"/>
          </a:xfrm>
        </p:grpSpPr>
        <p:sp>
          <p:nvSpPr>
            <p:cNvPr id="3" name="Freeform 3"/>
            <p:cNvSpPr/>
            <p:nvPr/>
          </p:nvSpPr>
          <p:spPr>
            <a:xfrm>
              <a:off x="104471" y="75972"/>
              <a:ext cx="13467201" cy="9119997"/>
            </a:xfrm>
            <a:custGeom>
              <a:avLst/>
              <a:gdLst/>
              <a:ahLst/>
              <a:cxnLst/>
              <a:rect l="l" t="t" r="r" b="b"/>
              <a:pathLst>
                <a:path w="13296012" h="9119997">
                  <a:moveTo>
                    <a:pt x="13296012" y="0"/>
                  </a:moveTo>
                  <a:lnTo>
                    <a:pt x="0" y="0"/>
                  </a:lnTo>
                  <a:lnTo>
                    <a:pt x="0" y="9119997"/>
                  </a:lnTo>
                  <a:lnTo>
                    <a:pt x="13296012" y="9119997"/>
                  </a:lnTo>
                  <a:lnTo>
                    <a:pt x="13296012" y="0"/>
                  </a:lnTo>
                  <a:close/>
                </a:path>
              </a:pathLst>
            </a:custGeom>
            <a:solidFill>
              <a:srgbClr val="02594C"/>
            </a:solidFill>
          </p:spPr>
          <p:txBody>
            <a:bodyPr/>
            <a:lstStyle/>
            <a:p>
              <a:endParaRPr lang="en-AE" sz="1200" dirty="0"/>
            </a:p>
          </p:txBody>
        </p:sp>
      </p:grpSp>
      <p:grpSp>
        <p:nvGrpSpPr>
          <p:cNvPr id="4" name="Group 4"/>
          <p:cNvGrpSpPr/>
          <p:nvPr/>
        </p:nvGrpSpPr>
        <p:grpSpPr>
          <a:xfrm>
            <a:off x="12037253" y="3430603"/>
            <a:ext cx="154747" cy="3427397"/>
            <a:chOff x="0" y="0"/>
            <a:chExt cx="864447" cy="5184139"/>
          </a:xfrm>
        </p:grpSpPr>
        <p:sp>
          <p:nvSpPr>
            <p:cNvPr id="5" name="Freeform 5"/>
            <p:cNvSpPr/>
            <p:nvPr/>
          </p:nvSpPr>
          <p:spPr>
            <a:xfrm>
              <a:off x="0" y="0"/>
              <a:ext cx="863981" cy="5184013"/>
            </a:xfrm>
            <a:custGeom>
              <a:avLst/>
              <a:gdLst/>
              <a:ahLst/>
              <a:cxnLst/>
              <a:rect l="l" t="t" r="r" b="b"/>
              <a:pathLst>
                <a:path w="863981" h="5184013">
                  <a:moveTo>
                    <a:pt x="863981" y="0"/>
                  </a:moveTo>
                  <a:lnTo>
                    <a:pt x="0" y="0"/>
                  </a:lnTo>
                  <a:lnTo>
                    <a:pt x="0" y="5184013"/>
                  </a:lnTo>
                  <a:lnTo>
                    <a:pt x="863981" y="5184013"/>
                  </a:lnTo>
                  <a:lnTo>
                    <a:pt x="863981" y="0"/>
                  </a:lnTo>
                  <a:close/>
                </a:path>
              </a:pathLst>
            </a:custGeom>
            <a:solidFill>
              <a:srgbClr val="D5B997"/>
            </a:solidFill>
          </p:spPr>
          <p:txBody>
            <a:bodyPr/>
            <a:lstStyle/>
            <a:p>
              <a:endParaRPr lang="en-AE" sz="1200"/>
            </a:p>
          </p:txBody>
        </p:sp>
      </p:grpSp>
      <p:grpSp>
        <p:nvGrpSpPr>
          <p:cNvPr id="7" name="Group 7"/>
          <p:cNvGrpSpPr/>
          <p:nvPr/>
        </p:nvGrpSpPr>
        <p:grpSpPr>
          <a:xfrm>
            <a:off x="746335" y="0"/>
            <a:ext cx="54695" cy="3427314"/>
            <a:chOff x="0" y="0"/>
            <a:chExt cx="48260" cy="2160693"/>
          </a:xfrm>
        </p:grpSpPr>
        <p:sp>
          <p:nvSpPr>
            <p:cNvPr id="8" name="Freeform 8"/>
            <p:cNvSpPr/>
            <p:nvPr/>
          </p:nvSpPr>
          <p:spPr>
            <a:xfrm>
              <a:off x="0" y="0"/>
              <a:ext cx="48006" cy="2160016"/>
            </a:xfrm>
            <a:custGeom>
              <a:avLst/>
              <a:gdLst/>
              <a:ahLst/>
              <a:cxnLst/>
              <a:rect l="l" t="t" r="r" b="b"/>
              <a:pathLst>
                <a:path w="48006" h="2160016">
                  <a:moveTo>
                    <a:pt x="48006" y="0"/>
                  </a:moveTo>
                  <a:lnTo>
                    <a:pt x="0" y="0"/>
                  </a:lnTo>
                  <a:lnTo>
                    <a:pt x="0" y="2160016"/>
                  </a:lnTo>
                  <a:lnTo>
                    <a:pt x="48006" y="2160016"/>
                  </a:lnTo>
                  <a:lnTo>
                    <a:pt x="48006" y="0"/>
                  </a:lnTo>
                  <a:close/>
                </a:path>
              </a:pathLst>
            </a:custGeom>
            <a:solidFill>
              <a:srgbClr val="D5B997"/>
            </a:solidFill>
          </p:spPr>
          <p:txBody>
            <a:bodyPr/>
            <a:lstStyle/>
            <a:p>
              <a:endParaRPr lang="en-AE" sz="1200"/>
            </a:p>
          </p:txBody>
        </p:sp>
      </p:grpSp>
      <p:grpSp>
        <p:nvGrpSpPr>
          <p:cNvPr id="9" name="Group 9"/>
          <p:cNvGrpSpPr/>
          <p:nvPr/>
        </p:nvGrpSpPr>
        <p:grpSpPr>
          <a:xfrm>
            <a:off x="734727" y="6318916"/>
            <a:ext cx="54695" cy="539084"/>
            <a:chOff x="0" y="0"/>
            <a:chExt cx="47753" cy="5129674"/>
          </a:xfrm>
        </p:grpSpPr>
        <p:sp>
          <p:nvSpPr>
            <p:cNvPr id="10" name="Freeform 10"/>
            <p:cNvSpPr/>
            <p:nvPr/>
          </p:nvSpPr>
          <p:spPr>
            <a:xfrm>
              <a:off x="0" y="0"/>
              <a:ext cx="47753" cy="5129674"/>
            </a:xfrm>
            <a:custGeom>
              <a:avLst/>
              <a:gdLst/>
              <a:ahLst/>
              <a:cxnLst/>
              <a:rect l="l" t="t" r="r" b="b"/>
              <a:pathLst>
                <a:path w="48006" h="5227828">
                  <a:moveTo>
                    <a:pt x="48006" y="0"/>
                  </a:moveTo>
                  <a:lnTo>
                    <a:pt x="0" y="0"/>
                  </a:lnTo>
                  <a:lnTo>
                    <a:pt x="0" y="5227828"/>
                  </a:lnTo>
                  <a:lnTo>
                    <a:pt x="48006" y="5227828"/>
                  </a:lnTo>
                  <a:lnTo>
                    <a:pt x="48006" y="0"/>
                  </a:lnTo>
                  <a:close/>
                </a:path>
              </a:pathLst>
            </a:custGeom>
            <a:solidFill>
              <a:srgbClr val="D5B997"/>
            </a:solidFill>
          </p:spPr>
          <p:txBody>
            <a:bodyPr/>
            <a:lstStyle/>
            <a:p>
              <a:endParaRPr lang="en-AE" sz="1200"/>
            </a:p>
          </p:txBody>
        </p:sp>
      </p:grpSp>
      <p:sp>
        <p:nvSpPr>
          <p:cNvPr id="13" name="TextBox 12">
            <a:extLst>
              <a:ext uri="{FF2B5EF4-FFF2-40B4-BE49-F238E27FC236}">
                <a16:creationId xmlns:a16="http://schemas.microsoft.com/office/drawing/2014/main" id="{B26A06F2-7D71-4AC6-1F8A-7F6BD3815304}"/>
              </a:ext>
            </a:extLst>
          </p:cNvPr>
          <p:cNvSpPr txBox="1"/>
          <p:nvPr/>
        </p:nvSpPr>
        <p:spPr>
          <a:xfrm>
            <a:off x="2218944" y="-1706880"/>
            <a:ext cx="184731" cy="276999"/>
          </a:xfrm>
          <a:prstGeom prst="rect">
            <a:avLst/>
          </a:prstGeom>
          <a:noFill/>
        </p:spPr>
        <p:txBody>
          <a:bodyPr wrap="none" rtlCol="0">
            <a:spAutoFit/>
          </a:bodyPr>
          <a:lstStyle/>
          <a:p>
            <a:endParaRPr lang="en-AE" sz="1200" dirty="0"/>
          </a:p>
        </p:txBody>
      </p:sp>
      <p:sp>
        <p:nvSpPr>
          <p:cNvPr id="14" name="Freeform 9">
            <a:extLst>
              <a:ext uri="{FF2B5EF4-FFF2-40B4-BE49-F238E27FC236}">
                <a16:creationId xmlns:a16="http://schemas.microsoft.com/office/drawing/2014/main" id="{B2F09BED-D6A0-6F7D-1285-FC8B0375D096}"/>
              </a:ext>
            </a:extLst>
          </p:cNvPr>
          <p:cNvSpPr/>
          <p:nvPr/>
        </p:nvSpPr>
        <p:spPr>
          <a:xfrm>
            <a:off x="444053" y="4375132"/>
            <a:ext cx="276933" cy="322954"/>
          </a:xfrm>
          <a:custGeom>
            <a:avLst/>
            <a:gdLst/>
            <a:ahLst/>
            <a:cxnLst/>
            <a:rect l="l" t="t" r="r" b="b"/>
            <a:pathLst>
              <a:path w="415399" h="484431">
                <a:moveTo>
                  <a:pt x="0" y="0"/>
                </a:moveTo>
                <a:lnTo>
                  <a:pt x="415400" y="0"/>
                </a:lnTo>
                <a:lnTo>
                  <a:pt x="415400" y="484431"/>
                </a:lnTo>
                <a:lnTo>
                  <a:pt x="0" y="48443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AE" sz="1200"/>
          </a:p>
        </p:txBody>
      </p:sp>
      <p:sp>
        <p:nvSpPr>
          <p:cNvPr id="15" name="Freeform 10">
            <a:extLst>
              <a:ext uri="{FF2B5EF4-FFF2-40B4-BE49-F238E27FC236}">
                <a16:creationId xmlns:a16="http://schemas.microsoft.com/office/drawing/2014/main" id="{8EDE46AD-DB6E-3769-676F-9704445CDF22}"/>
              </a:ext>
            </a:extLst>
          </p:cNvPr>
          <p:cNvSpPr/>
          <p:nvPr/>
        </p:nvSpPr>
        <p:spPr>
          <a:xfrm>
            <a:off x="458417" y="4850486"/>
            <a:ext cx="262569" cy="187409"/>
          </a:xfrm>
          <a:custGeom>
            <a:avLst/>
            <a:gdLst/>
            <a:ahLst/>
            <a:cxnLst/>
            <a:rect l="l" t="t" r="r" b="b"/>
            <a:pathLst>
              <a:path w="393853" h="281113">
                <a:moveTo>
                  <a:pt x="0" y="0"/>
                </a:moveTo>
                <a:lnTo>
                  <a:pt x="393854" y="0"/>
                </a:lnTo>
                <a:lnTo>
                  <a:pt x="393854" y="281113"/>
                </a:lnTo>
                <a:lnTo>
                  <a:pt x="0" y="281113"/>
                </a:lnTo>
                <a:lnTo>
                  <a:pt x="0"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en-AE" sz="1200"/>
          </a:p>
        </p:txBody>
      </p:sp>
      <p:sp>
        <p:nvSpPr>
          <p:cNvPr id="16" name="Freeform 11">
            <a:extLst>
              <a:ext uri="{FF2B5EF4-FFF2-40B4-BE49-F238E27FC236}">
                <a16:creationId xmlns:a16="http://schemas.microsoft.com/office/drawing/2014/main" id="{E2E96E0B-4CE9-7EF1-D462-59A32A8DFA57}"/>
              </a:ext>
            </a:extLst>
          </p:cNvPr>
          <p:cNvSpPr/>
          <p:nvPr/>
        </p:nvSpPr>
        <p:spPr>
          <a:xfrm>
            <a:off x="438313" y="5223387"/>
            <a:ext cx="288413" cy="288413"/>
          </a:xfrm>
          <a:custGeom>
            <a:avLst/>
            <a:gdLst/>
            <a:ahLst/>
            <a:cxnLst/>
            <a:rect l="l" t="t" r="r" b="b"/>
            <a:pathLst>
              <a:path w="432620" h="432620">
                <a:moveTo>
                  <a:pt x="0" y="0"/>
                </a:moveTo>
                <a:lnTo>
                  <a:pt x="432620" y="0"/>
                </a:lnTo>
                <a:lnTo>
                  <a:pt x="432620" y="432621"/>
                </a:lnTo>
                <a:lnTo>
                  <a:pt x="0" y="43262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AE" sz="1200"/>
          </a:p>
        </p:txBody>
      </p:sp>
      <p:sp>
        <p:nvSpPr>
          <p:cNvPr id="17" name="TextBox 12">
            <a:extLst>
              <a:ext uri="{FF2B5EF4-FFF2-40B4-BE49-F238E27FC236}">
                <a16:creationId xmlns:a16="http://schemas.microsoft.com/office/drawing/2014/main" id="{ED1601DB-5D97-BE33-58B8-BC462F93ABB0}"/>
              </a:ext>
            </a:extLst>
          </p:cNvPr>
          <p:cNvSpPr txBox="1"/>
          <p:nvPr/>
        </p:nvSpPr>
        <p:spPr>
          <a:xfrm>
            <a:off x="444053" y="3912911"/>
            <a:ext cx="4039347" cy="307777"/>
          </a:xfrm>
          <a:prstGeom prst="rect">
            <a:avLst/>
          </a:prstGeom>
        </p:spPr>
        <p:txBody>
          <a:bodyPr lIns="0" tIns="0" rIns="0" bIns="0" rtlCol="0" anchor="t">
            <a:spAutoFit/>
          </a:bodyPr>
          <a:lstStyle/>
          <a:p>
            <a:pPr>
              <a:lnSpc>
                <a:spcPts val="2449"/>
              </a:lnSpc>
            </a:pPr>
            <a:r>
              <a:rPr lang="en-US" sz="2041" spc="-11" dirty="0">
                <a:solidFill>
                  <a:srgbClr val="D5B997"/>
                </a:solidFill>
                <a:latin typeface="Product Sans"/>
              </a:rPr>
              <a:t>CONTACT US</a:t>
            </a:r>
          </a:p>
        </p:txBody>
      </p:sp>
      <p:sp>
        <p:nvSpPr>
          <p:cNvPr id="18" name="TextBox 13">
            <a:extLst>
              <a:ext uri="{FF2B5EF4-FFF2-40B4-BE49-F238E27FC236}">
                <a16:creationId xmlns:a16="http://schemas.microsoft.com/office/drawing/2014/main" id="{845A9E75-850F-280D-D113-B74452800DC5}"/>
              </a:ext>
            </a:extLst>
          </p:cNvPr>
          <p:cNvSpPr txBox="1"/>
          <p:nvPr/>
        </p:nvSpPr>
        <p:spPr>
          <a:xfrm>
            <a:off x="889000" y="4343382"/>
            <a:ext cx="4039347" cy="307777"/>
          </a:xfrm>
          <a:prstGeom prst="rect">
            <a:avLst/>
          </a:prstGeom>
        </p:spPr>
        <p:txBody>
          <a:bodyPr lIns="0" tIns="0" rIns="0" bIns="0" rtlCol="0" anchor="t">
            <a:spAutoFit/>
          </a:bodyPr>
          <a:lstStyle/>
          <a:p>
            <a:pPr algn="just">
              <a:lnSpc>
                <a:spcPts val="2445"/>
              </a:lnSpc>
              <a:spcBef>
                <a:spcPct val="0"/>
              </a:spcBef>
            </a:pPr>
            <a:r>
              <a:rPr lang="en-US" sz="2037" spc="-37">
                <a:solidFill>
                  <a:srgbClr val="D9D9D9"/>
                </a:solidFill>
                <a:latin typeface="Product Sans"/>
              </a:rPr>
              <a:t>+971 58 557 0911</a:t>
            </a:r>
          </a:p>
        </p:txBody>
      </p:sp>
      <p:sp>
        <p:nvSpPr>
          <p:cNvPr id="19" name="TextBox 14">
            <a:extLst>
              <a:ext uri="{FF2B5EF4-FFF2-40B4-BE49-F238E27FC236}">
                <a16:creationId xmlns:a16="http://schemas.microsoft.com/office/drawing/2014/main" id="{35CACCBB-4CDF-6E4C-294E-6176DD97F8F6}"/>
              </a:ext>
            </a:extLst>
          </p:cNvPr>
          <p:cNvSpPr txBox="1"/>
          <p:nvPr/>
        </p:nvSpPr>
        <p:spPr>
          <a:xfrm>
            <a:off x="889000" y="4773072"/>
            <a:ext cx="4039347" cy="307777"/>
          </a:xfrm>
          <a:prstGeom prst="rect">
            <a:avLst/>
          </a:prstGeom>
        </p:spPr>
        <p:txBody>
          <a:bodyPr lIns="0" tIns="0" rIns="0" bIns="0" rtlCol="0" anchor="t">
            <a:spAutoFit/>
          </a:bodyPr>
          <a:lstStyle/>
          <a:p>
            <a:pPr algn="just">
              <a:lnSpc>
                <a:spcPts val="2445"/>
              </a:lnSpc>
              <a:spcBef>
                <a:spcPct val="0"/>
              </a:spcBef>
            </a:pPr>
            <a:r>
              <a:rPr lang="en-US" sz="2037" spc="-37" dirty="0">
                <a:solidFill>
                  <a:srgbClr val="D9D9D9"/>
                </a:solidFill>
                <a:latin typeface="Product Sans"/>
              </a:rPr>
              <a:t>hello@jamalakim.com</a:t>
            </a:r>
          </a:p>
        </p:txBody>
      </p:sp>
      <p:sp>
        <p:nvSpPr>
          <p:cNvPr id="20" name="TextBox 15">
            <a:extLst>
              <a:ext uri="{FF2B5EF4-FFF2-40B4-BE49-F238E27FC236}">
                <a16:creationId xmlns:a16="http://schemas.microsoft.com/office/drawing/2014/main" id="{9CEB2001-9B0A-D758-E31F-FDC4E8816A37}"/>
              </a:ext>
            </a:extLst>
          </p:cNvPr>
          <p:cNvSpPr txBox="1"/>
          <p:nvPr/>
        </p:nvSpPr>
        <p:spPr>
          <a:xfrm>
            <a:off x="889000" y="5202761"/>
            <a:ext cx="4039347" cy="307777"/>
          </a:xfrm>
          <a:prstGeom prst="rect">
            <a:avLst/>
          </a:prstGeom>
        </p:spPr>
        <p:txBody>
          <a:bodyPr lIns="0" tIns="0" rIns="0" bIns="0" rtlCol="0" anchor="t">
            <a:spAutoFit/>
          </a:bodyPr>
          <a:lstStyle/>
          <a:p>
            <a:pPr algn="just">
              <a:lnSpc>
                <a:spcPts val="2445"/>
              </a:lnSpc>
              <a:spcBef>
                <a:spcPct val="0"/>
              </a:spcBef>
            </a:pPr>
            <a:r>
              <a:rPr lang="en-US" sz="2037" spc="-37">
                <a:solidFill>
                  <a:srgbClr val="D9D9D9"/>
                </a:solidFill>
                <a:latin typeface="Product Sans"/>
              </a:rPr>
              <a:t>www.jamalakim.com</a:t>
            </a:r>
          </a:p>
        </p:txBody>
      </p:sp>
    </p:spTree>
    <p:extLst>
      <p:ext uri="{BB962C8B-B14F-4D97-AF65-F5344CB8AC3E}">
        <p14:creationId xmlns:p14="http://schemas.microsoft.com/office/powerpoint/2010/main" val="16278214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15353</TotalTime>
  <Words>976</Words>
  <Application>Microsoft Office PowerPoint</Application>
  <PresentationFormat>Widescreen</PresentationFormat>
  <Paragraphs>154</Paragraphs>
  <Slides>10</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Aptos</vt:lpstr>
      <vt:lpstr>Aptos Display</vt:lpstr>
      <vt:lpstr>Arial</vt:lpstr>
      <vt:lpstr>Inter Bold</vt:lpstr>
      <vt:lpstr>Open Sauce</vt:lpstr>
      <vt:lpstr>Product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anxo694</dc:creator>
  <cp:lastModifiedBy>anxo694</cp:lastModifiedBy>
  <cp:revision>23</cp:revision>
  <dcterms:created xsi:type="dcterms:W3CDTF">2024-10-07T05:07:36Z</dcterms:created>
  <dcterms:modified xsi:type="dcterms:W3CDTF">2024-11-05T17:14:44Z</dcterms:modified>
</cp:coreProperties>
</file>